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sldIdLst>
    <p:sldId id="257" r:id="rId2"/>
    <p:sldId id="447" r:id="rId3"/>
    <p:sldId id="343" r:id="rId4"/>
    <p:sldId id="374" r:id="rId5"/>
    <p:sldId id="348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5" r:id="rId14"/>
    <p:sldId id="485" r:id="rId15"/>
    <p:sldId id="486" r:id="rId16"/>
    <p:sldId id="487" r:id="rId17"/>
    <p:sldId id="488" r:id="rId18"/>
    <p:sldId id="347" r:id="rId19"/>
    <p:sldId id="344" r:id="rId20"/>
    <p:sldId id="375" r:id="rId21"/>
    <p:sldId id="489" r:id="rId22"/>
    <p:sldId id="450" r:id="rId23"/>
    <p:sldId id="352" r:id="rId24"/>
    <p:sldId id="451" r:id="rId25"/>
    <p:sldId id="452" r:id="rId26"/>
    <p:sldId id="453" r:id="rId27"/>
    <p:sldId id="454" r:id="rId28"/>
    <p:sldId id="417" r:id="rId29"/>
    <p:sldId id="377" r:id="rId30"/>
    <p:sldId id="378" r:id="rId31"/>
    <p:sldId id="455" r:id="rId32"/>
    <p:sldId id="420" r:id="rId33"/>
    <p:sldId id="421" r:id="rId34"/>
    <p:sldId id="456" r:id="rId35"/>
    <p:sldId id="424" r:id="rId36"/>
    <p:sldId id="355" r:id="rId37"/>
    <p:sldId id="457" r:id="rId38"/>
    <p:sldId id="479" r:id="rId39"/>
    <p:sldId id="465" r:id="rId40"/>
    <p:sldId id="490" r:id="rId41"/>
    <p:sldId id="492" r:id="rId42"/>
    <p:sldId id="49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22" autoAdjust="0"/>
  </p:normalViewPr>
  <p:slideViewPr>
    <p:cSldViewPr snapToGrid="0">
      <p:cViewPr>
        <p:scale>
          <a:sx n="70" d="100"/>
          <a:sy n="70" d="100"/>
        </p:scale>
        <p:origin x="1123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 custLinFactNeighborX="-4208" custLinFactNeighborY="-14828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 custLinFactNeighborY="448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/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F370FE-5272-49CC-93B2-2922DE9F79C7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01BD-AC01-4DAA-B479-618EC1EC230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200" b="1" dirty="0"/>
            <a:t>MUNICIPAL BUDGET</a:t>
          </a:r>
        </a:p>
      </dgm:t>
    </dgm:pt>
    <dgm:pt modelId="{97AA95F0-094E-4274-82D2-457F185C1473}" type="par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9C564D36-5693-45A8-8BE7-D46EEDBE5C35}" type="sibTrans" cxnId="{BA7C3819-8B2D-4051-B3BF-9409C0548872}">
      <dgm:prSet/>
      <dgm:spPr/>
      <dgm:t>
        <a:bodyPr/>
        <a:lstStyle/>
        <a:p>
          <a:endParaRPr lang="en-US" sz="2200" b="1"/>
        </a:p>
      </dgm:t>
    </dgm:pt>
    <dgm:pt modelId="{D28D0381-9A6D-4713-8FCE-E0A64AB441B9}">
      <dgm:prSet phldrT="[Text]" custT="1"/>
      <dgm:spPr/>
      <dgm:t>
        <a:bodyPr/>
        <a:lstStyle/>
        <a:p>
          <a:r>
            <a:rPr lang="en-US" sz="1900" b="1" dirty="0"/>
            <a:t>Public Hearing</a:t>
          </a:r>
        </a:p>
      </dgm:t>
    </dgm:pt>
    <dgm:pt modelId="{EACC3B96-87D0-4E6E-92FC-4F0BFC7A2884}" type="par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8C4EF392-4FBD-45C5-806B-85F395CD2C25}" type="sibTrans" cxnId="{993E0E4E-1F2B-448B-B246-8BD8C5108E66}">
      <dgm:prSet/>
      <dgm:spPr/>
      <dgm:t>
        <a:bodyPr/>
        <a:lstStyle/>
        <a:p>
          <a:endParaRPr lang="en-US" sz="2200" b="1"/>
        </a:p>
      </dgm:t>
    </dgm:pt>
    <dgm:pt modelId="{317BF009-0380-4017-A4EC-235E3E63F6BD}">
      <dgm:prSet phldrT="[Text]" custT="1"/>
      <dgm:spPr/>
      <dgm:t>
        <a:bodyPr/>
        <a:lstStyle/>
        <a:p>
          <a:r>
            <a:rPr lang="en-US" sz="1900" b="1" dirty="0"/>
            <a:t>Preliminary Estimates</a:t>
          </a:r>
        </a:p>
      </dgm:t>
    </dgm:pt>
    <dgm:pt modelId="{F863E7A2-DDB7-4504-A4ED-54AB313CC161}" type="par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EBEFB1C2-47D5-459C-ADF1-4B9F5D981B28}" type="sibTrans" cxnId="{4ABF2435-6127-4438-AFFB-03541E460E52}">
      <dgm:prSet/>
      <dgm:spPr/>
      <dgm:t>
        <a:bodyPr/>
        <a:lstStyle/>
        <a:p>
          <a:endParaRPr lang="en-US" sz="2200" b="1"/>
        </a:p>
      </dgm:t>
    </dgm:pt>
    <dgm:pt modelId="{B0830061-E8A1-4BF6-AD02-8E34790452FF}">
      <dgm:prSet phldrT="[Text]" custT="1"/>
      <dgm:spPr/>
      <dgm:t>
        <a:bodyPr/>
        <a:lstStyle/>
        <a:p>
          <a:r>
            <a:rPr lang="en-US" sz="1900" b="1" dirty="0"/>
            <a:t>Department Proposals</a:t>
          </a:r>
        </a:p>
      </dgm:t>
    </dgm:pt>
    <dgm:pt modelId="{39F36F4C-AC87-47A9-B8F2-ECB99C67BAC0}" type="par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523281BC-C2D0-4327-BE5D-A6689CE655A1}" type="sibTrans" cxnId="{DC3135C5-1F2A-4391-B2B6-F3E874535065}">
      <dgm:prSet/>
      <dgm:spPr/>
      <dgm:t>
        <a:bodyPr/>
        <a:lstStyle/>
        <a:p>
          <a:endParaRPr lang="en-US" sz="2200" b="1"/>
        </a:p>
      </dgm:t>
    </dgm:pt>
    <dgm:pt modelId="{ECCB3A62-B5D7-494B-9EDB-43D93A0F81F5}">
      <dgm:prSet phldrT="[Text]" custT="1"/>
      <dgm:spPr/>
      <dgm:t>
        <a:bodyPr/>
        <a:lstStyle/>
        <a:p>
          <a:r>
            <a:rPr lang="en-US" sz="1900" b="1" dirty="0"/>
            <a:t>Management Review</a:t>
          </a:r>
        </a:p>
      </dgm:t>
    </dgm:pt>
    <dgm:pt modelId="{B8929E4E-98CF-420C-B6C8-94AB734DFD8D}" type="par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B24AADA0-0355-435F-A61F-B9859A31C39E}" type="sibTrans" cxnId="{717A7831-AFF6-40B4-B328-DC1648F875A3}">
      <dgm:prSet/>
      <dgm:spPr/>
      <dgm:t>
        <a:bodyPr/>
        <a:lstStyle/>
        <a:p>
          <a:endParaRPr lang="en-US" sz="2200" b="1"/>
        </a:p>
      </dgm:t>
    </dgm:pt>
    <dgm:pt modelId="{F501293A-8459-4FDF-BA70-73C84946CEFB}">
      <dgm:prSet phldrT="[Text]" custT="1"/>
      <dgm:spPr/>
      <dgm:t>
        <a:bodyPr/>
        <a:lstStyle/>
        <a:p>
          <a:r>
            <a:rPr lang="en-US" sz="1900" b="1" dirty="0"/>
            <a:t>Final Review and Proposal</a:t>
          </a:r>
        </a:p>
      </dgm:t>
    </dgm:pt>
    <dgm:pt modelId="{2EE1D3CC-4BAF-4FAC-AA95-03E546BD0817}" type="par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7147F98-56AB-4CC7-A42E-21F4BBB4CD2A}" type="sibTrans" cxnId="{489599EF-825D-415A-A092-E019986FF7B6}">
      <dgm:prSet/>
      <dgm:spPr/>
      <dgm:t>
        <a:bodyPr/>
        <a:lstStyle/>
        <a:p>
          <a:endParaRPr lang="en-US" sz="2200" b="1"/>
        </a:p>
      </dgm:t>
    </dgm:pt>
    <dgm:pt modelId="{4D560B00-E9F6-4B92-9CA0-7E6206B30324}">
      <dgm:prSet phldrT="[Text]" custT="1"/>
      <dgm:spPr/>
      <dgm:t>
        <a:bodyPr/>
        <a:lstStyle/>
        <a:p>
          <a:r>
            <a:rPr lang="en-US" sz="1900" b="1" dirty="0"/>
            <a:t>Governing Body</a:t>
          </a:r>
        </a:p>
      </dgm:t>
    </dgm:pt>
    <dgm:pt modelId="{12CF7559-6563-4A10-BCBE-5B3652BE412F}" type="par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E023EAB-C371-4940-8284-85A9321D1104}" type="sibTrans" cxnId="{D9D98DC6-7CA3-4620-8DAC-C833D0388806}">
      <dgm:prSet/>
      <dgm:spPr/>
      <dgm:t>
        <a:bodyPr/>
        <a:lstStyle/>
        <a:p>
          <a:endParaRPr lang="en-US" sz="2200" b="1"/>
        </a:p>
      </dgm:t>
    </dgm:pt>
    <dgm:pt modelId="{60D4EF2D-115A-4129-88C6-65F363C3BD4A}" type="pres">
      <dgm:prSet presAssocID="{E7F370FE-5272-49CC-93B2-2922DE9F79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BB7A37-9149-4264-B488-2C9D5F93246F}" type="pres">
      <dgm:prSet presAssocID="{EB7801BD-AC01-4DAA-B479-618EC1EC2304}" presName="Parent" presStyleLbl="node0" presStyleIdx="0" presStyleCnt="1">
        <dgm:presLayoutVars>
          <dgm:chMax val="6"/>
          <dgm:chPref val="6"/>
        </dgm:presLayoutVars>
      </dgm:prSet>
      <dgm:spPr/>
    </dgm:pt>
    <dgm:pt modelId="{BF3D4FCA-E98A-4527-989D-96AA915AFA7C}" type="pres">
      <dgm:prSet presAssocID="{D28D0381-9A6D-4713-8FCE-E0A64AB441B9}" presName="Accent1" presStyleCnt="0"/>
      <dgm:spPr/>
    </dgm:pt>
    <dgm:pt modelId="{329F53AB-3C43-433E-9C7A-8E057DAFCAB9}" type="pres">
      <dgm:prSet presAssocID="{D28D0381-9A6D-4713-8FCE-E0A64AB441B9}" presName="Accent" presStyleLbl="bgShp" presStyleIdx="0" presStyleCnt="6"/>
      <dgm:spPr/>
    </dgm:pt>
    <dgm:pt modelId="{4F9D2981-C048-4D5D-934E-462772DF3A1A}" type="pres">
      <dgm:prSet presAssocID="{D28D0381-9A6D-4713-8FCE-E0A64AB441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6FCD411-5961-4FE5-8476-AB6EAF80D463}" type="pres">
      <dgm:prSet presAssocID="{317BF009-0380-4017-A4EC-235E3E63F6BD}" presName="Accent2" presStyleCnt="0"/>
      <dgm:spPr/>
    </dgm:pt>
    <dgm:pt modelId="{2D89DDAD-4AE7-4987-8A44-30FFE5AE072B}" type="pres">
      <dgm:prSet presAssocID="{317BF009-0380-4017-A4EC-235E3E63F6BD}" presName="Accent" presStyleLbl="bgShp" presStyleIdx="1" presStyleCnt="6" custLinFactNeighborX="0" custLinFactNeighborY="2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513FB7-A6EE-40E1-9626-237ADCC08235}" type="pres">
      <dgm:prSet presAssocID="{317BF009-0380-4017-A4EC-235E3E63F6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D97C672-9546-44C2-A872-AA5FA8BBD59B}" type="pres">
      <dgm:prSet presAssocID="{B0830061-E8A1-4BF6-AD02-8E34790452FF}" presName="Accent3" presStyleCnt="0"/>
      <dgm:spPr/>
    </dgm:pt>
    <dgm:pt modelId="{606F6FFE-9E8F-48C1-920E-45B90819C02C}" type="pres">
      <dgm:prSet presAssocID="{B0830061-E8A1-4BF6-AD02-8E34790452FF}" presName="Accent" presStyleLbl="bgShp" presStyleIdx="2" presStyleCnt="6"/>
      <dgm:spPr/>
    </dgm:pt>
    <dgm:pt modelId="{1ECAB6EC-D032-44DD-88AA-C55E70B5EF63}" type="pres">
      <dgm:prSet presAssocID="{B0830061-E8A1-4BF6-AD02-8E34790452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AC7564-9A31-4219-801E-9E4C0BD02F94}" type="pres">
      <dgm:prSet presAssocID="{ECCB3A62-B5D7-494B-9EDB-43D93A0F81F5}" presName="Accent4" presStyleCnt="0"/>
      <dgm:spPr/>
    </dgm:pt>
    <dgm:pt modelId="{FA59E30D-5564-4ACC-ABF1-62FB1128C662}" type="pres">
      <dgm:prSet presAssocID="{ECCB3A62-B5D7-494B-9EDB-43D93A0F81F5}" presName="Accent" presStyleLbl="bgShp" presStyleIdx="3" presStyleCnt="6"/>
      <dgm:spPr/>
    </dgm:pt>
    <dgm:pt modelId="{0520BC5A-5281-46B6-A48C-AA3B16099F77}" type="pres">
      <dgm:prSet presAssocID="{ECCB3A62-B5D7-494B-9EDB-43D93A0F8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23CF7EC-8A29-42B9-97A6-598739E638CA}" type="pres">
      <dgm:prSet presAssocID="{F501293A-8459-4FDF-BA70-73C84946CEFB}" presName="Accent5" presStyleCnt="0"/>
      <dgm:spPr/>
    </dgm:pt>
    <dgm:pt modelId="{BB485B93-54AA-4C5C-A75A-EA626F2F61DE}" type="pres">
      <dgm:prSet presAssocID="{F501293A-8459-4FDF-BA70-73C84946CEFB}" presName="Accent" presStyleLbl="bgShp" presStyleIdx="4" presStyleCnt="6"/>
      <dgm:spPr/>
    </dgm:pt>
    <dgm:pt modelId="{20D7182F-1822-43F4-B979-124C183FE244}" type="pres">
      <dgm:prSet presAssocID="{F501293A-8459-4FDF-BA70-73C84946CEF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F03A598-3C57-4321-ABEC-56CDF01D30E3}" type="pres">
      <dgm:prSet presAssocID="{4D560B00-E9F6-4B92-9CA0-7E6206B30324}" presName="Accent6" presStyleCnt="0"/>
      <dgm:spPr/>
    </dgm:pt>
    <dgm:pt modelId="{20CC59E1-FDEC-47B3-B879-C58ED8D023B7}" type="pres">
      <dgm:prSet presAssocID="{4D560B00-E9F6-4B92-9CA0-7E6206B30324}" presName="Accent" presStyleLbl="bgShp" presStyleIdx="5" presStyleCnt="6"/>
      <dgm:spPr/>
    </dgm:pt>
    <dgm:pt modelId="{43B5EF37-804C-4AAD-9819-85270640FE9A}" type="pres">
      <dgm:prSet presAssocID="{4D560B00-E9F6-4B92-9CA0-7E6206B303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7C3819-8B2D-4051-B3BF-9409C0548872}" srcId="{E7F370FE-5272-49CC-93B2-2922DE9F79C7}" destId="{EB7801BD-AC01-4DAA-B479-618EC1EC2304}" srcOrd="0" destOrd="0" parTransId="{97AA95F0-094E-4274-82D2-457F185C1473}" sibTransId="{9C564D36-5693-45A8-8BE7-D46EEDBE5C35}"/>
    <dgm:cxn modelId="{717A7831-AFF6-40B4-B328-DC1648F875A3}" srcId="{EB7801BD-AC01-4DAA-B479-618EC1EC2304}" destId="{ECCB3A62-B5D7-494B-9EDB-43D93A0F81F5}" srcOrd="3" destOrd="0" parTransId="{B8929E4E-98CF-420C-B6C8-94AB734DFD8D}" sibTransId="{B24AADA0-0355-435F-A61F-B9859A31C39E}"/>
    <dgm:cxn modelId="{4ABF2435-6127-4438-AFFB-03541E460E52}" srcId="{EB7801BD-AC01-4DAA-B479-618EC1EC2304}" destId="{317BF009-0380-4017-A4EC-235E3E63F6BD}" srcOrd="1" destOrd="0" parTransId="{F863E7A2-DDB7-4504-A4ED-54AB313CC161}" sibTransId="{EBEFB1C2-47D5-459C-ADF1-4B9F5D981B28}"/>
    <dgm:cxn modelId="{AD036868-C67E-466F-AC99-EC983B0D8803}" type="presOf" srcId="{E7F370FE-5272-49CC-93B2-2922DE9F79C7}" destId="{60D4EF2D-115A-4129-88C6-65F363C3BD4A}" srcOrd="0" destOrd="0" presId="urn:microsoft.com/office/officeart/2011/layout/HexagonRadial"/>
    <dgm:cxn modelId="{993E0E4E-1F2B-448B-B246-8BD8C5108E66}" srcId="{EB7801BD-AC01-4DAA-B479-618EC1EC2304}" destId="{D28D0381-9A6D-4713-8FCE-E0A64AB441B9}" srcOrd="0" destOrd="0" parTransId="{EACC3B96-87D0-4E6E-92FC-4F0BFC7A2884}" sibTransId="{8C4EF392-4FBD-45C5-806B-85F395CD2C25}"/>
    <dgm:cxn modelId="{70D50A79-1360-47BC-8B36-09CA72205DE0}" type="presOf" srcId="{4D560B00-E9F6-4B92-9CA0-7E6206B30324}" destId="{43B5EF37-804C-4AAD-9819-85270640FE9A}" srcOrd="0" destOrd="0" presId="urn:microsoft.com/office/officeart/2011/layout/HexagonRadial"/>
    <dgm:cxn modelId="{CAAB3B82-F475-4A14-8267-F368D0A83FFE}" type="presOf" srcId="{EB7801BD-AC01-4DAA-B479-618EC1EC2304}" destId="{03BB7A37-9149-4264-B488-2C9D5F93246F}" srcOrd="0" destOrd="0" presId="urn:microsoft.com/office/officeart/2011/layout/HexagonRadial"/>
    <dgm:cxn modelId="{9D0DF496-B5CF-45D8-91F3-FDDA6BBF026C}" type="presOf" srcId="{D28D0381-9A6D-4713-8FCE-E0A64AB441B9}" destId="{4F9D2981-C048-4D5D-934E-462772DF3A1A}" srcOrd="0" destOrd="0" presId="urn:microsoft.com/office/officeart/2011/layout/HexagonRadial"/>
    <dgm:cxn modelId="{31BF9298-6160-44F2-A4B2-90DD53263E1C}" type="presOf" srcId="{F501293A-8459-4FDF-BA70-73C84946CEFB}" destId="{20D7182F-1822-43F4-B979-124C183FE244}" srcOrd="0" destOrd="0" presId="urn:microsoft.com/office/officeart/2011/layout/HexagonRadial"/>
    <dgm:cxn modelId="{1ED99CB7-8B1D-4CD1-BC01-0E3AED011891}" type="presOf" srcId="{ECCB3A62-B5D7-494B-9EDB-43D93A0F81F5}" destId="{0520BC5A-5281-46B6-A48C-AA3B16099F77}" srcOrd="0" destOrd="0" presId="urn:microsoft.com/office/officeart/2011/layout/HexagonRadial"/>
    <dgm:cxn modelId="{F304ECBB-6005-4C24-B8A9-2124214E03D9}" type="presOf" srcId="{317BF009-0380-4017-A4EC-235E3E63F6BD}" destId="{DF513FB7-A6EE-40E1-9626-237ADCC08235}" srcOrd="0" destOrd="0" presId="urn:microsoft.com/office/officeart/2011/layout/HexagonRadial"/>
    <dgm:cxn modelId="{DC3135C5-1F2A-4391-B2B6-F3E874535065}" srcId="{EB7801BD-AC01-4DAA-B479-618EC1EC2304}" destId="{B0830061-E8A1-4BF6-AD02-8E34790452FF}" srcOrd="2" destOrd="0" parTransId="{39F36F4C-AC87-47A9-B8F2-ECB99C67BAC0}" sibTransId="{523281BC-C2D0-4327-BE5D-A6689CE655A1}"/>
    <dgm:cxn modelId="{D9D98DC6-7CA3-4620-8DAC-C833D0388806}" srcId="{EB7801BD-AC01-4DAA-B479-618EC1EC2304}" destId="{4D560B00-E9F6-4B92-9CA0-7E6206B30324}" srcOrd="5" destOrd="0" parTransId="{12CF7559-6563-4A10-BCBE-5B3652BE412F}" sibTransId="{6E023EAB-C371-4940-8284-85A9321D1104}"/>
    <dgm:cxn modelId="{489599EF-825D-415A-A092-E019986FF7B6}" srcId="{EB7801BD-AC01-4DAA-B479-618EC1EC2304}" destId="{F501293A-8459-4FDF-BA70-73C84946CEFB}" srcOrd="4" destOrd="0" parTransId="{2EE1D3CC-4BAF-4FAC-AA95-03E546BD0817}" sibTransId="{47147F98-56AB-4CC7-A42E-21F4BBB4CD2A}"/>
    <dgm:cxn modelId="{74078CF9-2BC0-40F2-B935-BC2EB5A7CB83}" type="presOf" srcId="{B0830061-E8A1-4BF6-AD02-8E34790452FF}" destId="{1ECAB6EC-D032-44DD-88AA-C55E70B5EF63}" srcOrd="0" destOrd="0" presId="urn:microsoft.com/office/officeart/2011/layout/HexagonRadial"/>
    <dgm:cxn modelId="{53CDF2AA-B2DE-4678-9CC8-FE8FFFB8D13C}" type="presParOf" srcId="{60D4EF2D-115A-4129-88C6-65F363C3BD4A}" destId="{03BB7A37-9149-4264-B488-2C9D5F93246F}" srcOrd="0" destOrd="0" presId="urn:microsoft.com/office/officeart/2011/layout/HexagonRadial"/>
    <dgm:cxn modelId="{C3563B6B-97AC-420F-B4AD-02F42E4F1FA2}" type="presParOf" srcId="{60D4EF2D-115A-4129-88C6-65F363C3BD4A}" destId="{BF3D4FCA-E98A-4527-989D-96AA915AFA7C}" srcOrd="1" destOrd="0" presId="urn:microsoft.com/office/officeart/2011/layout/HexagonRadial"/>
    <dgm:cxn modelId="{3CEF4E18-B24B-481A-BB43-B8A675FE7389}" type="presParOf" srcId="{BF3D4FCA-E98A-4527-989D-96AA915AFA7C}" destId="{329F53AB-3C43-433E-9C7A-8E057DAFCAB9}" srcOrd="0" destOrd="0" presId="urn:microsoft.com/office/officeart/2011/layout/HexagonRadial"/>
    <dgm:cxn modelId="{5F9E1EB0-C88D-4F2A-8BA2-4FAA5AC8D0D9}" type="presParOf" srcId="{60D4EF2D-115A-4129-88C6-65F363C3BD4A}" destId="{4F9D2981-C048-4D5D-934E-462772DF3A1A}" srcOrd="2" destOrd="0" presId="urn:microsoft.com/office/officeart/2011/layout/HexagonRadial"/>
    <dgm:cxn modelId="{0060DE59-DCE1-40A9-9C60-A071470EFFCC}" type="presParOf" srcId="{60D4EF2D-115A-4129-88C6-65F363C3BD4A}" destId="{86FCD411-5961-4FE5-8476-AB6EAF80D463}" srcOrd="3" destOrd="0" presId="urn:microsoft.com/office/officeart/2011/layout/HexagonRadial"/>
    <dgm:cxn modelId="{18EE3E92-7AE7-48D1-AD4F-092291AA572A}" type="presParOf" srcId="{86FCD411-5961-4FE5-8476-AB6EAF80D463}" destId="{2D89DDAD-4AE7-4987-8A44-30FFE5AE072B}" srcOrd="0" destOrd="0" presId="urn:microsoft.com/office/officeart/2011/layout/HexagonRadial"/>
    <dgm:cxn modelId="{6C779348-E806-4E4E-A3D0-B385A89EC906}" type="presParOf" srcId="{60D4EF2D-115A-4129-88C6-65F363C3BD4A}" destId="{DF513FB7-A6EE-40E1-9626-237ADCC08235}" srcOrd="4" destOrd="0" presId="urn:microsoft.com/office/officeart/2011/layout/HexagonRadial"/>
    <dgm:cxn modelId="{9AFA1086-3934-4CFB-AB1C-A71F5434C473}" type="presParOf" srcId="{60D4EF2D-115A-4129-88C6-65F363C3BD4A}" destId="{ED97C672-9546-44C2-A872-AA5FA8BBD59B}" srcOrd="5" destOrd="0" presId="urn:microsoft.com/office/officeart/2011/layout/HexagonRadial"/>
    <dgm:cxn modelId="{B504981B-93D8-4FF0-8D9C-98BF58071AD9}" type="presParOf" srcId="{ED97C672-9546-44C2-A872-AA5FA8BBD59B}" destId="{606F6FFE-9E8F-48C1-920E-45B90819C02C}" srcOrd="0" destOrd="0" presId="urn:microsoft.com/office/officeart/2011/layout/HexagonRadial"/>
    <dgm:cxn modelId="{768A9A41-47F4-49CD-A3A1-C0A43E1E02C9}" type="presParOf" srcId="{60D4EF2D-115A-4129-88C6-65F363C3BD4A}" destId="{1ECAB6EC-D032-44DD-88AA-C55E70B5EF63}" srcOrd="6" destOrd="0" presId="urn:microsoft.com/office/officeart/2011/layout/HexagonRadial"/>
    <dgm:cxn modelId="{F1C5E74F-A09F-4344-BF84-1029B4F972E9}" type="presParOf" srcId="{60D4EF2D-115A-4129-88C6-65F363C3BD4A}" destId="{51AC7564-9A31-4219-801E-9E4C0BD02F94}" srcOrd="7" destOrd="0" presId="urn:microsoft.com/office/officeart/2011/layout/HexagonRadial"/>
    <dgm:cxn modelId="{D2368D27-E017-471F-8470-F6FD908EFB0E}" type="presParOf" srcId="{51AC7564-9A31-4219-801E-9E4C0BD02F94}" destId="{FA59E30D-5564-4ACC-ABF1-62FB1128C662}" srcOrd="0" destOrd="0" presId="urn:microsoft.com/office/officeart/2011/layout/HexagonRadial"/>
    <dgm:cxn modelId="{3075C584-40B4-4A32-B600-2A0EB394B164}" type="presParOf" srcId="{60D4EF2D-115A-4129-88C6-65F363C3BD4A}" destId="{0520BC5A-5281-46B6-A48C-AA3B16099F77}" srcOrd="8" destOrd="0" presId="urn:microsoft.com/office/officeart/2011/layout/HexagonRadial"/>
    <dgm:cxn modelId="{9CD92FBE-1006-42BD-A030-742D3F8F3C37}" type="presParOf" srcId="{60D4EF2D-115A-4129-88C6-65F363C3BD4A}" destId="{923CF7EC-8A29-42B9-97A6-598739E638CA}" srcOrd="9" destOrd="0" presId="urn:microsoft.com/office/officeart/2011/layout/HexagonRadial"/>
    <dgm:cxn modelId="{F4B36BBF-AFAF-45DE-A6C8-CE3DE14B2994}" type="presParOf" srcId="{923CF7EC-8A29-42B9-97A6-598739E638CA}" destId="{BB485B93-54AA-4C5C-A75A-EA626F2F61DE}" srcOrd="0" destOrd="0" presId="urn:microsoft.com/office/officeart/2011/layout/HexagonRadial"/>
    <dgm:cxn modelId="{8596D2C7-84B7-4684-A65E-047568283E94}" type="presParOf" srcId="{60D4EF2D-115A-4129-88C6-65F363C3BD4A}" destId="{20D7182F-1822-43F4-B979-124C183FE244}" srcOrd="10" destOrd="0" presId="urn:microsoft.com/office/officeart/2011/layout/HexagonRadial"/>
    <dgm:cxn modelId="{6F0CFAC4-0C25-4866-B19A-7935D7229FD1}" type="presParOf" srcId="{60D4EF2D-115A-4129-88C6-65F363C3BD4A}" destId="{5F03A598-3C57-4321-ABEC-56CDF01D30E3}" srcOrd="11" destOrd="0" presId="urn:microsoft.com/office/officeart/2011/layout/HexagonRadial"/>
    <dgm:cxn modelId="{04E095FE-2BDF-47B4-A79A-3F38926FC527}" type="presParOf" srcId="{5F03A598-3C57-4321-ABEC-56CDF01D30E3}" destId="{20CC59E1-FDEC-47B3-B879-C58ED8D023B7}" srcOrd="0" destOrd="0" presId="urn:microsoft.com/office/officeart/2011/layout/HexagonRadial"/>
    <dgm:cxn modelId="{8F16D35F-876E-4CEB-9034-58E75EF79B0F}" type="presParOf" srcId="{60D4EF2D-115A-4129-88C6-65F363C3BD4A}" destId="{43B5EF37-804C-4AAD-9819-85270640FE9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7392AA-3157-4A6D-9D3D-AD3178DC3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9447A-2BC4-4B7D-8D4E-7682025B8106}">
      <dgm:prSet phldrT="[Text]" custT="1"/>
      <dgm:spPr>
        <a:ln>
          <a:noFill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Municipal Purposes</a:t>
          </a:r>
        </a:p>
      </dgm:t>
    </dgm:pt>
    <dgm:pt modelId="{4AA70B46-86E8-418E-A1FA-AD15F10F30BF}" type="parTrans" cxnId="{B399FC7A-F65C-43AC-BE57-92D34A6E2206}">
      <dgm:prSet/>
      <dgm:spPr/>
      <dgm:t>
        <a:bodyPr/>
        <a:lstStyle/>
        <a:p>
          <a:endParaRPr lang="en-US"/>
        </a:p>
      </dgm:t>
    </dgm:pt>
    <dgm:pt modelId="{E441B329-D263-4BCF-8FCD-9DD998CA3243}" type="sibTrans" cxnId="{B399FC7A-F65C-43AC-BE57-92D34A6E2206}">
      <dgm:prSet/>
      <dgm:spPr/>
      <dgm:t>
        <a:bodyPr/>
        <a:lstStyle/>
        <a:p>
          <a:endParaRPr lang="en-US"/>
        </a:p>
      </dgm:t>
    </dgm:pt>
    <dgm:pt modelId="{E8B37F30-BAD7-4BA3-BD1F-C3D1B48426C5}">
      <dgm:prSet phldrT="[Text]" custT="1"/>
      <dgm:spPr>
        <a:ln>
          <a:noFill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Local School District</a:t>
          </a:r>
        </a:p>
      </dgm:t>
    </dgm:pt>
    <dgm:pt modelId="{3A13C13E-0F93-495E-8E35-7945080AA18A}" type="parTrans" cxnId="{E32D45E3-4432-4441-85A4-A19B61602EC7}">
      <dgm:prSet/>
      <dgm:spPr/>
      <dgm:t>
        <a:bodyPr/>
        <a:lstStyle/>
        <a:p>
          <a:endParaRPr lang="en-US"/>
        </a:p>
      </dgm:t>
    </dgm:pt>
    <dgm:pt modelId="{69ECEFD1-C251-4007-ACBA-505F5138431B}" type="sibTrans" cxnId="{E32D45E3-4432-4441-85A4-A19B61602EC7}">
      <dgm:prSet/>
      <dgm:spPr/>
      <dgm:t>
        <a:bodyPr/>
        <a:lstStyle/>
        <a:p>
          <a:endParaRPr lang="en-US"/>
        </a:p>
      </dgm:t>
    </dgm:pt>
    <dgm:pt modelId="{CDD4AF5B-D5E8-4FE8-A295-A9EF1682A78D}">
      <dgm:prSet phldrT="[Text]" custT="1"/>
      <dgm:spPr>
        <a:ln>
          <a:noFill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gm:spPr>
      <dgm:t>
        <a:bodyPr>
          <a:flatTx/>
        </a:bodyPr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Minimum Library Tax</a:t>
          </a:r>
        </a:p>
      </dgm:t>
    </dgm:pt>
    <dgm:pt modelId="{DC301E32-1951-4E9F-864E-02FD3A59C076}" type="parTrans" cxnId="{24338ADE-3D89-45D7-8370-4D2B9D926E6D}">
      <dgm:prSet/>
      <dgm:spPr/>
      <dgm:t>
        <a:bodyPr/>
        <a:lstStyle/>
        <a:p>
          <a:endParaRPr lang="en-US"/>
        </a:p>
      </dgm:t>
    </dgm:pt>
    <dgm:pt modelId="{1FFB9831-E3C7-4A44-A2E6-167DBAF03BBA}" type="sibTrans" cxnId="{24338ADE-3D89-45D7-8370-4D2B9D926E6D}">
      <dgm:prSet/>
      <dgm:spPr/>
      <dgm:t>
        <a:bodyPr/>
        <a:lstStyle/>
        <a:p>
          <a:endParaRPr lang="en-US"/>
        </a:p>
      </dgm:t>
    </dgm:pt>
    <dgm:pt modelId="{5A5E7400-2323-480D-A838-33BACD62B7FD}" type="pres">
      <dgm:prSet presAssocID="{FE7392AA-3157-4A6D-9D3D-AD3178DC3C9D}" presName="Name0" presStyleCnt="0">
        <dgm:presLayoutVars>
          <dgm:chMax val="7"/>
          <dgm:chPref val="7"/>
          <dgm:dir/>
        </dgm:presLayoutVars>
      </dgm:prSet>
      <dgm:spPr/>
    </dgm:pt>
    <dgm:pt modelId="{4C867400-E699-48BD-8016-0054AABFD269}" type="pres">
      <dgm:prSet presAssocID="{FE7392AA-3157-4A6D-9D3D-AD3178DC3C9D}" presName="Name1" presStyleCnt="0"/>
      <dgm:spPr/>
    </dgm:pt>
    <dgm:pt modelId="{1D0B0BD9-098C-4882-84AB-A68163FDC364}" type="pres">
      <dgm:prSet presAssocID="{FE7392AA-3157-4A6D-9D3D-AD3178DC3C9D}" presName="cycle" presStyleCnt="0"/>
      <dgm:spPr/>
    </dgm:pt>
    <dgm:pt modelId="{F8B39150-8A29-49A4-AB1A-55A6468E9265}" type="pres">
      <dgm:prSet presAssocID="{FE7392AA-3157-4A6D-9D3D-AD3178DC3C9D}" presName="srcNode" presStyleLbl="node1" presStyleIdx="0" presStyleCnt="3"/>
      <dgm:spPr/>
    </dgm:pt>
    <dgm:pt modelId="{71737702-0662-43AF-B62F-A7E37D02959B}" type="pres">
      <dgm:prSet presAssocID="{FE7392AA-3157-4A6D-9D3D-AD3178DC3C9D}" presName="conn" presStyleLbl="parChTrans1D2" presStyleIdx="0" presStyleCnt="1"/>
      <dgm:spPr/>
    </dgm:pt>
    <dgm:pt modelId="{0D07C83F-75E2-4FFE-AADF-F823ABD173FE}" type="pres">
      <dgm:prSet presAssocID="{FE7392AA-3157-4A6D-9D3D-AD3178DC3C9D}" presName="extraNode" presStyleLbl="node1" presStyleIdx="0" presStyleCnt="3"/>
      <dgm:spPr/>
    </dgm:pt>
    <dgm:pt modelId="{C98FE4CA-7063-4C1A-93B1-57C4FA6D8980}" type="pres">
      <dgm:prSet presAssocID="{FE7392AA-3157-4A6D-9D3D-AD3178DC3C9D}" presName="dstNode" presStyleLbl="node1" presStyleIdx="0" presStyleCnt="3"/>
      <dgm:spPr/>
    </dgm:pt>
    <dgm:pt modelId="{043A3DB9-C545-403A-9EAC-6C189C6CB828}" type="pres">
      <dgm:prSet presAssocID="{0949447A-2BC4-4B7D-8D4E-7682025B8106}" presName="text_1" presStyleLbl="node1" presStyleIdx="0" presStyleCnt="3">
        <dgm:presLayoutVars>
          <dgm:bulletEnabled val="1"/>
        </dgm:presLayoutVars>
      </dgm:prSet>
      <dgm:spPr/>
    </dgm:pt>
    <dgm:pt modelId="{F1CF1929-9938-46AD-B9D6-1F0880A6448D}" type="pres">
      <dgm:prSet presAssocID="{0949447A-2BC4-4B7D-8D4E-7682025B8106}" presName="accent_1" presStyleCnt="0"/>
      <dgm:spPr/>
    </dgm:pt>
    <dgm:pt modelId="{FBC5E807-9631-4AAB-8B4A-3AFB3FC70403}" type="pres">
      <dgm:prSet presAssocID="{0949447A-2BC4-4B7D-8D4E-7682025B8106}" presName="accentRepeatNode" presStyleLbl="solidFgAcc1" presStyleIdx="0" presStyleCnt="3"/>
      <dgm:spPr>
        <a:noFill/>
        <a:ln>
          <a:noFill/>
        </a:ln>
      </dgm:spPr>
    </dgm:pt>
    <dgm:pt modelId="{302D5A98-D62A-405E-91FE-2177C0267AF3}" type="pres">
      <dgm:prSet presAssocID="{E8B37F30-BAD7-4BA3-BD1F-C3D1B48426C5}" presName="text_2" presStyleLbl="node1" presStyleIdx="1" presStyleCnt="3">
        <dgm:presLayoutVars>
          <dgm:bulletEnabled val="1"/>
        </dgm:presLayoutVars>
      </dgm:prSet>
      <dgm:spPr/>
    </dgm:pt>
    <dgm:pt modelId="{F775FB63-9836-4B41-81AF-B504C819DA5B}" type="pres">
      <dgm:prSet presAssocID="{E8B37F30-BAD7-4BA3-BD1F-C3D1B48426C5}" presName="accent_2" presStyleCnt="0"/>
      <dgm:spPr/>
    </dgm:pt>
    <dgm:pt modelId="{D56AE379-53A6-44E6-B2E3-9CCD0AB97E3D}" type="pres">
      <dgm:prSet presAssocID="{E8B37F30-BAD7-4BA3-BD1F-C3D1B48426C5}" presName="accentRepeatNode" presStyleLbl="solidFgAcc1" presStyleIdx="1" presStyleCnt="3"/>
      <dgm:spPr>
        <a:noFill/>
        <a:ln>
          <a:noFill/>
        </a:ln>
      </dgm:spPr>
    </dgm:pt>
    <dgm:pt modelId="{3B8AA1A3-F60D-435A-8E20-0855C4DC97E8}" type="pres">
      <dgm:prSet presAssocID="{CDD4AF5B-D5E8-4FE8-A295-A9EF1682A78D}" presName="text_3" presStyleLbl="node1" presStyleIdx="2" presStyleCnt="3">
        <dgm:presLayoutVars>
          <dgm:bulletEnabled val="1"/>
        </dgm:presLayoutVars>
      </dgm:prSet>
      <dgm:spPr/>
    </dgm:pt>
    <dgm:pt modelId="{F81BED37-54C3-43EB-89B2-C02CF1872A6E}" type="pres">
      <dgm:prSet presAssocID="{CDD4AF5B-D5E8-4FE8-A295-A9EF1682A78D}" presName="accent_3" presStyleCnt="0"/>
      <dgm:spPr/>
    </dgm:pt>
    <dgm:pt modelId="{828074AC-1356-4046-BDB8-ED391AB23E66}" type="pres">
      <dgm:prSet presAssocID="{CDD4AF5B-D5E8-4FE8-A295-A9EF1682A78D}" presName="accentRepeatNode" presStyleLbl="solidFgAcc1" presStyleIdx="2" presStyleCnt="3"/>
      <dgm:spPr>
        <a:noFill/>
        <a:ln>
          <a:noFill/>
        </a:ln>
      </dgm:spPr>
    </dgm:pt>
  </dgm:ptLst>
  <dgm:cxnLst>
    <dgm:cxn modelId="{D66DAA0C-C646-432F-BA15-1C0D2A72BF16}" type="presOf" srcId="{FE7392AA-3157-4A6D-9D3D-AD3178DC3C9D}" destId="{5A5E7400-2323-480D-A838-33BACD62B7FD}" srcOrd="0" destOrd="0" presId="urn:microsoft.com/office/officeart/2008/layout/VerticalCurvedList"/>
    <dgm:cxn modelId="{B399FC7A-F65C-43AC-BE57-92D34A6E2206}" srcId="{FE7392AA-3157-4A6D-9D3D-AD3178DC3C9D}" destId="{0949447A-2BC4-4B7D-8D4E-7682025B8106}" srcOrd="0" destOrd="0" parTransId="{4AA70B46-86E8-418E-A1FA-AD15F10F30BF}" sibTransId="{E441B329-D263-4BCF-8FCD-9DD998CA3243}"/>
    <dgm:cxn modelId="{1AE35D87-0FCF-4E19-9A0E-AD8D302DD71E}" type="presOf" srcId="{E441B329-D263-4BCF-8FCD-9DD998CA3243}" destId="{71737702-0662-43AF-B62F-A7E37D02959B}" srcOrd="0" destOrd="0" presId="urn:microsoft.com/office/officeart/2008/layout/VerticalCurvedList"/>
    <dgm:cxn modelId="{D8159189-218F-4CAA-BAC6-CA1CE3E65165}" type="presOf" srcId="{0949447A-2BC4-4B7D-8D4E-7682025B8106}" destId="{043A3DB9-C545-403A-9EAC-6C189C6CB828}" srcOrd="0" destOrd="0" presId="urn:microsoft.com/office/officeart/2008/layout/VerticalCurvedList"/>
    <dgm:cxn modelId="{3D1557DB-77BD-428B-A42A-E835AE0A69C7}" type="presOf" srcId="{E8B37F30-BAD7-4BA3-BD1F-C3D1B48426C5}" destId="{302D5A98-D62A-405E-91FE-2177C0267AF3}" srcOrd="0" destOrd="0" presId="urn:microsoft.com/office/officeart/2008/layout/VerticalCurvedList"/>
    <dgm:cxn modelId="{24338ADE-3D89-45D7-8370-4D2B9D926E6D}" srcId="{FE7392AA-3157-4A6D-9D3D-AD3178DC3C9D}" destId="{CDD4AF5B-D5E8-4FE8-A295-A9EF1682A78D}" srcOrd="2" destOrd="0" parTransId="{DC301E32-1951-4E9F-864E-02FD3A59C076}" sibTransId="{1FFB9831-E3C7-4A44-A2E6-167DBAF03BBA}"/>
    <dgm:cxn modelId="{E32D45E3-4432-4441-85A4-A19B61602EC7}" srcId="{FE7392AA-3157-4A6D-9D3D-AD3178DC3C9D}" destId="{E8B37F30-BAD7-4BA3-BD1F-C3D1B48426C5}" srcOrd="1" destOrd="0" parTransId="{3A13C13E-0F93-495E-8E35-7945080AA18A}" sibTransId="{69ECEFD1-C251-4007-ACBA-505F5138431B}"/>
    <dgm:cxn modelId="{97E957ED-0999-4469-BD21-5AB728DFEBEC}" type="presOf" srcId="{CDD4AF5B-D5E8-4FE8-A295-A9EF1682A78D}" destId="{3B8AA1A3-F60D-435A-8E20-0855C4DC97E8}" srcOrd="0" destOrd="0" presId="urn:microsoft.com/office/officeart/2008/layout/VerticalCurvedList"/>
    <dgm:cxn modelId="{052D3064-82B0-4DAC-B332-426FE9A1F609}" type="presParOf" srcId="{5A5E7400-2323-480D-A838-33BACD62B7FD}" destId="{4C867400-E699-48BD-8016-0054AABFD269}" srcOrd="0" destOrd="0" presId="urn:microsoft.com/office/officeart/2008/layout/VerticalCurvedList"/>
    <dgm:cxn modelId="{84D0D0D2-3A25-48D6-92B5-422D2A6873F1}" type="presParOf" srcId="{4C867400-E699-48BD-8016-0054AABFD269}" destId="{1D0B0BD9-098C-4882-84AB-A68163FDC364}" srcOrd="0" destOrd="0" presId="urn:microsoft.com/office/officeart/2008/layout/VerticalCurvedList"/>
    <dgm:cxn modelId="{B1ABA824-52E8-4D11-8EA4-E1D6AFBA1B8D}" type="presParOf" srcId="{1D0B0BD9-098C-4882-84AB-A68163FDC364}" destId="{F8B39150-8A29-49A4-AB1A-55A6468E9265}" srcOrd="0" destOrd="0" presId="urn:microsoft.com/office/officeart/2008/layout/VerticalCurvedList"/>
    <dgm:cxn modelId="{17CCF854-7A13-49E8-A98A-EDFDF01157EC}" type="presParOf" srcId="{1D0B0BD9-098C-4882-84AB-A68163FDC364}" destId="{71737702-0662-43AF-B62F-A7E37D02959B}" srcOrd="1" destOrd="0" presId="urn:microsoft.com/office/officeart/2008/layout/VerticalCurvedList"/>
    <dgm:cxn modelId="{034A87FE-B2AA-4819-BD39-449F38C0C933}" type="presParOf" srcId="{1D0B0BD9-098C-4882-84AB-A68163FDC364}" destId="{0D07C83F-75E2-4FFE-AADF-F823ABD173FE}" srcOrd="2" destOrd="0" presId="urn:microsoft.com/office/officeart/2008/layout/VerticalCurvedList"/>
    <dgm:cxn modelId="{21C12A18-2783-4901-8E9F-1B7FB56DC41D}" type="presParOf" srcId="{1D0B0BD9-098C-4882-84AB-A68163FDC364}" destId="{C98FE4CA-7063-4C1A-93B1-57C4FA6D8980}" srcOrd="3" destOrd="0" presId="urn:microsoft.com/office/officeart/2008/layout/VerticalCurvedList"/>
    <dgm:cxn modelId="{95EFC96F-E865-4913-B26A-BB1DD14EE8A2}" type="presParOf" srcId="{4C867400-E699-48BD-8016-0054AABFD269}" destId="{043A3DB9-C545-403A-9EAC-6C189C6CB828}" srcOrd="1" destOrd="0" presId="urn:microsoft.com/office/officeart/2008/layout/VerticalCurvedList"/>
    <dgm:cxn modelId="{176900A4-482E-4778-A744-90FDE6552EAB}" type="presParOf" srcId="{4C867400-E699-48BD-8016-0054AABFD269}" destId="{F1CF1929-9938-46AD-B9D6-1F0880A6448D}" srcOrd="2" destOrd="0" presId="urn:microsoft.com/office/officeart/2008/layout/VerticalCurvedList"/>
    <dgm:cxn modelId="{5ED3C367-CF12-458E-848C-D3B135F50BCE}" type="presParOf" srcId="{F1CF1929-9938-46AD-B9D6-1F0880A6448D}" destId="{FBC5E807-9631-4AAB-8B4A-3AFB3FC70403}" srcOrd="0" destOrd="0" presId="urn:microsoft.com/office/officeart/2008/layout/VerticalCurvedList"/>
    <dgm:cxn modelId="{26832D84-DABB-49CC-82B7-B5CC73ACEA8F}" type="presParOf" srcId="{4C867400-E699-48BD-8016-0054AABFD269}" destId="{302D5A98-D62A-405E-91FE-2177C0267AF3}" srcOrd="3" destOrd="0" presId="urn:microsoft.com/office/officeart/2008/layout/VerticalCurvedList"/>
    <dgm:cxn modelId="{D87FADAA-CFBA-45B4-BD8C-8BC5C733D2C2}" type="presParOf" srcId="{4C867400-E699-48BD-8016-0054AABFD269}" destId="{F775FB63-9836-4B41-81AF-B504C819DA5B}" srcOrd="4" destOrd="0" presId="urn:microsoft.com/office/officeart/2008/layout/VerticalCurvedList"/>
    <dgm:cxn modelId="{EAAED421-270D-4E46-84D4-53D0500AE96C}" type="presParOf" srcId="{F775FB63-9836-4B41-81AF-B504C819DA5B}" destId="{D56AE379-53A6-44E6-B2E3-9CCD0AB97E3D}" srcOrd="0" destOrd="0" presId="urn:microsoft.com/office/officeart/2008/layout/VerticalCurvedList"/>
    <dgm:cxn modelId="{CCECDF17-EE53-467C-8ABA-722C8A54C42B}" type="presParOf" srcId="{4C867400-E699-48BD-8016-0054AABFD269}" destId="{3B8AA1A3-F60D-435A-8E20-0855C4DC97E8}" srcOrd="5" destOrd="0" presId="urn:microsoft.com/office/officeart/2008/layout/VerticalCurvedList"/>
    <dgm:cxn modelId="{C471172D-3C6D-4A7B-A9D4-5C058E6A3481}" type="presParOf" srcId="{4C867400-E699-48BD-8016-0054AABFD269}" destId="{F81BED37-54C3-43EB-89B2-C02CF1872A6E}" srcOrd="6" destOrd="0" presId="urn:microsoft.com/office/officeart/2008/layout/VerticalCurvedList"/>
    <dgm:cxn modelId="{E378E01E-F90A-4A5C-9866-184710630A4C}" type="presParOf" srcId="{F81BED37-54C3-43EB-89B2-C02CF1872A6E}" destId="{828074AC-1356-4046-BDB8-ED391AB23E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36190" y="291215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854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24713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7A37-9149-4264-B488-2C9D5F93246F}">
      <dsp:nvSpPr>
        <dsp:cNvPr id="0" name=""/>
        <dsp:cNvSpPr/>
      </dsp:nvSpPr>
      <dsp:spPr>
        <a:xfrm>
          <a:off x="3278262" y="2117174"/>
          <a:ext cx="2691020" cy="232784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MUNICIPAL BUDGET</a:t>
          </a:r>
        </a:p>
      </dsp:txBody>
      <dsp:txXfrm>
        <a:off x="3724202" y="2502930"/>
        <a:ext cx="1799140" cy="1556329"/>
      </dsp:txXfrm>
    </dsp:sp>
    <dsp:sp modelId="{2D89DDAD-4AE7-4987-8A44-30FFE5AE072B}">
      <dsp:nvSpPr>
        <dsp:cNvPr id="0" name=""/>
        <dsp:cNvSpPr/>
      </dsp:nvSpPr>
      <dsp:spPr>
        <a:xfrm>
          <a:off x="4963358" y="1023886"/>
          <a:ext cx="1015314" cy="874827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9D2981-C048-4D5D-934E-462772DF3A1A}">
      <dsp:nvSpPr>
        <dsp:cNvPr id="0" name=""/>
        <dsp:cNvSpPr/>
      </dsp:nvSpPr>
      <dsp:spPr>
        <a:xfrm>
          <a:off x="3526144" y="0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Public Hearing</a:t>
          </a:r>
        </a:p>
      </dsp:txBody>
      <dsp:txXfrm>
        <a:off x="3891605" y="316166"/>
        <a:ext cx="1474350" cy="1275487"/>
      </dsp:txXfrm>
    </dsp:sp>
    <dsp:sp modelId="{606F6FFE-9E8F-48C1-920E-45B90819C02C}">
      <dsp:nvSpPr>
        <dsp:cNvPr id="0" name=""/>
        <dsp:cNvSpPr/>
      </dsp:nvSpPr>
      <dsp:spPr>
        <a:xfrm>
          <a:off x="6148308" y="2638920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3FB7-A6EE-40E1-9626-237ADCC08235}">
      <dsp:nvSpPr>
        <dsp:cNvPr id="0" name=""/>
        <dsp:cNvSpPr/>
      </dsp:nvSpPr>
      <dsp:spPr>
        <a:xfrm>
          <a:off x="5548634" y="117343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Preliminary Estimates</a:t>
          </a:r>
        </a:p>
      </dsp:txBody>
      <dsp:txXfrm>
        <a:off x="5914095" y="1489602"/>
        <a:ext cx="1474350" cy="1275487"/>
      </dsp:txXfrm>
    </dsp:sp>
    <dsp:sp modelId="{FA59E30D-5564-4ACC-ABF1-62FB1128C662}">
      <dsp:nvSpPr>
        <dsp:cNvPr id="0" name=""/>
        <dsp:cNvSpPr/>
      </dsp:nvSpPr>
      <dsp:spPr>
        <a:xfrm>
          <a:off x="5325165" y="4485048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AB6EC-D032-44DD-88AA-C55E70B5EF63}">
      <dsp:nvSpPr>
        <dsp:cNvPr id="0" name=""/>
        <dsp:cNvSpPr/>
      </dsp:nvSpPr>
      <dsp:spPr>
        <a:xfrm>
          <a:off x="5548634" y="3480277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Department Proposals</a:t>
          </a:r>
        </a:p>
      </dsp:txBody>
      <dsp:txXfrm>
        <a:off x="5914095" y="3796443"/>
        <a:ext cx="1474350" cy="1275487"/>
      </dsp:txXfrm>
    </dsp:sp>
    <dsp:sp modelId="{BB485B93-54AA-4C5C-A75A-EA626F2F61DE}">
      <dsp:nvSpPr>
        <dsp:cNvPr id="0" name=""/>
        <dsp:cNvSpPr/>
      </dsp:nvSpPr>
      <dsp:spPr>
        <a:xfrm>
          <a:off x="3283270" y="4676684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20BC5A-5281-46B6-A48C-AA3B16099F77}">
      <dsp:nvSpPr>
        <dsp:cNvPr id="0" name=""/>
        <dsp:cNvSpPr/>
      </dsp:nvSpPr>
      <dsp:spPr>
        <a:xfrm>
          <a:off x="3526144" y="4655026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Management Review</a:t>
          </a:r>
        </a:p>
      </dsp:txBody>
      <dsp:txXfrm>
        <a:off x="3891605" y="4971192"/>
        <a:ext cx="1474350" cy="1275487"/>
      </dsp:txXfrm>
    </dsp:sp>
    <dsp:sp modelId="{20CC59E1-FDEC-47B3-B879-C58ED8D023B7}">
      <dsp:nvSpPr>
        <dsp:cNvPr id="0" name=""/>
        <dsp:cNvSpPr/>
      </dsp:nvSpPr>
      <dsp:spPr>
        <a:xfrm>
          <a:off x="2078914" y="3041879"/>
          <a:ext cx="1015314" cy="87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182F-1822-43F4-B979-124C183FE244}">
      <dsp:nvSpPr>
        <dsp:cNvPr id="0" name=""/>
        <dsp:cNvSpPr/>
      </dsp:nvSpPr>
      <dsp:spPr>
        <a:xfrm>
          <a:off x="1494264" y="3481589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Final Review and Proposal</a:t>
          </a:r>
        </a:p>
      </dsp:txBody>
      <dsp:txXfrm>
        <a:off x="1859725" y="3797755"/>
        <a:ext cx="1474350" cy="1275487"/>
      </dsp:txXfrm>
    </dsp:sp>
    <dsp:sp modelId="{43B5EF37-804C-4AAD-9819-85270640FE9A}">
      <dsp:nvSpPr>
        <dsp:cNvPr id="0" name=""/>
        <dsp:cNvSpPr/>
      </dsp:nvSpPr>
      <dsp:spPr>
        <a:xfrm>
          <a:off x="1494264" y="1170811"/>
          <a:ext cx="2205272" cy="1907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Governing Body</a:t>
          </a:r>
        </a:p>
      </dsp:txBody>
      <dsp:txXfrm>
        <a:off x="1859725" y="1486977"/>
        <a:ext cx="1474350" cy="12754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37702-0662-43AF-B62F-A7E37D02959B}">
      <dsp:nvSpPr>
        <dsp:cNvPr id="0" name=""/>
        <dsp:cNvSpPr/>
      </dsp:nvSpPr>
      <dsp:spPr>
        <a:xfrm>
          <a:off x="-4337754" y="-665400"/>
          <a:ext cx="5168015" cy="5168015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3DB9-C545-403A-9EAC-6C189C6CB828}">
      <dsp:nvSpPr>
        <dsp:cNvPr id="0" name=""/>
        <dsp:cNvSpPr/>
      </dsp:nvSpPr>
      <dsp:spPr>
        <a:xfrm>
          <a:off x="533954" y="383721"/>
          <a:ext cx="4574269" cy="767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158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Municipal Purposes</a:t>
          </a:r>
        </a:p>
      </dsp:txBody>
      <dsp:txXfrm>
        <a:off x="533954" y="383721"/>
        <a:ext cx="4574269" cy="767442"/>
      </dsp:txXfrm>
    </dsp:sp>
    <dsp:sp modelId="{FBC5E807-9631-4AAB-8B4A-3AFB3FC70403}">
      <dsp:nvSpPr>
        <dsp:cNvPr id="0" name=""/>
        <dsp:cNvSpPr/>
      </dsp:nvSpPr>
      <dsp:spPr>
        <a:xfrm>
          <a:off x="54302" y="287791"/>
          <a:ext cx="959303" cy="959303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5A98-D62A-405E-91FE-2177C0267AF3}">
      <dsp:nvSpPr>
        <dsp:cNvPr id="0" name=""/>
        <dsp:cNvSpPr/>
      </dsp:nvSpPr>
      <dsp:spPr>
        <a:xfrm>
          <a:off x="812919" y="1534885"/>
          <a:ext cx="4295303" cy="767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158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Local School District</a:t>
          </a:r>
        </a:p>
      </dsp:txBody>
      <dsp:txXfrm>
        <a:off x="812919" y="1534885"/>
        <a:ext cx="4295303" cy="767442"/>
      </dsp:txXfrm>
    </dsp:sp>
    <dsp:sp modelId="{D56AE379-53A6-44E6-B2E3-9CCD0AB97E3D}">
      <dsp:nvSpPr>
        <dsp:cNvPr id="0" name=""/>
        <dsp:cNvSpPr/>
      </dsp:nvSpPr>
      <dsp:spPr>
        <a:xfrm>
          <a:off x="333267" y="1438955"/>
          <a:ext cx="959303" cy="959303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AA1A3-F60D-435A-8E20-0855C4DC97E8}">
      <dsp:nvSpPr>
        <dsp:cNvPr id="0" name=""/>
        <dsp:cNvSpPr/>
      </dsp:nvSpPr>
      <dsp:spPr>
        <a:xfrm>
          <a:off x="533954" y="2686049"/>
          <a:ext cx="4574269" cy="767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5400000" sx="103000" sy="103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158" tIns="60960" rIns="60960" bIns="60960" numCol="1" spcCol="1270" anchor="ctr" anchorCtr="0">
          <a:noAutofit/>
          <a:flatTx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Minimum Library Tax</a:t>
          </a:r>
        </a:p>
      </dsp:txBody>
      <dsp:txXfrm>
        <a:off x="533954" y="2686049"/>
        <a:ext cx="4574269" cy="767442"/>
      </dsp:txXfrm>
    </dsp:sp>
    <dsp:sp modelId="{828074AC-1356-4046-BDB8-ED391AB23E66}">
      <dsp:nvSpPr>
        <dsp:cNvPr id="0" name=""/>
        <dsp:cNvSpPr/>
      </dsp:nvSpPr>
      <dsp:spPr>
        <a:xfrm>
          <a:off x="54302" y="2590119"/>
          <a:ext cx="959303" cy="959303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C34AF-2E9C-4BF6-BA21-4C29AA25D6CE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D60C5-5432-4E73-BB0D-E4297775D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2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5BB79-796F-4CE3-8BAB-44574F17F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0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4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9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3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6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4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0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57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2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4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25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75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25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85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0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45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52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67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73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5BB79-796F-4CE3-8BAB-44574F17F3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0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5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C62-F1BA-4336-9E98-507F21E3446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1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1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26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0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18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0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1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3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2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1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8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8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4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09F-DD87-42ED-9F3C-EB6E8492DE8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A47260-3792-4A74-89BE-4034AA4A8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6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5C83-2296-455E-94DB-36C28D46C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344" y="1253797"/>
            <a:ext cx="7766936" cy="1096899"/>
          </a:xfrm>
        </p:spPr>
        <p:txBody>
          <a:bodyPr/>
          <a:lstStyle/>
          <a:p>
            <a:r>
              <a:rPr lang="en-US" sz="4000" dirty="0"/>
              <a:t>Budgeting in the Municipal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F9DA8-86D9-4AA6-A954-647F85F9D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344" y="2272370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Presenter:</a:t>
            </a:r>
          </a:p>
          <a:p>
            <a:r>
              <a:rPr lang="en-US" dirty="0"/>
              <a:t>Melanie R. Walter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30B78-E1DB-4E9D-9577-3723B216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430" y="3521467"/>
            <a:ext cx="6800850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79E28-4981-4118-BC7A-2AAB59783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81515011"/>
              </p:ext>
            </p:extLst>
          </p:nvPr>
        </p:nvGraphicFramePr>
        <p:xfrm>
          <a:off x="672737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EC08E6C-DF1C-4610-8920-2DDA01982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5540261"/>
              </p:ext>
            </p:extLst>
          </p:nvPr>
        </p:nvGraphicFramePr>
        <p:xfrm>
          <a:off x="1006024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95BCE4-4FEE-4581-8332-60C53C21F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9164592"/>
              </p:ext>
            </p:extLst>
          </p:nvPr>
        </p:nvGraphicFramePr>
        <p:xfrm>
          <a:off x="798953" y="127321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4D08151-1E85-4150-886A-345A76711D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151" y="283378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anose="020B0604020202030204" pitchFamily="34" charset="0"/>
              </a:rPr>
              <a:t>The Budget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F32BF-8253-4517-AB21-17FA3A72C26F}"/>
              </a:ext>
            </a:extLst>
          </p:cNvPr>
          <p:cNvSpPr txBox="1"/>
          <p:nvPr/>
        </p:nvSpPr>
        <p:spPr>
          <a:xfrm>
            <a:off x="1108364" y="793982"/>
            <a:ext cx="8379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Budgeting is a Continuous Process:</a:t>
            </a: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Planning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Preparation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9820-EAF7-4467-BA75-39415DB1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FB62-3704-4084-9750-EA965EE1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8688-5305-4A48-9DB8-E4F18906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Identify Goals, Objectives, &amp; Opportunities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5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FB62-3704-4084-9750-EA965EE1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8688-5305-4A48-9DB8-E4F18906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Gather Information: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Financial History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Revenues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	Operations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5C55-62D6-432E-A6E6-3D11FD33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the General Cost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F0159-3330-4F8A-8B02-D40B9F59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82822F-481E-4175-B50C-4C1B4CE4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" y="2160588"/>
            <a:ext cx="193499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DF21AB-58BB-4F37-9F40-11AFB3915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6337"/>
              </p:ext>
            </p:extLst>
          </p:nvPr>
        </p:nvGraphicFramePr>
        <p:xfrm>
          <a:off x="503237" y="2160588"/>
          <a:ext cx="8770765" cy="379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589291" imgH="2213569" progId="Word.Document.8">
                  <p:embed/>
                </p:oleObj>
              </mc:Choice>
              <mc:Fallback>
                <p:oleObj name="Document" r:id="rId3" imgW="5589291" imgH="221356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" y="2160588"/>
                        <a:ext cx="8770765" cy="3791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14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7926-1288-4989-B23C-4A12C4DC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Statutory and 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E6B1-9E23-4AB6-A70D-72F3FAE5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DLGS Planning Resources</a:t>
            </a:r>
          </a:p>
          <a:p>
            <a:r>
              <a:rPr lang="en-US" sz="2400" dirty="0"/>
              <a:t>EGG Notices</a:t>
            </a:r>
          </a:p>
          <a:p>
            <a:r>
              <a:rPr lang="en-US" sz="2400" dirty="0"/>
              <a:t>Local Finance Notices</a:t>
            </a:r>
          </a:p>
          <a:p>
            <a:r>
              <a:rPr lang="en-US" sz="2400" dirty="0"/>
              <a:t>FAST Open Data Portal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Cap Laws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Temporary Budget Laws</a:t>
            </a:r>
          </a:p>
        </p:txBody>
      </p:sp>
    </p:spTree>
    <p:extLst>
      <p:ext uri="{BB962C8B-B14F-4D97-AF65-F5344CB8AC3E}">
        <p14:creationId xmlns:p14="http://schemas.microsoft.com/office/powerpoint/2010/main" val="190808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22919" y="1705285"/>
            <a:ext cx="4566735" cy="2900898"/>
          </a:xfrm>
          <a:prstGeom prst="wave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LAST YEAR’S BUDGET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(Less Public Assistance,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Debt Service and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Capital Improvement Fund)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00323" y="2459415"/>
            <a:ext cx="0" cy="2240280"/>
          </a:xfrm>
          <a:prstGeom prst="line">
            <a:avLst/>
          </a:prstGeom>
          <a:ln w="698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99209" y="3198167"/>
            <a:ext cx="116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26.25%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6858975" y="1807420"/>
            <a:ext cx="3216166" cy="324315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6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YEAR’S TEMPORARY BUDGET</a:t>
            </a:r>
          </a:p>
          <a:p>
            <a:pPr algn="ctr">
              <a:lnSpc>
                <a:spcPts val="1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- - - - - - - - - - - - - - -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Plus: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Public Assistance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Debt Service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Capital Improvement Fund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39312" y="2903087"/>
            <a:ext cx="1676404" cy="756745"/>
          </a:xfrm>
          <a:prstGeom prst="rightArrow">
            <a:avLst/>
          </a:prstGeom>
          <a:gradFill flip="none"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1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B4D98-89A8-424D-9BA5-EB46563A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23" y="2519570"/>
            <a:ext cx="5978631" cy="358717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85" y="2539666"/>
            <a:ext cx="6028642" cy="3582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37" y="137684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 the Municipality “fiscally sound”?</a:t>
            </a:r>
          </a:p>
          <a:p>
            <a:endParaRPr lang="en-US" sz="2400" b="1" dirty="0"/>
          </a:p>
        </p:txBody>
      </p:sp>
      <p:sp>
        <p:nvSpPr>
          <p:cNvPr id="12" name="Rounded Rectangular Callout 11"/>
          <p:cNvSpPr/>
          <p:nvPr/>
        </p:nvSpPr>
        <p:spPr>
          <a:xfrm rot="5400000">
            <a:off x="7998372" y="-99855"/>
            <a:ext cx="2448910" cy="4340772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Outstanding Debt</a:t>
            </a:r>
          </a:p>
          <a:p>
            <a:pPr algn="ctr"/>
            <a:r>
              <a:rPr lang="en-US" sz="2400" b="1" dirty="0"/>
              <a:t>Emergency Appropriations</a:t>
            </a:r>
          </a:p>
          <a:p>
            <a:pPr algn="ctr"/>
            <a:r>
              <a:rPr lang="en-US" sz="2400" b="1" dirty="0"/>
              <a:t>Tax Collection Rate</a:t>
            </a:r>
          </a:p>
          <a:p>
            <a:pPr algn="ctr"/>
            <a:r>
              <a:rPr lang="en-US" sz="2400" b="1" dirty="0"/>
              <a:t>Deferred Charges</a:t>
            </a:r>
          </a:p>
          <a:p>
            <a:pPr algn="ctr"/>
            <a:r>
              <a:rPr lang="en-US" sz="2400" b="1" dirty="0"/>
              <a:t>Operating Deficit</a:t>
            </a:r>
          </a:p>
        </p:txBody>
      </p:sp>
      <p:sp>
        <p:nvSpPr>
          <p:cNvPr id="4" name="Rounded Rectangular Callout 3"/>
          <p:cNvSpPr/>
          <p:nvPr/>
        </p:nvSpPr>
        <p:spPr>
          <a:xfrm rot="5400000">
            <a:off x="7998372" y="2864069"/>
            <a:ext cx="2448910" cy="4340772"/>
          </a:xfrm>
          <a:prstGeom prst="wedgeRound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Procedural Deficiencies</a:t>
            </a:r>
          </a:p>
          <a:p>
            <a:pPr algn="ctr"/>
            <a:r>
              <a:rPr lang="en-US" sz="2400" b="1" dirty="0"/>
              <a:t>Tax Sale</a:t>
            </a:r>
          </a:p>
          <a:p>
            <a:pPr algn="ctr"/>
            <a:r>
              <a:rPr lang="en-US" sz="2400" b="1" dirty="0"/>
              <a:t>CAP Referendum</a:t>
            </a:r>
          </a:p>
          <a:p>
            <a:pPr algn="ctr"/>
            <a:r>
              <a:rPr lang="en-US" sz="2400" b="1" dirty="0"/>
              <a:t>Transitional 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295" y="4161416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Does the municipality engage in any “non-standard” practices?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675" y="166476"/>
            <a:ext cx="849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DIVISION OF LOCAL GOVERNMENT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74405" y="1688573"/>
            <a:ext cx="2794324" cy="2472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7BF95-D398-4A83-A830-4D0D80221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47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9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1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2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3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uiExpand="1" build="p" animBg="1"/>
      <p:bldP spid="4" grpId="0" uiExpand="1" build="p" animBg="1"/>
      <p:bldP spid="6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151" y="2833783"/>
            <a:ext cx="121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vetica" panose="020B0604020202030204" pitchFamily="34" charset="0"/>
              </a:rPr>
              <a:t>The Budget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F32BF-8253-4517-AB21-17FA3A72C26F}"/>
              </a:ext>
            </a:extLst>
          </p:cNvPr>
          <p:cNvSpPr txBox="1"/>
          <p:nvPr/>
        </p:nvSpPr>
        <p:spPr>
          <a:xfrm>
            <a:off x="1260481" y="1843950"/>
            <a:ext cx="7726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DLGS Role: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Promulgation of Standards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Oversight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</a:rPr>
              <a:t>Support</a:t>
            </a: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6D543-05BB-4B5F-9B7F-C5805A325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 rot="10800000">
            <a:off x="1828799" y="595618"/>
            <a:ext cx="7158893" cy="492272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4687" y="534815"/>
            <a:ext cx="56057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endParaRPr lang="en-US" sz="2800" b="1" dirty="0"/>
          </a:p>
          <a:p>
            <a:pPr algn="ctr">
              <a:spcAft>
                <a:spcPts val="600"/>
              </a:spcAft>
            </a:pPr>
            <a:r>
              <a:rPr lang="en-US" sz="2000" b="1" dirty="0"/>
              <a:t>BUDGET CERTIFICATION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Revenue estimates are reasonable and accurate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Required appropriations are properly budgeted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Budget is within “CAPS”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All items are included and arranged according to the Local Budget Law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The budget has been properly introduced and advertised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Complies with Local Finance Board regulations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326CF-FC76-48BD-880C-2A481F0E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5045-1D23-4C49-9FE0-6D445C3B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8BED-B6D2-43F2-B644-380E878E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Benchmarks</a:t>
            </a:r>
          </a:p>
          <a:p>
            <a:r>
              <a:rPr lang="en-US" sz="3600" dirty="0">
                <a:latin typeface="+mj-lt"/>
              </a:rPr>
              <a:t>Results and Outcomes</a:t>
            </a:r>
          </a:p>
          <a:p>
            <a:r>
              <a:rPr lang="en-US" sz="3600" dirty="0">
                <a:latin typeface="+mj-lt"/>
              </a:rPr>
              <a:t>Adjustment</a:t>
            </a:r>
          </a:p>
          <a:p>
            <a:r>
              <a:rPr lang="en-US" sz="3600" dirty="0">
                <a:latin typeface="+mj-lt"/>
              </a:rPr>
              <a:t>Periodic Review</a:t>
            </a:r>
          </a:p>
        </p:txBody>
      </p:sp>
    </p:spTree>
    <p:extLst>
      <p:ext uri="{BB962C8B-B14F-4D97-AF65-F5344CB8AC3E}">
        <p14:creationId xmlns:p14="http://schemas.microsoft.com/office/powerpoint/2010/main" val="287664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1667" r="2734" b="2500"/>
          <a:stretch/>
        </p:blipFill>
        <p:spPr>
          <a:xfrm>
            <a:off x="0" y="0"/>
            <a:ext cx="12192000" cy="6992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620C0-14D1-482A-9DB2-8C1D6823A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945" r="3047" b="5417"/>
          <a:stretch/>
        </p:blipFill>
        <p:spPr>
          <a:xfrm>
            <a:off x="0" y="8730"/>
            <a:ext cx="12291716" cy="6849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B744F-6D79-4AE7-BD40-5D89E721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b="2945"/>
          <a:stretch/>
        </p:blipFill>
        <p:spPr>
          <a:xfrm>
            <a:off x="0" y="-9769"/>
            <a:ext cx="12345170" cy="686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1D8D4-0727-4A05-8642-BA40AAACB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973" r="1988" b="34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DEAFC-B511-4946-8236-3D406D156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r="3609" b="3055"/>
          <a:stretch/>
        </p:blipFill>
        <p:spPr>
          <a:xfrm>
            <a:off x="0" y="0"/>
            <a:ext cx="12192000" cy="6861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B6C2-19A2-4597-8FA6-EDFF3884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5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718" y="1891430"/>
            <a:ext cx="549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Estimated tax rate</a:t>
            </a:r>
          </a:p>
          <a:p>
            <a:r>
              <a:rPr lang="en-US" b="1" dirty="0"/>
              <a:t>Tax levy cap</a:t>
            </a:r>
          </a:p>
          <a:p>
            <a:r>
              <a:rPr lang="en-US" b="1" dirty="0"/>
              <a:t>Appropriations cap</a:t>
            </a:r>
          </a:p>
          <a:p>
            <a:r>
              <a:rPr lang="en-US" b="1" dirty="0"/>
              <a:t>Appropriations split between inside and outside the cap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3CDD5-A714-42B7-B633-B6F51C489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6665" r="1755" b="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8351" y="1293541"/>
            <a:ext cx="6902606" cy="1282392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7D49A-0E11-4B5F-810B-4D36E6192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46" y="1540564"/>
            <a:ext cx="2633869" cy="317058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ACTUAL</a:t>
            </a:r>
          </a:p>
          <a:p>
            <a:pPr algn="ctr"/>
            <a:r>
              <a:rPr lang="en-US" sz="2400" b="1" dirty="0"/>
              <a:t>REVENUE</a:t>
            </a:r>
          </a:p>
          <a:p>
            <a:pPr algn="ctr"/>
            <a:r>
              <a:rPr lang="en-US" sz="2400" b="1" dirty="0"/>
              <a:t>COLLECTIONS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50715" y="2146744"/>
            <a:ext cx="2633869" cy="25742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BUDGETED</a:t>
            </a:r>
          </a:p>
          <a:p>
            <a:pPr algn="ctr"/>
            <a:r>
              <a:rPr lang="en-US" sz="2400" b="1" dirty="0"/>
              <a:t>REVENUES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50715" y="1553818"/>
            <a:ext cx="2633869" cy="59634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SURPLUS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3681" y="2143758"/>
            <a:ext cx="2633869" cy="25742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BUDGETED</a:t>
            </a:r>
          </a:p>
          <a:p>
            <a:pPr algn="ctr"/>
            <a:r>
              <a:rPr lang="en-US" sz="2400" b="1" dirty="0"/>
              <a:t>APPROPRIATIONS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7550" y="2143759"/>
            <a:ext cx="2633869" cy="197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ACTUAL EXPENDITURES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07549" y="4121646"/>
            <a:ext cx="2633869" cy="59634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SURPLUS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47086-99D4-4D76-B55A-D3F295425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/>
          <p:cNvSpPr/>
          <p:nvPr/>
        </p:nvSpPr>
        <p:spPr>
          <a:xfrm>
            <a:off x="3156786" y="142283"/>
            <a:ext cx="3334410" cy="1867304"/>
          </a:xfrm>
          <a:custGeom>
            <a:avLst/>
            <a:gdLst>
              <a:gd name="connsiteX0" fmla="*/ 0 w 3334410"/>
              <a:gd name="connsiteY0" fmla="*/ 933652 h 1867304"/>
              <a:gd name="connsiteX1" fmla="*/ 1667205 w 3334410"/>
              <a:gd name="connsiteY1" fmla="*/ 0 h 1867304"/>
              <a:gd name="connsiteX2" fmla="*/ 3334410 w 3334410"/>
              <a:gd name="connsiteY2" fmla="*/ 933652 h 1867304"/>
              <a:gd name="connsiteX3" fmla="*/ 1667205 w 3334410"/>
              <a:gd name="connsiteY3" fmla="*/ 1867304 h 1867304"/>
              <a:gd name="connsiteX4" fmla="*/ 0 w 3334410"/>
              <a:gd name="connsiteY4" fmla="*/ 933652 h 18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410" h="1867304">
                <a:moveTo>
                  <a:pt x="0" y="933652"/>
                </a:moveTo>
                <a:cubicBezTo>
                  <a:pt x="0" y="418010"/>
                  <a:pt x="746433" y="0"/>
                  <a:pt x="1667205" y="0"/>
                </a:cubicBezTo>
                <a:cubicBezTo>
                  <a:pt x="2587977" y="0"/>
                  <a:pt x="3334410" y="418010"/>
                  <a:pt x="3334410" y="933652"/>
                </a:cubicBezTo>
                <a:cubicBezTo>
                  <a:pt x="3334410" y="1449294"/>
                  <a:pt x="2587977" y="1867304"/>
                  <a:pt x="1667205" y="1867304"/>
                </a:cubicBezTo>
                <a:cubicBezTo>
                  <a:pt x="746433" y="1867304"/>
                  <a:pt x="0" y="1449294"/>
                  <a:pt x="0" y="9336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993" tIns="380140" rIns="594993" bIns="3801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Plan</a:t>
            </a:r>
          </a:p>
        </p:txBody>
      </p:sp>
      <p:sp>
        <p:nvSpPr>
          <p:cNvPr id="6" name="Freeform: Shape 7"/>
          <p:cNvSpPr/>
          <p:nvPr/>
        </p:nvSpPr>
        <p:spPr>
          <a:xfrm rot="3244632">
            <a:off x="5471824" y="2568608"/>
            <a:ext cx="1227308" cy="497088"/>
          </a:xfrm>
          <a:custGeom>
            <a:avLst/>
            <a:gdLst>
              <a:gd name="connsiteX0" fmla="*/ 0 w 1227308"/>
              <a:gd name="connsiteY0" fmla="*/ 124272 h 497088"/>
              <a:gd name="connsiteX1" fmla="*/ 978764 w 1227308"/>
              <a:gd name="connsiteY1" fmla="*/ 124272 h 497088"/>
              <a:gd name="connsiteX2" fmla="*/ 978764 w 1227308"/>
              <a:gd name="connsiteY2" fmla="*/ 0 h 497088"/>
              <a:gd name="connsiteX3" fmla="*/ 1227308 w 1227308"/>
              <a:gd name="connsiteY3" fmla="*/ 248544 h 497088"/>
              <a:gd name="connsiteX4" fmla="*/ 978764 w 1227308"/>
              <a:gd name="connsiteY4" fmla="*/ 497088 h 497088"/>
              <a:gd name="connsiteX5" fmla="*/ 978764 w 1227308"/>
              <a:gd name="connsiteY5" fmla="*/ 372816 h 497088"/>
              <a:gd name="connsiteX6" fmla="*/ 0 w 1227308"/>
              <a:gd name="connsiteY6" fmla="*/ 372816 h 497088"/>
              <a:gd name="connsiteX7" fmla="*/ 0 w 1227308"/>
              <a:gd name="connsiteY7" fmla="*/ 124272 h 49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308" h="497088">
                <a:moveTo>
                  <a:pt x="0" y="124272"/>
                </a:moveTo>
                <a:lnTo>
                  <a:pt x="978764" y="124272"/>
                </a:lnTo>
                <a:lnTo>
                  <a:pt x="978764" y="0"/>
                </a:lnTo>
                <a:lnTo>
                  <a:pt x="1227308" y="248544"/>
                </a:lnTo>
                <a:lnTo>
                  <a:pt x="978764" y="497088"/>
                </a:lnTo>
                <a:lnTo>
                  <a:pt x="978764" y="372816"/>
                </a:lnTo>
                <a:lnTo>
                  <a:pt x="0" y="372816"/>
                </a:lnTo>
                <a:lnTo>
                  <a:pt x="0" y="124272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26" tIns="99418" rIns="149125" bIns="99417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7" name="Freeform: Shape 8"/>
          <p:cNvSpPr/>
          <p:nvPr/>
        </p:nvSpPr>
        <p:spPr>
          <a:xfrm>
            <a:off x="5679761" y="3624718"/>
            <a:ext cx="3334410" cy="1867304"/>
          </a:xfrm>
          <a:custGeom>
            <a:avLst/>
            <a:gdLst>
              <a:gd name="connsiteX0" fmla="*/ 0 w 3334410"/>
              <a:gd name="connsiteY0" fmla="*/ 933652 h 1867304"/>
              <a:gd name="connsiteX1" fmla="*/ 1667205 w 3334410"/>
              <a:gd name="connsiteY1" fmla="*/ 0 h 1867304"/>
              <a:gd name="connsiteX2" fmla="*/ 3334410 w 3334410"/>
              <a:gd name="connsiteY2" fmla="*/ 933652 h 1867304"/>
              <a:gd name="connsiteX3" fmla="*/ 1667205 w 3334410"/>
              <a:gd name="connsiteY3" fmla="*/ 1867304 h 1867304"/>
              <a:gd name="connsiteX4" fmla="*/ 0 w 3334410"/>
              <a:gd name="connsiteY4" fmla="*/ 933652 h 18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410" h="1867304">
                <a:moveTo>
                  <a:pt x="0" y="933652"/>
                </a:moveTo>
                <a:cubicBezTo>
                  <a:pt x="0" y="418010"/>
                  <a:pt x="746433" y="0"/>
                  <a:pt x="1667205" y="0"/>
                </a:cubicBezTo>
                <a:cubicBezTo>
                  <a:pt x="2587977" y="0"/>
                  <a:pt x="3334410" y="418010"/>
                  <a:pt x="3334410" y="933652"/>
                </a:cubicBezTo>
                <a:cubicBezTo>
                  <a:pt x="3334410" y="1449294"/>
                  <a:pt x="2587977" y="1867304"/>
                  <a:pt x="1667205" y="1867304"/>
                </a:cubicBezTo>
                <a:cubicBezTo>
                  <a:pt x="746433" y="1867304"/>
                  <a:pt x="0" y="1449294"/>
                  <a:pt x="0" y="9336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993" tIns="380140" rIns="594993" bIns="3801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Act</a:t>
            </a:r>
          </a:p>
        </p:txBody>
      </p:sp>
      <p:sp>
        <p:nvSpPr>
          <p:cNvPr id="8" name="Freeform: Shape 9"/>
          <p:cNvSpPr/>
          <p:nvPr/>
        </p:nvSpPr>
        <p:spPr>
          <a:xfrm rot="21590369">
            <a:off x="4299041" y="4316644"/>
            <a:ext cx="1227308" cy="497089"/>
          </a:xfrm>
          <a:custGeom>
            <a:avLst/>
            <a:gdLst>
              <a:gd name="connsiteX0" fmla="*/ 0 w 1227308"/>
              <a:gd name="connsiteY0" fmla="*/ 124272 h 497088"/>
              <a:gd name="connsiteX1" fmla="*/ 978764 w 1227308"/>
              <a:gd name="connsiteY1" fmla="*/ 124272 h 497088"/>
              <a:gd name="connsiteX2" fmla="*/ 978764 w 1227308"/>
              <a:gd name="connsiteY2" fmla="*/ 0 h 497088"/>
              <a:gd name="connsiteX3" fmla="*/ 1227308 w 1227308"/>
              <a:gd name="connsiteY3" fmla="*/ 248544 h 497088"/>
              <a:gd name="connsiteX4" fmla="*/ 978764 w 1227308"/>
              <a:gd name="connsiteY4" fmla="*/ 497088 h 497088"/>
              <a:gd name="connsiteX5" fmla="*/ 978764 w 1227308"/>
              <a:gd name="connsiteY5" fmla="*/ 372816 h 497088"/>
              <a:gd name="connsiteX6" fmla="*/ 0 w 1227308"/>
              <a:gd name="connsiteY6" fmla="*/ 372816 h 497088"/>
              <a:gd name="connsiteX7" fmla="*/ 0 w 1227308"/>
              <a:gd name="connsiteY7" fmla="*/ 124272 h 49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308" h="497088">
                <a:moveTo>
                  <a:pt x="1227308" y="372816"/>
                </a:moveTo>
                <a:lnTo>
                  <a:pt x="248544" y="372816"/>
                </a:lnTo>
                <a:lnTo>
                  <a:pt x="248544" y="497087"/>
                </a:lnTo>
                <a:lnTo>
                  <a:pt x="0" y="248544"/>
                </a:lnTo>
                <a:lnTo>
                  <a:pt x="248544" y="1"/>
                </a:lnTo>
                <a:lnTo>
                  <a:pt x="248544" y="124272"/>
                </a:lnTo>
                <a:lnTo>
                  <a:pt x="1227308" y="124272"/>
                </a:lnTo>
                <a:lnTo>
                  <a:pt x="1227308" y="37281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25" tIns="99418" rIns="149126" bIns="9941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9" name="Freeform: Shape 10"/>
          <p:cNvSpPr/>
          <p:nvPr/>
        </p:nvSpPr>
        <p:spPr>
          <a:xfrm>
            <a:off x="811221" y="3638357"/>
            <a:ext cx="3334410" cy="1867304"/>
          </a:xfrm>
          <a:custGeom>
            <a:avLst/>
            <a:gdLst>
              <a:gd name="connsiteX0" fmla="*/ 0 w 3334410"/>
              <a:gd name="connsiteY0" fmla="*/ 933652 h 1867304"/>
              <a:gd name="connsiteX1" fmla="*/ 1667205 w 3334410"/>
              <a:gd name="connsiteY1" fmla="*/ 0 h 1867304"/>
              <a:gd name="connsiteX2" fmla="*/ 3334410 w 3334410"/>
              <a:gd name="connsiteY2" fmla="*/ 933652 h 1867304"/>
              <a:gd name="connsiteX3" fmla="*/ 1667205 w 3334410"/>
              <a:gd name="connsiteY3" fmla="*/ 1867304 h 1867304"/>
              <a:gd name="connsiteX4" fmla="*/ 0 w 3334410"/>
              <a:gd name="connsiteY4" fmla="*/ 933652 h 18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410" h="1867304">
                <a:moveTo>
                  <a:pt x="0" y="933652"/>
                </a:moveTo>
                <a:cubicBezTo>
                  <a:pt x="0" y="418010"/>
                  <a:pt x="746433" y="0"/>
                  <a:pt x="1667205" y="0"/>
                </a:cubicBezTo>
                <a:cubicBezTo>
                  <a:pt x="2587977" y="0"/>
                  <a:pt x="3334410" y="418010"/>
                  <a:pt x="3334410" y="933652"/>
                </a:cubicBezTo>
                <a:cubicBezTo>
                  <a:pt x="3334410" y="1449294"/>
                  <a:pt x="2587977" y="1867304"/>
                  <a:pt x="1667205" y="1867304"/>
                </a:cubicBezTo>
                <a:cubicBezTo>
                  <a:pt x="746433" y="1867304"/>
                  <a:pt x="0" y="1449294"/>
                  <a:pt x="0" y="9336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993" tIns="380140" rIns="594993" bIns="38014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/>
              <a:t>Adjust</a:t>
            </a:r>
          </a:p>
        </p:txBody>
      </p:sp>
      <p:sp>
        <p:nvSpPr>
          <p:cNvPr id="10" name="Freeform: Shape 11"/>
          <p:cNvSpPr/>
          <p:nvPr/>
        </p:nvSpPr>
        <p:spPr>
          <a:xfrm rot="18231493">
            <a:off x="3037554" y="2575428"/>
            <a:ext cx="1227308" cy="497088"/>
          </a:xfrm>
          <a:custGeom>
            <a:avLst/>
            <a:gdLst>
              <a:gd name="connsiteX0" fmla="*/ 0 w 1227308"/>
              <a:gd name="connsiteY0" fmla="*/ 124272 h 497088"/>
              <a:gd name="connsiteX1" fmla="*/ 978764 w 1227308"/>
              <a:gd name="connsiteY1" fmla="*/ 124272 h 497088"/>
              <a:gd name="connsiteX2" fmla="*/ 978764 w 1227308"/>
              <a:gd name="connsiteY2" fmla="*/ 0 h 497088"/>
              <a:gd name="connsiteX3" fmla="*/ 1227308 w 1227308"/>
              <a:gd name="connsiteY3" fmla="*/ 248544 h 497088"/>
              <a:gd name="connsiteX4" fmla="*/ 978764 w 1227308"/>
              <a:gd name="connsiteY4" fmla="*/ 497088 h 497088"/>
              <a:gd name="connsiteX5" fmla="*/ 978764 w 1227308"/>
              <a:gd name="connsiteY5" fmla="*/ 372816 h 497088"/>
              <a:gd name="connsiteX6" fmla="*/ 0 w 1227308"/>
              <a:gd name="connsiteY6" fmla="*/ 372816 h 497088"/>
              <a:gd name="connsiteX7" fmla="*/ 0 w 1227308"/>
              <a:gd name="connsiteY7" fmla="*/ 124272 h 49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308" h="497088">
                <a:moveTo>
                  <a:pt x="0" y="124272"/>
                </a:moveTo>
                <a:lnTo>
                  <a:pt x="978764" y="124272"/>
                </a:lnTo>
                <a:lnTo>
                  <a:pt x="978764" y="0"/>
                </a:lnTo>
                <a:lnTo>
                  <a:pt x="1227308" y="248544"/>
                </a:lnTo>
                <a:lnTo>
                  <a:pt x="978764" y="497088"/>
                </a:lnTo>
                <a:lnTo>
                  <a:pt x="978764" y="372816"/>
                </a:lnTo>
                <a:lnTo>
                  <a:pt x="0" y="372816"/>
                </a:lnTo>
                <a:lnTo>
                  <a:pt x="0" y="124272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26" tIns="99418" rIns="149126" bIns="99417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D7E1E-D1FB-4959-B8F7-5AAC693C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20530" y="4114799"/>
            <a:ext cx="2633869" cy="5963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620531" y="4114800"/>
            <a:ext cx="2633869" cy="59634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914410" y="1540564"/>
            <a:ext cx="2633869" cy="31705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AUTHORIZED</a:t>
            </a:r>
          </a:p>
          <a:p>
            <a:pPr algn="ctr"/>
            <a:r>
              <a:rPr lang="en-US" sz="2400" b="1" dirty="0"/>
              <a:t>SPENDING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8279" y="1540564"/>
            <a:ext cx="2633869" cy="25742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BUDGETED</a:t>
            </a:r>
          </a:p>
          <a:p>
            <a:pPr algn="ctr"/>
            <a:r>
              <a:rPr lang="en-US" sz="2400" b="1" dirty="0"/>
              <a:t>REVENUES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8278" y="4114800"/>
            <a:ext cx="2633869" cy="596348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SURPLUS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20532" y="1553819"/>
            <a:ext cx="2633869" cy="25609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SAVINGS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6536635" y="4178295"/>
            <a:ext cx="1729408" cy="53285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6825-318E-4AA5-B53B-74CF6919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 animBg="1"/>
      <p:bldP spid="17" grpId="0" animBg="1"/>
      <p:bldP spid="18" grpId="0" animBg="1"/>
      <p:bldP spid="20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6665" r="1755" b="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" y="1635760"/>
            <a:ext cx="7190306" cy="3352800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EEDE7-A63E-4817-AFE8-76105E918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30596" y="3452649"/>
            <a:ext cx="619848" cy="2608295"/>
          </a:xfrm>
          <a:custGeom>
            <a:avLst/>
            <a:gdLst>
              <a:gd name="connsiteX0" fmla="*/ 0 w 619848"/>
              <a:gd name="connsiteY0" fmla="*/ 0 h 2608295"/>
              <a:gd name="connsiteX1" fmla="*/ 309924 w 619848"/>
              <a:gd name="connsiteY1" fmla="*/ 0 h 2608295"/>
              <a:gd name="connsiteX2" fmla="*/ 309924 w 619848"/>
              <a:gd name="connsiteY2" fmla="*/ 2608295 h 2608295"/>
              <a:gd name="connsiteX3" fmla="*/ 619848 w 619848"/>
              <a:gd name="connsiteY3" fmla="*/ 2608295 h 26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48" h="2608295">
                <a:moveTo>
                  <a:pt x="0" y="0"/>
                </a:moveTo>
                <a:lnTo>
                  <a:pt x="309924" y="0"/>
                </a:lnTo>
                <a:lnTo>
                  <a:pt x="309924" y="2608295"/>
                </a:lnTo>
                <a:lnTo>
                  <a:pt x="619848" y="260829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5601" tIns="1237124" rIns="255601" bIns="123712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 dirty="0"/>
          </a:p>
        </p:txBody>
      </p:sp>
      <p:sp>
        <p:nvSpPr>
          <p:cNvPr id="6" name="Freeform 5"/>
          <p:cNvSpPr/>
          <p:nvPr/>
        </p:nvSpPr>
        <p:spPr>
          <a:xfrm>
            <a:off x="4030596" y="3452649"/>
            <a:ext cx="619848" cy="611514"/>
          </a:xfrm>
          <a:custGeom>
            <a:avLst/>
            <a:gdLst>
              <a:gd name="connsiteX0" fmla="*/ 0 w 619848"/>
              <a:gd name="connsiteY0" fmla="*/ 0 h 611514"/>
              <a:gd name="connsiteX1" fmla="*/ 309924 w 619848"/>
              <a:gd name="connsiteY1" fmla="*/ 0 h 611514"/>
              <a:gd name="connsiteX2" fmla="*/ 309924 w 619848"/>
              <a:gd name="connsiteY2" fmla="*/ 611514 h 611514"/>
              <a:gd name="connsiteX3" fmla="*/ 619848 w 619848"/>
              <a:gd name="connsiteY3" fmla="*/ 611514 h 6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48" h="611514">
                <a:moveTo>
                  <a:pt x="0" y="0"/>
                </a:moveTo>
                <a:lnTo>
                  <a:pt x="309924" y="0"/>
                </a:lnTo>
                <a:lnTo>
                  <a:pt x="309924" y="611514"/>
                </a:lnTo>
                <a:lnTo>
                  <a:pt x="619848" y="61151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0856" tIns="283989" rIns="300856" bIns="28398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7" name="Freeform 6"/>
          <p:cNvSpPr/>
          <p:nvPr/>
        </p:nvSpPr>
        <p:spPr>
          <a:xfrm>
            <a:off x="4030596" y="1455867"/>
            <a:ext cx="619848" cy="1996781"/>
          </a:xfrm>
          <a:custGeom>
            <a:avLst/>
            <a:gdLst>
              <a:gd name="connsiteX0" fmla="*/ 0 w 619848"/>
              <a:gd name="connsiteY0" fmla="*/ 1996781 h 1996781"/>
              <a:gd name="connsiteX1" fmla="*/ 309924 w 619848"/>
              <a:gd name="connsiteY1" fmla="*/ 1996781 h 1996781"/>
              <a:gd name="connsiteX2" fmla="*/ 309924 w 619848"/>
              <a:gd name="connsiteY2" fmla="*/ 0 h 1996781"/>
              <a:gd name="connsiteX3" fmla="*/ 619848 w 619848"/>
              <a:gd name="connsiteY3" fmla="*/ 0 h 199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48" h="1996781">
                <a:moveTo>
                  <a:pt x="0" y="1996781"/>
                </a:moveTo>
                <a:lnTo>
                  <a:pt x="309924" y="1996781"/>
                </a:lnTo>
                <a:lnTo>
                  <a:pt x="309924" y="0"/>
                </a:lnTo>
                <a:lnTo>
                  <a:pt x="619848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355" tIns="946121" rIns="270355" bIns="94612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 dirty="0"/>
          </a:p>
        </p:txBody>
      </p:sp>
      <p:sp>
        <p:nvSpPr>
          <p:cNvPr id="8" name="Freeform 7"/>
          <p:cNvSpPr/>
          <p:nvPr/>
        </p:nvSpPr>
        <p:spPr>
          <a:xfrm rot="16200000">
            <a:off x="378768" y="2980203"/>
            <a:ext cx="6358767" cy="944890"/>
          </a:xfrm>
          <a:custGeom>
            <a:avLst/>
            <a:gdLst>
              <a:gd name="connsiteX0" fmla="*/ 0 w 6358767"/>
              <a:gd name="connsiteY0" fmla="*/ 0 h 944890"/>
              <a:gd name="connsiteX1" fmla="*/ 6358767 w 6358767"/>
              <a:gd name="connsiteY1" fmla="*/ 0 h 944890"/>
              <a:gd name="connsiteX2" fmla="*/ 6358767 w 6358767"/>
              <a:gd name="connsiteY2" fmla="*/ 944890 h 944890"/>
              <a:gd name="connsiteX3" fmla="*/ 0 w 6358767"/>
              <a:gd name="connsiteY3" fmla="*/ 944890 h 944890"/>
              <a:gd name="connsiteX4" fmla="*/ 0 w 6358767"/>
              <a:gd name="connsiteY4" fmla="*/ 0 h 9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8767" h="944890">
                <a:moveTo>
                  <a:pt x="0" y="0"/>
                </a:moveTo>
                <a:lnTo>
                  <a:pt x="6358767" y="0"/>
                </a:lnTo>
                <a:lnTo>
                  <a:pt x="6358767" y="944890"/>
                </a:lnTo>
                <a:lnTo>
                  <a:pt x="0" y="9448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69" tIns="39370" rIns="39370" bIns="39369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200" kern="1200" dirty="0"/>
              <a:t>Local Revenues</a:t>
            </a:r>
          </a:p>
        </p:txBody>
      </p:sp>
      <p:sp>
        <p:nvSpPr>
          <p:cNvPr id="9" name="Freeform 8"/>
          <p:cNvSpPr/>
          <p:nvPr/>
        </p:nvSpPr>
        <p:spPr>
          <a:xfrm>
            <a:off x="4650444" y="269831"/>
            <a:ext cx="4408238" cy="2372073"/>
          </a:xfrm>
          <a:custGeom>
            <a:avLst/>
            <a:gdLst>
              <a:gd name="connsiteX0" fmla="*/ 0 w 4408238"/>
              <a:gd name="connsiteY0" fmla="*/ 0 h 2372073"/>
              <a:gd name="connsiteX1" fmla="*/ 4408238 w 4408238"/>
              <a:gd name="connsiteY1" fmla="*/ 0 h 2372073"/>
              <a:gd name="connsiteX2" fmla="*/ 4408238 w 4408238"/>
              <a:gd name="connsiteY2" fmla="*/ 2372073 h 2372073"/>
              <a:gd name="connsiteX3" fmla="*/ 0 w 4408238"/>
              <a:gd name="connsiteY3" fmla="*/ 2372073 h 2372073"/>
              <a:gd name="connsiteX4" fmla="*/ 0 w 4408238"/>
              <a:gd name="connsiteY4" fmla="*/ 0 h 237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238" h="2372073">
                <a:moveTo>
                  <a:pt x="0" y="0"/>
                </a:moveTo>
                <a:lnTo>
                  <a:pt x="4408238" y="0"/>
                </a:lnTo>
                <a:lnTo>
                  <a:pt x="4408238" y="2372073"/>
                </a:lnTo>
                <a:lnTo>
                  <a:pt x="0" y="2372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ABC Licenses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Other Licenses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Fees &amp; Permits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Payments in Lieu of Taxes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650444" y="2878126"/>
            <a:ext cx="4408238" cy="2372073"/>
          </a:xfrm>
          <a:custGeom>
            <a:avLst/>
            <a:gdLst>
              <a:gd name="connsiteX0" fmla="*/ 0 w 4408238"/>
              <a:gd name="connsiteY0" fmla="*/ 0 h 2372073"/>
              <a:gd name="connsiteX1" fmla="*/ 4408238 w 4408238"/>
              <a:gd name="connsiteY1" fmla="*/ 0 h 2372073"/>
              <a:gd name="connsiteX2" fmla="*/ 4408238 w 4408238"/>
              <a:gd name="connsiteY2" fmla="*/ 2372073 h 2372073"/>
              <a:gd name="connsiteX3" fmla="*/ 0 w 4408238"/>
              <a:gd name="connsiteY3" fmla="*/ 2372073 h 2372073"/>
              <a:gd name="connsiteX4" fmla="*/ 0 w 4408238"/>
              <a:gd name="connsiteY4" fmla="*/ 0 h 237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238" h="2372073">
                <a:moveTo>
                  <a:pt x="0" y="0"/>
                </a:moveTo>
                <a:lnTo>
                  <a:pt x="4408238" y="0"/>
                </a:lnTo>
                <a:lnTo>
                  <a:pt x="4408238" y="2372073"/>
                </a:lnTo>
                <a:lnTo>
                  <a:pt x="0" y="23720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Construction Code Fees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Court Fines &amp; Fees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Interest &amp; Costs on Taxes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Hotel Tax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50444" y="5486422"/>
            <a:ext cx="4434829" cy="1149044"/>
          </a:xfrm>
          <a:custGeom>
            <a:avLst/>
            <a:gdLst>
              <a:gd name="connsiteX0" fmla="*/ 0 w 4434829"/>
              <a:gd name="connsiteY0" fmla="*/ 0 h 1149044"/>
              <a:gd name="connsiteX1" fmla="*/ 4434829 w 4434829"/>
              <a:gd name="connsiteY1" fmla="*/ 0 h 1149044"/>
              <a:gd name="connsiteX2" fmla="*/ 4434829 w 4434829"/>
              <a:gd name="connsiteY2" fmla="*/ 1149044 h 1149044"/>
              <a:gd name="connsiteX3" fmla="*/ 0 w 4434829"/>
              <a:gd name="connsiteY3" fmla="*/ 1149044 h 1149044"/>
              <a:gd name="connsiteX4" fmla="*/ 0 w 4434829"/>
              <a:gd name="connsiteY4" fmla="*/ 0 h 114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4829" h="1149044">
                <a:moveTo>
                  <a:pt x="0" y="0"/>
                </a:moveTo>
                <a:lnTo>
                  <a:pt x="4434829" y="0"/>
                </a:lnTo>
                <a:lnTo>
                  <a:pt x="4434829" y="1149044"/>
                </a:lnTo>
                <a:lnTo>
                  <a:pt x="0" y="1149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Interest on Investments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Franchise Fees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Sale of Recyclable Materials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89DEFF-68D6-4E69-8400-DF8AE15A9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1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1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1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1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14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>
            <a:off x="4026013" y="3452649"/>
            <a:ext cx="621230" cy="1610067"/>
          </a:xfrm>
          <a:custGeom>
            <a:avLst/>
            <a:gdLst>
              <a:gd name="connsiteX0" fmla="*/ 0 w 621230"/>
              <a:gd name="connsiteY0" fmla="*/ 0 h 1610067"/>
              <a:gd name="connsiteX1" fmla="*/ 310615 w 621230"/>
              <a:gd name="connsiteY1" fmla="*/ 0 h 1610067"/>
              <a:gd name="connsiteX2" fmla="*/ 310615 w 621230"/>
              <a:gd name="connsiteY2" fmla="*/ 1610067 h 1610067"/>
              <a:gd name="connsiteX3" fmla="*/ 621230 w 621230"/>
              <a:gd name="connsiteY3" fmla="*/ 1610067 h 16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30" h="1610067">
                <a:moveTo>
                  <a:pt x="0" y="0"/>
                </a:moveTo>
                <a:lnTo>
                  <a:pt x="310615" y="0"/>
                </a:lnTo>
                <a:lnTo>
                  <a:pt x="310615" y="1610067"/>
                </a:lnTo>
                <a:lnTo>
                  <a:pt x="621230" y="161006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171" tIns="761889" rIns="280172" bIns="761891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00" kern="1200" dirty="0"/>
          </a:p>
        </p:txBody>
      </p:sp>
      <p:sp>
        <p:nvSpPr>
          <p:cNvPr id="6" name="Freeform: Shape 5"/>
          <p:cNvSpPr/>
          <p:nvPr/>
        </p:nvSpPr>
        <p:spPr>
          <a:xfrm>
            <a:off x="4026013" y="3452649"/>
            <a:ext cx="621230" cy="110855"/>
          </a:xfrm>
          <a:custGeom>
            <a:avLst/>
            <a:gdLst>
              <a:gd name="connsiteX0" fmla="*/ 0 w 621230"/>
              <a:gd name="connsiteY0" fmla="*/ 0 h 110855"/>
              <a:gd name="connsiteX1" fmla="*/ 310615 w 621230"/>
              <a:gd name="connsiteY1" fmla="*/ 0 h 110855"/>
              <a:gd name="connsiteX2" fmla="*/ 310615 w 621230"/>
              <a:gd name="connsiteY2" fmla="*/ 110855 h 110855"/>
              <a:gd name="connsiteX3" fmla="*/ 621230 w 621230"/>
              <a:gd name="connsiteY3" fmla="*/ 110855 h 1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30" h="110855">
                <a:moveTo>
                  <a:pt x="0" y="0"/>
                </a:moveTo>
                <a:lnTo>
                  <a:pt x="310615" y="0"/>
                </a:lnTo>
                <a:lnTo>
                  <a:pt x="310615" y="110855"/>
                </a:lnTo>
                <a:lnTo>
                  <a:pt x="621230" y="11085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7539" tIns="39651" rIns="307539" bIns="3965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7" name="Freeform: Shape 6"/>
          <p:cNvSpPr/>
          <p:nvPr/>
        </p:nvSpPr>
        <p:spPr>
          <a:xfrm>
            <a:off x="4026013" y="1953437"/>
            <a:ext cx="621230" cy="1499211"/>
          </a:xfrm>
          <a:custGeom>
            <a:avLst/>
            <a:gdLst>
              <a:gd name="connsiteX0" fmla="*/ 0 w 621230"/>
              <a:gd name="connsiteY0" fmla="*/ 1499211 h 1499211"/>
              <a:gd name="connsiteX1" fmla="*/ 310615 w 621230"/>
              <a:gd name="connsiteY1" fmla="*/ 1499211 h 1499211"/>
              <a:gd name="connsiteX2" fmla="*/ 310615 w 621230"/>
              <a:gd name="connsiteY2" fmla="*/ 0 h 1499211"/>
              <a:gd name="connsiteX3" fmla="*/ 621230 w 621230"/>
              <a:gd name="connsiteY3" fmla="*/ 0 h 149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30" h="1499211">
                <a:moveTo>
                  <a:pt x="0" y="1499211"/>
                </a:moveTo>
                <a:lnTo>
                  <a:pt x="310615" y="1499211"/>
                </a:lnTo>
                <a:lnTo>
                  <a:pt x="310615" y="0"/>
                </a:lnTo>
                <a:lnTo>
                  <a:pt x="62123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745" tIns="709035" rIns="282744" bIns="7090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8" name="Freeform: Shape 7"/>
          <p:cNvSpPr/>
          <p:nvPr/>
        </p:nvSpPr>
        <p:spPr>
          <a:xfrm rot="16200000">
            <a:off x="366040" y="2979149"/>
            <a:ext cx="6372949" cy="946998"/>
          </a:xfrm>
          <a:custGeom>
            <a:avLst/>
            <a:gdLst>
              <a:gd name="connsiteX0" fmla="*/ 0 w 6372949"/>
              <a:gd name="connsiteY0" fmla="*/ 0 h 946998"/>
              <a:gd name="connsiteX1" fmla="*/ 6372949 w 6372949"/>
              <a:gd name="connsiteY1" fmla="*/ 0 h 946998"/>
              <a:gd name="connsiteX2" fmla="*/ 6372949 w 6372949"/>
              <a:gd name="connsiteY2" fmla="*/ 946998 h 946998"/>
              <a:gd name="connsiteX3" fmla="*/ 0 w 6372949"/>
              <a:gd name="connsiteY3" fmla="*/ 946998 h 946998"/>
              <a:gd name="connsiteX4" fmla="*/ 0 w 6372949"/>
              <a:gd name="connsiteY4" fmla="*/ 0 h 94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949" h="946998">
                <a:moveTo>
                  <a:pt x="0" y="0"/>
                </a:moveTo>
                <a:lnTo>
                  <a:pt x="6372949" y="0"/>
                </a:lnTo>
                <a:lnTo>
                  <a:pt x="6372949" y="946998"/>
                </a:lnTo>
                <a:lnTo>
                  <a:pt x="0" y="9469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34" tIns="38735" rIns="38735" bIns="38734" numCol="1" spcCol="1270" anchor="ctr" anchorCtr="0">
            <a:noAutofit/>
          </a:bodyPr>
          <a:lstStyle/>
          <a:p>
            <a:pPr marL="0" lvl="0" indent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kern="1200" dirty="0"/>
              <a:t>External Revenues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4647244" y="1266778"/>
            <a:ext cx="4418069" cy="1373317"/>
          </a:xfrm>
          <a:custGeom>
            <a:avLst/>
            <a:gdLst>
              <a:gd name="connsiteX0" fmla="*/ 0 w 4418069"/>
              <a:gd name="connsiteY0" fmla="*/ 0 h 1373317"/>
              <a:gd name="connsiteX1" fmla="*/ 4418069 w 4418069"/>
              <a:gd name="connsiteY1" fmla="*/ 0 h 1373317"/>
              <a:gd name="connsiteX2" fmla="*/ 4418069 w 4418069"/>
              <a:gd name="connsiteY2" fmla="*/ 1373317 h 1373317"/>
              <a:gd name="connsiteX3" fmla="*/ 0 w 4418069"/>
              <a:gd name="connsiteY3" fmla="*/ 1373317 h 1373317"/>
              <a:gd name="connsiteX4" fmla="*/ 0 w 4418069"/>
              <a:gd name="connsiteY4" fmla="*/ 0 h 137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8069" h="1373317">
                <a:moveTo>
                  <a:pt x="0" y="0"/>
                </a:moveTo>
                <a:lnTo>
                  <a:pt x="4418069" y="0"/>
                </a:lnTo>
                <a:lnTo>
                  <a:pt x="4418069" y="1373317"/>
                </a:lnTo>
                <a:lnTo>
                  <a:pt x="0" y="1373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Shared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Services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4673895" y="2876845"/>
            <a:ext cx="4418069" cy="1373317"/>
          </a:xfrm>
          <a:custGeom>
            <a:avLst/>
            <a:gdLst>
              <a:gd name="connsiteX0" fmla="*/ 0 w 4418069"/>
              <a:gd name="connsiteY0" fmla="*/ 0 h 1373317"/>
              <a:gd name="connsiteX1" fmla="*/ 4418069 w 4418069"/>
              <a:gd name="connsiteY1" fmla="*/ 0 h 1373317"/>
              <a:gd name="connsiteX2" fmla="*/ 4418069 w 4418069"/>
              <a:gd name="connsiteY2" fmla="*/ 1373317 h 1373317"/>
              <a:gd name="connsiteX3" fmla="*/ 0 w 4418069"/>
              <a:gd name="connsiteY3" fmla="*/ 1373317 h 1373317"/>
              <a:gd name="connsiteX4" fmla="*/ 0 w 4418069"/>
              <a:gd name="connsiteY4" fmla="*/ 0 h 137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8069" h="1373317">
                <a:moveTo>
                  <a:pt x="0" y="0"/>
                </a:moveTo>
                <a:lnTo>
                  <a:pt x="4418069" y="0"/>
                </a:lnTo>
                <a:lnTo>
                  <a:pt x="4418069" y="1373317"/>
                </a:lnTo>
                <a:lnTo>
                  <a:pt x="0" y="1373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Public and Private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Revenues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4647244" y="4486913"/>
            <a:ext cx="4444720" cy="1151606"/>
          </a:xfrm>
          <a:custGeom>
            <a:avLst/>
            <a:gdLst>
              <a:gd name="connsiteX0" fmla="*/ 0 w 4444720"/>
              <a:gd name="connsiteY0" fmla="*/ 0 h 1151606"/>
              <a:gd name="connsiteX1" fmla="*/ 4444720 w 4444720"/>
              <a:gd name="connsiteY1" fmla="*/ 0 h 1151606"/>
              <a:gd name="connsiteX2" fmla="*/ 4444720 w 4444720"/>
              <a:gd name="connsiteY2" fmla="*/ 1151606 h 1151606"/>
              <a:gd name="connsiteX3" fmla="*/ 0 w 4444720"/>
              <a:gd name="connsiteY3" fmla="*/ 1151606 h 1151606"/>
              <a:gd name="connsiteX4" fmla="*/ 0 w 4444720"/>
              <a:gd name="connsiteY4" fmla="*/ 0 h 11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720" h="1151606">
                <a:moveTo>
                  <a:pt x="0" y="0"/>
                </a:moveTo>
                <a:lnTo>
                  <a:pt x="4444720" y="0"/>
                </a:lnTo>
                <a:lnTo>
                  <a:pt x="4444720" y="1151606"/>
                </a:lnTo>
                <a:lnTo>
                  <a:pt x="0" y="115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State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Payments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9A4E05-C179-40EA-9533-092FD0945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10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10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1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6665" r="1755" b="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234" y="3809999"/>
            <a:ext cx="6373046" cy="289745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B5052-0110-4461-BA8D-AEC3E867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409" t="7624" r="47137" b="14659"/>
          <a:stretch/>
        </p:blipFill>
        <p:spPr>
          <a:xfrm>
            <a:off x="436983" y="1197429"/>
            <a:ext cx="3831772" cy="4354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1496833"/>
              </p:ext>
            </p:extLst>
          </p:nvPr>
        </p:nvGraphicFramePr>
        <p:xfrm>
          <a:off x="4268755" y="1513114"/>
          <a:ext cx="5159828" cy="383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77DE162-3F1F-4711-8E32-F92013CD8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737702-0662-43AF-B62F-A7E37D02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1737702-0662-43AF-B62F-A7E37D029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C5E807-9631-4AAB-8B4A-3AFB3FC7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BC5E807-9631-4AAB-8B4A-3AFB3FC7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3A3DB9-C545-403A-9EAC-6C189C6C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043A3DB9-C545-403A-9EAC-6C189C6CB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AE379-53A6-44E6-B2E3-9CCD0AB97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D56AE379-53A6-44E6-B2E3-9CCD0AB97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2D5A98-D62A-405E-91FE-2177C026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302D5A98-D62A-405E-91FE-2177C026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8074AC-1356-4046-BDB8-ED391AB23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28074AC-1356-4046-BDB8-ED391AB23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AA1A3-F60D-435A-8E20-0855C4DC9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3B8AA1A3-F60D-435A-8E20-0855C4DC9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450" y="3646039"/>
            <a:ext cx="2633869" cy="2911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LAST YEAR’S</a:t>
            </a:r>
          </a:p>
          <a:p>
            <a:pPr algn="ctr"/>
            <a:r>
              <a:rPr lang="en-US" sz="2400" b="1" dirty="0"/>
              <a:t>TAX LEVY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9450" y="3038116"/>
            <a:ext cx="2633869" cy="59634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2% CAP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1FA33-DB01-4718-9F10-AEAA35ED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450" y="3646039"/>
            <a:ext cx="2633869" cy="2911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LAST YEAR’S</a:t>
            </a:r>
          </a:p>
          <a:p>
            <a:pPr algn="ctr"/>
            <a:r>
              <a:rPr lang="en-US" sz="2400" b="1" dirty="0"/>
              <a:t>TAX LEVY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9450" y="3038116"/>
            <a:ext cx="2633869" cy="59634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2% CAP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9450" y="810235"/>
            <a:ext cx="2633869" cy="222233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INCREASES IN:</a:t>
            </a:r>
          </a:p>
          <a:p>
            <a:pPr algn="ctr"/>
            <a:r>
              <a:rPr lang="en-US" sz="2000" b="1" dirty="0"/>
              <a:t>CAPITAL </a:t>
            </a:r>
          </a:p>
          <a:p>
            <a:pPr algn="ctr"/>
            <a:r>
              <a:rPr lang="en-US" sz="2000" b="1" dirty="0"/>
              <a:t>DEBT SERVICE</a:t>
            </a:r>
          </a:p>
          <a:p>
            <a:pPr algn="ctr"/>
            <a:r>
              <a:rPr lang="en-US" sz="2000" b="1" dirty="0"/>
              <a:t>PENSIONS</a:t>
            </a:r>
          </a:p>
          <a:p>
            <a:pPr algn="ctr"/>
            <a:r>
              <a:rPr lang="en-US" sz="2000" b="1" dirty="0"/>
              <a:t>HEALTH BENEFITS</a:t>
            </a:r>
          </a:p>
          <a:p>
            <a:pPr algn="ctr"/>
            <a:r>
              <a:rPr lang="en-US" sz="2000" b="1" dirty="0"/>
              <a:t>DEFERRED CHARGES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465670" y="891260"/>
            <a:ext cx="3159889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38021" y="891260"/>
            <a:ext cx="315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MAXIMUM PERMITTEED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TAX LVY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2835C-1F20-47E7-A842-5EAFF243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3461" y="1563177"/>
            <a:ext cx="11097811" cy="1556404"/>
            <a:chOff x="593461" y="1563177"/>
            <a:chExt cx="11097811" cy="155640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467530" y="1763266"/>
              <a:ext cx="1181561" cy="1088027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Magnetic Disk 12"/>
            <p:cNvSpPr/>
            <p:nvPr/>
          </p:nvSpPr>
          <p:spPr>
            <a:xfrm>
              <a:off x="593461" y="1563177"/>
              <a:ext cx="2614109" cy="1488207"/>
            </a:xfrm>
            <a:prstGeom prst="flowChartMagneticDisk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$60,000,000</a:t>
              </a:r>
            </a:p>
            <a:p>
              <a:pPr algn="ctr"/>
              <a:r>
                <a:rPr lang="en-US" sz="2200" dirty="0"/>
                <a:t>Total Tax Levy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7060" y="1821479"/>
              <a:ext cx="7001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/>
                <a:t>=</a:t>
              </a: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4919809" y="1631374"/>
              <a:ext cx="2614109" cy="1488207"/>
            </a:xfrm>
            <a:prstGeom prst="flowChartMagneticDisk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$3,000,000,000</a:t>
              </a:r>
            </a:p>
            <a:p>
              <a:pPr algn="ctr"/>
              <a:r>
                <a:rPr lang="en-US" sz="2200" dirty="0"/>
                <a:t>Total Assessments</a:t>
              </a:r>
            </a:p>
          </p:txBody>
        </p:sp>
        <p:sp>
          <p:nvSpPr>
            <p:cNvPr id="16" name="Horizontal Scroll 15"/>
            <p:cNvSpPr/>
            <p:nvPr/>
          </p:nvSpPr>
          <p:spPr>
            <a:xfrm>
              <a:off x="8590852" y="1653416"/>
              <a:ext cx="3100420" cy="1444122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$2.00</a:t>
              </a:r>
              <a:r>
                <a:rPr lang="en-US" sz="2200" b="1" dirty="0">
                  <a:solidFill>
                    <a:schemeClr val="tx1"/>
                  </a:solidFill>
                </a:rPr>
                <a:t> per $100 value</a:t>
              </a:r>
            </a:p>
          </p:txBody>
        </p:sp>
      </p:grpSp>
      <p:sp>
        <p:nvSpPr>
          <p:cNvPr id="17" name="Flowchart: Magnetic Disk 16"/>
          <p:cNvSpPr/>
          <p:nvPr/>
        </p:nvSpPr>
        <p:spPr>
          <a:xfrm>
            <a:off x="4919809" y="1631374"/>
            <a:ext cx="2614109" cy="1488207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$2,000,000,000</a:t>
            </a:r>
          </a:p>
          <a:p>
            <a:pPr algn="ctr"/>
            <a:r>
              <a:rPr lang="en-US" sz="2200" dirty="0"/>
              <a:t>Total Assessments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19525" y="4297995"/>
            <a:ext cx="1181561" cy="10880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Magnetic Disk 4"/>
          <p:cNvSpPr/>
          <p:nvPr/>
        </p:nvSpPr>
        <p:spPr>
          <a:xfrm>
            <a:off x="645456" y="4097906"/>
            <a:ext cx="2614109" cy="1488207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$60,000,000</a:t>
            </a:r>
          </a:p>
          <a:p>
            <a:pPr algn="ctr"/>
            <a:r>
              <a:rPr lang="en-US" sz="2200" dirty="0"/>
              <a:t>Total Tax Levy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9055" y="4356208"/>
            <a:ext cx="70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=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8642847" y="4188145"/>
            <a:ext cx="3100420" cy="144412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$3.00</a:t>
            </a:r>
            <a:r>
              <a:rPr lang="en-US" sz="2200" b="1" dirty="0">
                <a:solidFill>
                  <a:schemeClr val="tx1"/>
                </a:solidFill>
              </a:rPr>
              <a:t> per $100 value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4C566E-48F5-4D19-B1A5-D6752FB6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2.91667E-6 3.7037E-6 L 0.00026 0.373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6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5" grpId="0" animBg="1"/>
      <p:bldP spid="8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5555" r="1441" b="4861"/>
          <a:stretch/>
        </p:blipFill>
        <p:spPr>
          <a:xfrm>
            <a:off x="0" y="0"/>
            <a:ext cx="1218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A4D83-AECA-4A1E-B69F-2885A392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59225"/>
              </p:ext>
            </p:extLst>
          </p:nvPr>
        </p:nvGraphicFramePr>
        <p:xfrm>
          <a:off x="1340770" y="521128"/>
          <a:ext cx="7283045" cy="460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895">
                  <a:extLst>
                    <a:ext uri="{9D8B030D-6E8A-4147-A177-3AD203B41FA5}">
                      <a16:colId xmlns:a16="http://schemas.microsoft.com/office/drawing/2014/main" val="3914058870"/>
                    </a:ext>
                  </a:extLst>
                </a:gridCol>
                <a:gridCol w="3505976">
                  <a:extLst>
                    <a:ext uri="{9D8B030D-6E8A-4147-A177-3AD203B41FA5}">
                      <a16:colId xmlns:a16="http://schemas.microsoft.com/office/drawing/2014/main" val="3167330168"/>
                    </a:ext>
                  </a:extLst>
                </a:gridCol>
                <a:gridCol w="160174">
                  <a:extLst>
                    <a:ext uri="{9D8B030D-6E8A-4147-A177-3AD203B41FA5}">
                      <a16:colId xmlns:a16="http://schemas.microsoft.com/office/drawing/2014/main" val="438690389"/>
                    </a:ext>
                  </a:extLst>
                </a:gridCol>
              </a:tblGrid>
              <a:tr h="3638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BUDGET CALENDAR</a:t>
                      </a:r>
                    </a:p>
                  </a:txBody>
                  <a:tcPr marL="67387" marR="67387" marT="33694" marB="3369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56954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dirty="0"/>
                        <a:t>Spring – Summer</a:t>
                      </a:r>
                    </a:p>
                  </a:txBody>
                  <a:tcPr marL="67387" marR="67387" marT="33694" marB="3369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Preliminary Estimates</a:t>
                      </a:r>
                    </a:p>
                  </a:txBody>
                  <a:tcPr marL="67387" marR="67387" marT="33694" marB="3369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7196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dirty="0"/>
                        <a:t>Early Fall</a:t>
                      </a:r>
                    </a:p>
                  </a:txBody>
                  <a:tcPr marL="67387" marR="67387" marT="33694" marB="3369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Department Proposals</a:t>
                      </a:r>
                    </a:p>
                  </a:txBody>
                  <a:tcPr marL="67387" marR="67387" marT="33694" marB="3369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54553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dirty="0"/>
                        <a:t>Late Fall</a:t>
                      </a:r>
                    </a:p>
                  </a:txBody>
                  <a:tcPr marL="67387" marR="67387" marT="33694" marB="3369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Management</a:t>
                      </a:r>
                      <a:r>
                        <a:rPr lang="en-US" sz="1800" baseline="0" dirty="0"/>
                        <a:t> Review</a:t>
                      </a:r>
                      <a:endParaRPr lang="en-US" sz="1800" dirty="0"/>
                    </a:p>
                  </a:txBody>
                  <a:tcPr marL="67387" marR="67387" marT="33694" marB="3369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9189"/>
                  </a:ext>
                </a:extLst>
              </a:tr>
              <a:tr h="633441">
                <a:tc>
                  <a:txBody>
                    <a:bodyPr/>
                    <a:lstStyle/>
                    <a:p>
                      <a:r>
                        <a:rPr lang="en-US" sz="1800" dirty="0"/>
                        <a:t>January</a:t>
                      </a:r>
                    </a:p>
                  </a:txBody>
                  <a:tcPr marL="67387" marR="67387" marT="33694" marB="3369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Final Review and Recommendation</a:t>
                      </a:r>
                    </a:p>
                  </a:txBody>
                  <a:tcPr marL="67387" marR="67387" marT="33694" marB="33694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52095"/>
                  </a:ext>
                </a:extLst>
              </a:tr>
              <a:tr h="426787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7387" marR="67387" marT="33694" marB="33694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0623"/>
                  </a:ext>
                </a:extLst>
              </a:tr>
              <a:tr h="63344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Budget Deadline</a:t>
                      </a:r>
                    </a:p>
                  </a:txBody>
                  <a:tcPr marL="67387" marR="67387" marT="33694" marB="336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Local Budget Law</a:t>
                      </a:r>
                    </a:p>
                  </a:txBody>
                  <a:tcPr marL="67387" marR="67387" marT="33694" marB="336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7387" marR="67387" marT="33694" marB="3369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71398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b="0" dirty="0"/>
                        <a:t>Transmission to governing body</a:t>
                      </a:r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January</a:t>
                      </a:r>
                      <a:r>
                        <a:rPr lang="en-US" sz="1800" b="0" baseline="0" dirty="0"/>
                        <a:t> 15</a:t>
                      </a:r>
                      <a:endParaRPr lang="en-US" sz="1800" b="0" dirty="0"/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7387" marR="67387" marT="33694" marB="33694"/>
                </a:tc>
                <a:extLst>
                  <a:ext uri="{0D108BD9-81ED-4DB2-BD59-A6C34878D82A}">
                    <a16:rowId xmlns:a16="http://schemas.microsoft.com/office/drawing/2014/main" val="4168925144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b="0" dirty="0"/>
                        <a:t>Temporary</a:t>
                      </a:r>
                      <a:r>
                        <a:rPr lang="en-US" sz="1800" b="0" baseline="0" dirty="0"/>
                        <a:t> Budget</a:t>
                      </a:r>
                      <a:endParaRPr lang="en-US" sz="1800" b="0" dirty="0"/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January 30</a:t>
                      </a:r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7387" marR="67387" marT="33694" marB="33694"/>
                </a:tc>
                <a:extLst>
                  <a:ext uri="{0D108BD9-81ED-4DB2-BD59-A6C34878D82A}">
                    <a16:rowId xmlns:a16="http://schemas.microsoft.com/office/drawing/2014/main" val="2473163981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b="0" dirty="0"/>
                        <a:t>Introduction and approval</a:t>
                      </a:r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February 10</a:t>
                      </a:r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7387" marR="67387" marT="33694" marB="33694"/>
                </a:tc>
                <a:extLst>
                  <a:ext uri="{0D108BD9-81ED-4DB2-BD59-A6C34878D82A}">
                    <a16:rowId xmlns:a16="http://schemas.microsoft.com/office/drawing/2014/main" val="3070152981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r>
                        <a:rPr lang="en-US" sz="1800" b="0" dirty="0"/>
                        <a:t>Public</a:t>
                      </a:r>
                      <a:r>
                        <a:rPr lang="en-US" sz="1800" b="0" baseline="0" dirty="0"/>
                        <a:t> hearing and adoption</a:t>
                      </a:r>
                      <a:endParaRPr lang="en-US" sz="1800" b="0" dirty="0"/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March 20</a:t>
                      </a:r>
                    </a:p>
                  </a:txBody>
                  <a:tcPr marL="67387" marR="67387" marT="33694" marB="33694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marL="67387" marR="67387" marT="33694" marB="33694"/>
                </a:tc>
                <a:extLst>
                  <a:ext uri="{0D108BD9-81ED-4DB2-BD59-A6C34878D82A}">
                    <a16:rowId xmlns:a16="http://schemas.microsoft.com/office/drawing/2014/main" val="214255582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0101F0F-827E-4DB0-8A7D-77029930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8960-FA84-4AC8-97D1-ABF4B9C5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83FD-BEBC-40E3-A6B8-F173F8CD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four-letter word?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		Not always.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			Proceed with Care.</a:t>
            </a:r>
          </a:p>
        </p:txBody>
      </p:sp>
    </p:spTree>
    <p:extLst>
      <p:ext uri="{BB962C8B-B14F-4D97-AF65-F5344CB8AC3E}">
        <p14:creationId xmlns:p14="http://schemas.microsoft.com/office/powerpoint/2010/main" val="2601913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09BC-FA5A-4E21-8872-04CB0FAB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EEFC-9828-4F61-8A80-871E40D2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/>
              <a:t>Look for Easy Wins.</a:t>
            </a:r>
          </a:p>
          <a:p>
            <a:pPr marL="0" indent="0" algn="just">
              <a:buNone/>
            </a:pPr>
            <a:r>
              <a:rPr lang="en-US" sz="2400" dirty="0"/>
              <a:t>Consider Shared Services.</a:t>
            </a:r>
          </a:p>
          <a:p>
            <a:pPr marL="0" indent="0" algn="just">
              <a:buNone/>
            </a:pPr>
            <a:r>
              <a:rPr lang="en-US" sz="2400" dirty="0"/>
              <a:t>Cover your Costs.</a:t>
            </a:r>
          </a:p>
          <a:p>
            <a:pPr marL="0" indent="0" algn="just">
              <a:buNone/>
            </a:pPr>
            <a:r>
              <a:rPr lang="en-US" sz="2400" dirty="0"/>
              <a:t>Explore </a:t>
            </a:r>
            <a:r>
              <a:rPr lang="en-US" sz="2400" dirty="0" err="1"/>
              <a:t>Refundings</a:t>
            </a:r>
            <a:r>
              <a:rPr lang="en-US" sz="2400" dirty="0"/>
              <a:t> for Savings.</a:t>
            </a:r>
          </a:p>
          <a:p>
            <a:pPr marL="0" indent="0" algn="just">
              <a:buNone/>
            </a:pPr>
            <a:r>
              <a:rPr lang="en-US" sz="2400" dirty="0"/>
              <a:t>Shop Around.</a:t>
            </a:r>
          </a:p>
          <a:p>
            <a:pPr marL="0" indent="0" algn="just">
              <a:buNone/>
            </a:pPr>
            <a:r>
              <a:rPr lang="en-US" sz="2400" dirty="0"/>
              <a:t>Know your Cost Drivers.</a:t>
            </a:r>
          </a:p>
          <a:p>
            <a:pPr marL="0" indent="0" algn="just">
              <a:buNone/>
            </a:pPr>
            <a:r>
              <a:rPr lang="en-US" sz="2400" dirty="0"/>
              <a:t>Be Realistic.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5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849A-9AB2-45D9-9325-3E112E378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409" y="603780"/>
            <a:ext cx="8108735" cy="3107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Thank you!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176891-AD96-40B6-814F-1C53AD68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14" y="3711047"/>
            <a:ext cx="680085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B48AD-9833-4D6B-A48D-3F151914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8789" y="147577"/>
            <a:ext cx="9248171" cy="6562846"/>
            <a:chOff x="630009" y="45028"/>
            <a:chExt cx="9248171" cy="6562846"/>
          </a:xfrm>
        </p:grpSpPr>
        <p:sp>
          <p:nvSpPr>
            <p:cNvPr id="4" name="Hexagon 3"/>
            <p:cNvSpPr/>
            <p:nvPr/>
          </p:nvSpPr>
          <p:spPr>
            <a:xfrm>
              <a:off x="4407725" y="1336405"/>
              <a:ext cx="1015314" cy="874827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987948770"/>
                </p:ext>
              </p:extLst>
            </p:nvPr>
          </p:nvGraphicFramePr>
          <p:xfrm>
            <a:off x="630009" y="45028"/>
            <a:ext cx="9248171" cy="6562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14B346E-1FAE-4069-8B49-02C08F689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1150978"/>
              </p:ext>
            </p:extLst>
          </p:nvPr>
        </p:nvGraphicFramePr>
        <p:xfrm>
          <a:off x="553097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66A5BA-707D-4EA2-A8EA-579CFFE11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0843566"/>
              </p:ext>
            </p:extLst>
          </p:nvPr>
        </p:nvGraphicFramePr>
        <p:xfrm>
          <a:off x="798953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543E3A-CEBA-4B40-964F-521ED41B9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7209033"/>
              </p:ext>
            </p:extLst>
          </p:nvPr>
        </p:nvGraphicFramePr>
        <p:xfrm>
          <a:off x="604371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EF73AA-8B19-4CBC-AE0C-6D3A19E1A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407725" y="1336405"/>
            <a:ext cx="1015314" cy="874827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11394"/>
              </p:ext>
            </p:extLst>
          </p:nvPr>
        </p:nvGraphicFramePr>
        <p:xfrm>
          <a:off x="518914" y="147577"/>
          <a:ext cx="9248171" cy="6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EB4CE67-1681-4E4F-BBFA-E6BE453ED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22425"/>
            <a:ext cx="886408" cy="5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1324</TotalTime>
  <Words>644</Words>
  <Application>Microsoft Office PowerPoint</Application>
  <PresentationFormat>Widescreen</PresentationFormat>
  <Paragraphs>267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Helvetica</vt:lpstr>
      <vt:lpstr>Trebuchet MS</vt:lpstr>
      <vt:lpstr>Wingdings</vt:lpstr>
      <vt:lpstr>Wingdings 3</vt:lpstr>
      <vt:lpstr>Facet</vt:lpstr>
      <vt:lpstr>Microsoft Word 97 - 2003 Document</vt:lpstr>
      <vt:lpstr>Budgeting in the Municipal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</vt:lpstr>
      <vt:lpstr>Preparation</vt:lpstr>
      <vt:lpstr>Understand the General Cost of Services</vt:lpstr>
      <vt:lpstr>Statutory and Regulatory Framework</vt:lpstr>
      <vt:lpstr>PowerPoint Presentation</vt:lpstr>
      <vt:lpstr>PowerPoint Presentation</vt:lpstr>
      <vt:lpstr>PowerPoint Presentation</vt:lpstr>
      <vt:lpstr>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</vt:lpstr>
      <vt:lpstr>Final Food for Thought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Meade, Michele</dc:creator>
  <cp:lastModifiedBy>Melanie Walter</cp:lastModifiedBy>
  <cp:revision>88</cp:revision>
  <cp:lastPrinted>2020-01-11T02:44:19Z</cp:lastPrinted>
  <dcterms:created xsi:type="dcterms:W3CDTF">2020-01-06T16:02:38Z</dcterms:created>
  <dcterms:modified xsi:type="dcterms:W3CDTF">2021-01-09T15:16:55Z</dcterms:modified>
</cp:coreProperties>
</file>