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1"/>
  </p:handoutMasterIdLst>
  <p:sldIdLst>
    <p:sldId id="302" r:id="rId2"/>
    <p:sldId id="299" r:id="rId3"/>
    <p:sldId id="306" r:id="rId4"/>
    <p:sldId id="301" r:id="rId5"/>
    <p:sldId id="307"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11836CD8-FA19-2E49-8EB7-AF78550D2A63}">
          <p14:sldIdLst>
            <p14:sldId id="302"/>
          </p14:sldIdLst>
        </p14:section>
        <p14:section name="Dividers" id="{8CEBCA68-EB0E-CE4B-93F1-09AE8C06E0AB}">
          <p14:sldIdLst/>
        </p14:section>
        <p14:section name="Interior Pages" id="{9E033A92-7A72-A644-841E-E6A5C75A8754}">
          <p14:sldIdLst>
            <p14:sldId id="299"/>
            <p14:sldId id="306"/>
            <p14:sldId id="301"/>
            <p14:sldId id="307"/>
            <p14:sldId id="335"/>
            <p14:sldId id="336"/>
            <p14:sldId id="337"/>
            <p14:sldId id="338"/>
            <p14:sldId id="339"/>
            <p14:sldId id="340"/>
            <p14:sldId id="341"/>
            <p14:sldId id="342"/>
            <p14:sldId id="343"/>
            <p14:sldId id="344"/>
            <p14:sldId id="345"/>
            <p14:sldId id="346"/>
            <p14:sldId id="347"/>
            <p14:sldId id="348"/>
          </p14:sldIdLst>
        </p14:section>
      </p14:sectionLst>
    </p:ext>
    <p:ext uri="{EFAFB233-063F-42B5-8137-9DF3F51BA10A}">
      <p15:sldGuideLst xmlns:p15="http://schemas.microsoft.com/office/powerpoint/2012/main">
        <p15:guide id="1" orient="horz" pos="1304">
          <p15:clr>
            <a:srgbClr val="A4A3A4"/>
          </p15:clr>
        </p15:guide>
        <p15:guide id="2" pos="29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7BC"/>
    <a:srgbClr val="03244F"/>
    <a:srgbClr val="184CA0"/>
    <a:srgbClr val="5317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28" autoAdjust="0"/>
    <p:restoredTop sz="94660"/>
  </p:normalViewPr>
  <p:slideViewPr>
    <p:cSldViewPr snapToGrid="0" snapToObjects="1">
      <p:cViewPr varScale="1">
        <p:scale>
          <a:sx n="102" d="100"/>
          <a:sy n="102" d="100"/>
        </p:scale>
        <p:origin x="612" y="102"/>
      </p:cViewPr>
      <p:guideLst>
        <p:guide orient="horz" pos="1304"/>
        <p:guide pos="296"/>
      </p:guideLst>
    </p:cSldViewPr>
  </p:slideViewPr>
  <p:notesTextViewPr>
    <p:cViewPr>
      <p:scale>
        <a:sx n="100" d="100"/>
        <a:sy n="100" d="100"/>
      </p:scale>
      <p:origin x="0" y="0"/>
    </p:cViewPr>
  </p:notesTextViewPr>
  <p:sorterViewPr>
    <p:cViewPr>
      <p:scale>
        <a:sx n="102" d="100"/>
        <a:sy n="102" d="100"/>
      </p:scale>
      <p:origin x="0" y="0"/>
    </p:cViewPr>
  </p:sorterViewPr>
  <p:notesViewPr>
    <p:cSldViewPr snapToGrid="0" snapToObjects="1" showGuides="1">
      <p:cViewPr varScale="1">
        <p:scale>
          <a:sx n="52" d="100"/>
          <a:sy n="52" d="100"/>
        </p:scale>
        <p:origin x="-279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0688" tIns="45344" rIns="90688" bIns="45344" rtlCol="0"/>
          <a:lstStyle>
            <a:lvl1pPr algn="l">
              <a:defRPr sz="1200"/>
            </a:lvl1pPr>
          </a:lstStyle>
          <a:p>
            <a:endParaRPr lang="en-US"/>
          </a:p>
        </p:txBody>
      </p:sp>
      <p:sp>
        <p:nvSpPr>
          <p:cNvPr id="3" name="Date Placeholder 2"/>
          <p:cNvSpPr>
            <a:spLocks noGrp="1"/>
          </p:cNvSpPr>
          <p:nvPr>
            <p:ph type="dt" sz="quarter" idx="1"/>
          </p:nvPr>
        </p:nvSpPr>
        <p:spPr>
          <a:xfrm>
            <a:off x="3970674" y="1"/>
            <a:ext cx="3038155" cy="464978"/>
          </a:xfrm>
          <a:prstGeom prst="rect">
            <a:avLst/>
          </a:prstGeom>
        </p:spPr>
        <p:txBody>
          <a:bodyPr vert="horz" lIns="90688" tIns="45344" rIns="90688" bIns="45344" rtlCol="0"/>
          <a:lstStyle>
            <a:lvl1pPr algn="r">
              <a:defRPr sz="1200"/>
            </a:lvl1pPr>
          </a:lstStyle>
          <a:p>
            <a:fld id="{69A6F674-22FD-43FE-A74A-0AF47550F9F5}" type="datetimeFigureOut">
              <a:rPr lang="en-US" smtClean="0"/>
              <a:t>11/18/2019</a:t>
            </a:fld>
            <a:endParaRPr lang="en-US"/>
          </a:p>
        </p:txBody>
      </p:sp>
      <p:sp>
        <p:nvSpPr>
          <p:cNvPr id="4" name="Footer Placeholder 3"/>
          <p:cNvSpPr>
            <a:spLocks noGrp="1"/>
          </p:cNvSpPr>
          <p:nvPr>
            <p:ph type="ftr" sz="quarter" idx="2"/>
          </p:nvPr>
        </p:nvSpPr>
        <p:spPr>
          <a:xfrm>
            <a:off x="0" y="8829847"/>
            <a:ext cx="3038155" cy="464978"/>
          </a:xfrm>
          <a:prstGeom prst="rect">
            <a:avLst/>
          </a:prstGeom>
        </p:spPr>
        <p:txBody>
          <a:bodyPr vert="horz" lIns="90688" tIns="45344" rIns="90688" bIns="45344" rtlCol="0" anchor="b"/>
          <a:lstStyle>
            <a:lvl1pPr algn="l">
              <a:defRPr sz="1200"/>
            </a:lvl1pPr>
          </a:lstStyle>
          <a:p>
            <a:endParaRPr lang="en-US"/>
          </a:p>
        </p:txBody>
      </p:sp>
      <p:sp>
        <p:nvSpPr>
          <p:cNvPr id="5" name="Slide Number Placeholder 4"/>
          <p:cNvSpPr>
            <a:spLocks noGrp="1"/>
          </p:cNvSpPr>
          <p:nvPr>
            <p:ph type="sldNum" sz="quarter" idx="3"/>
          </p:nvPr>
        </p:nvSpPr>
        <p:spPr>
          <a:xfrm>
            <a:off x="3970674" y="8829847"/>
            <a:ext cx="3038155" cy="464978"/>
          </a:xfrm>
          <a:prstGeom prst="rect">
            <a:avLst/>
          </a:prstGeom>
        </p:spPr>
        <p:txBody>
          <a:bodyPr vert="horz" lIns="90688" tIns="45344" rIns="90688" bIns="45344" rtlCol="0" anchor="b"/>
          <a:lstStyle>
            <a:lvl1pPr algn="r">
              <a:defRPr sz="1200"/>
            </a:lvl1pPr>
          </a:lstStyle>
          <a:p>
            <a:fld id="{10A409F4-1C1F-4E99-83C6-C9EE1EA3A987}" type="slidenum">
              <a:rPr lang="en-US" smtClean="0"/>
              <a:t>‹#›</a:t>
            </a:fld>
            <a:endParaRPr lang="en-US"/>
          </a:p>
        </p:txBody>
      </p:sp>
    </p:spTree>
    <p:extLst>
      <p:ext uri="{BB962C8B-B14F-4D97-AF65-F5344CB8AC3E}">
        <p14:creationId xmlns:p14="http://schemas.microsoft.com/office/powerpoint/2010/main" val="7800947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7" y="0"/>
            <a:ext cx="9106525" cy="6858000"/>
          </a:xfrm>
          <a:prstGeom prst="rect">
            <a:avLst/>
          </a:prstGeom>
        </p:spPr>
      </p:pic>
      <p:sp>
        <p:nvSpPr>
          <p:cNvPr id="11" name="Text Placeholder 10"/>
          <p:cNvSpPr>
            <a:spLocks noGrp="1"/>
          </p:cNvSpPr>
          <p:nvPr>
            <p:ph type="body" sz="quarter" idx="13" hasCustomPrompt="1"/>
          </p:nvPr>
        </p:nvSpPr>
        <p:spPr>
          <a:xfrm>
            <a:off x="4127383" y="1075765"/>
            <a:ext cx="4648181" cy="2502433"/>
          </a:xfrm>
        </p:spPr>
        <p:txBody>
          <a:bodyPr anchor="ctr" anchorCtr="0">
            <a:normAutofit/>
          </a:bodyPr>
          <a:lstStyle>
            <a:lvl1pPr marL="0" indent="0" algn="r">
              <a:buNone/>
              <a:defRPr sz="3600" b="0" baseline="0">
                <a:solidFill>
                  <a:schemeClr val="accent2"/>
                </a:solidFill>
                <a:latin typeface="Georgia" pitchFamily="18" charset="0"/>
              </a:defRPr>
            </a:lvl1pPr>
            <a:lvl2pPr algn="r">
              <a:defRPr/>
            </a:lvl2pPr>
            <a:lvl3pPr algn="r">
              <a:defRPr/>
            </a:lvl3pPr>
            <a:lvl4pPr algn="r">
              <a:defRPr/>
            </a:lvl4pPr>
            <a:lvl5pPr algn="r">
              <a:defRPr/>
            </a:lvl5pPr>
            <a:lvl6pPr marL="2286000" indent="0">
              <a:buFont typeface="Arial"/>
              <a:buNone/>
              <a:defRPr sz="3600" b="1">
                <a:solidFill>
                  <a:srgbClr val="15A7BC"/>
                </a:solidFill>
              </a:defRPr>
            </a:lvl6pPr>
            <a:lvl7pPr marL="2743200" indent="0">
              <a:buNone/>
              <a:defRPr/>
            </a:lvl7pPr>
          </a:lstStyle>
          <a:p>
            <a:pPr lvl="0"/>
            <a:r>
              <a:rPr lang="en-US" dirty="0" smtClean="0"/>
              <a:t>Title goes here</a:t>
            </a:r>
          </a:p>
        </p:txBody>
      </p:sp>
      <p:sp>
        <p:nvSpPr>
          <p:cNvPr id="13" name="Text Placeholder 10"/>
          <p:cNvSpPr>
            <a:spLocks noGrp="1"/>
          </p:cNvSpPr>
          <p:nvPr>
            <p:ph type="body" sz="quarter" idx="15" hasCustomPrompt="1"/>
          </p:nvPr>
        </p:nvSpPr>
        <p:spPr>
          <a:xfrm>
            <a:off x="5005252" y="4144161"/>
            <a:ext cx="3770312" cy="300949"/>
          </a:xfrm>
        </p:spPr>
        <p:txBody>
          <a:bodyPr>
            <a:noAutofit/>
          </a:bodyPr>
          <a:lstStyle>
            <a:lvl1pPr marL="0" indent="0" algn="r">
              <a:buNone/>
              <a:defRPr sz="1600" b="0" baseline="0">
                <a:solidFill>
                  <a:schemeClr val="tx2"/>
                </a:solidFill>
              </a:defRPr>
            </a:lvl1pPr>
            <a:lvl2pPr algn="r">
              <a:defRPr/>
            </a:lvl2pPr>
            <a:lvl3pPr algn="r">
              <a:defRPr/>
            </a:lvl3pPr>
            <a:lvl4pPr algn="r">
              <a:defRPr/>
            </a:lvl4pPr>
            <a:lvl5pPr algn="r">
              <a:defRPr/>
            </a:lvl5pPr>
            <a:lvl6pPr marL="2286000" indent="0">
              <a:buFont typeface="Arial"/>
              <a:buNone/>
              <a:defRPr sz="2000" b="1">
                <a:solidFill>
                  <a:srgbClr val="15A7BC"/>
                </a:solidFill>
              </a:defRPr>
            </a:lvl6pPr>
            <a:lvl7pPr marL="2743200" indent="0">
              <a:buNone/>
              <a:defRPr/>
            </a:lvl7pPr>
          </a:lstStyle>
          <a:p>
            <a:pPr lvl="0"/>
            <a:r>
              <a:rPr lang="en-US" dirty="0" smtClean="0"/>
              <a:t>Date</a:t>
            </a:r>
          </a:p>
        </p:txBody>
      </p:sp>
      <p:pic>
        <p:nvPicPr>
          <p:cNvPr id="3" name="Picture 2" descr="o'connor-davies-logo_Logo Full 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6342" y="5186391"/>
            <a:ext cx="2737658" cy="1535084"/>
          </a:xfrm>
          <a:prstGeom prst="rect">
            <a:avLst/>
          </a:prstGeom>
        </p:spPr>
      </p:pic>
      <p:sp>
        <p:nvSpPr>
          <p:cNvPr id="5" name="Text Placeholder 4"/>
          <p:cNvSpPr>
            <a:spLocks noGrp="1"/>
          </p:cNvSpPr>
          <p:nvPr>
            <p:ph type="body" sz="quarter" idx="16" hasCustomPrompt="1"/>
          </p:nvPr>
        </p:nvSpPr>
        <p:spPr>
          <a:xfrm>
            <a:off x="5005388" y="3711575"/>
            <a:ext cx="3770312" cy="431800"/>
          </a:xfrm>
        </p:spPr>
        <p:txBody>
          <a:bodyPr anchor="b" anchorCtr="0">
            <a:normAutofit/>
          </a:bodyPr>
          <a:lstStyle>
            <a:lvl1pPr marL="0" indent="0" algn="r">
              <a:buNone/>
              <a:defRPr sz="2000"/>
            </a:lvl1pPr>
          </a:lstStyle>
          <a:p>
            <a:pPr lvl="0"/>
            <a:r>
              <a:rPr lang="en-US" dirty="0" smtClean="0"/>
              <a:t>Name</a:t>
            </a:r>
            <a:endParaRPr lang="en-US" dirty="0"/>
          </a:p>
        </p:txBody>
      </p:sp>
    </p:spTree>
    <p:extLst>
      <p:ext uri="{BB962C8B-B14F-4D97-AF65-F5344CB8AC3E}">
        <p14:creationId xmlns:p14="http://schemas.microsoft.com/office/powerpoint/2010/main" val="9083536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descr="cover-male-dark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o'connor-davies-logo_Color Reversed.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6342" y="5186391"/>
            <a:ext cx="2737658" cy="1535084"/>
          </a:xfrm>
          <a:prstGeom prst="rect">
            <a:avLst/>
          </a:prstGeom>
        </p:spPr>
      </p:pic>
      <p:sp>
        <p:nvSpPr>
          <p:cNvPr id="8" name="Text Placeholder 10"/>
          <p:cNvSpPr>
            <a:spLocks noGrp="1"/>
          </p:cNvSpPr>
          <p:nvPr>
            <p:ph type="body" sz="quarter" idx="15" hasCustomPrompt="1"/>
          </p:nvPr>
        </p:nvSpPr>
        <p:spPr>
          <a:xfrm>
            <a:off x="5005252" y="4144161"/>
            <a:ext cx="3770312" cy="300949"/>
          </a:xfrm>
        </p:spPr>
        <p:txBody>
          <a:bodyPr>
            <a:noAutofit/>
          </a:bodyPr>
          <a:lstStyle>
            <a:lvl1pPr marL="0" indent="0" algn="r">
              <a:buNone/>
              <a:defRPr sz="1600" b="0" baseline="0">
                <a:solidFill>
                  <a:schemeClr val="bg1"/>
                </a:solidFill>
              </a:defRPr>
            </a:lvl1pPr>
            <a:lvl2pPr algn="r">
              <a:defRPr/>
            </a:lvl2pPr>
            <a:lvl3pPr algn="r">
              <a:defRPr/>
            </a:lvl3pPr>
            <a:lvl4pPr algn="r">
              <a:defRPr/>
            </a:lvl4pPr>
            <a:lvl5pPr algn="r">
              <a:defRPr/>
            </a:lvl5pPr>
            <a:lvl6pPr marL="2286000" indent="0">
              <a:buFont typeface="Arial"/>
              <a:buNone/>
              <a:defRPr sz="2000" b="1">
                <a:solidFill>
                  <a:srgbClr val="15A7BC"/>
                </a:solidFill>
              </a:defRPr>
            </a:lvl6pPr>
            <a:lvl7pPr marL="2743200" indent="0">
              <a:buNone/>
              <a:defRPr/>
            </a:lvl7pPr>
          </a:lstStyle>
          <a:p>
            <a:pPr lvl="0"/>
            <a:r>
              <a:rPr lang="en-US" dirty="0" smtClean="0"/>
              <a:t>Date</a:t>
            </a:r>
          </a:p>
        </p:txBody>
      </p:sp>
      <p:sp>
        <p:nvSpPr>
          <p:cNvPr id="6" name="Text Placeholder 10"/>
          <p:cNvSpPr>
            <a:spLocks noGrp="1"/>
          </p:cNvSpPr>
          <p:nvPr>
            <p:ph type="body" sz="quarter" idx="13" hasCustomPrompt="1"/>
          </p:nvPr>
        </p:nvSpPr>
        <p:spPr>
          <a:xfrm>
            <a:off x="4127383" y="1156447"/>
            <a:ext cx="4648181" cy="2421751"/>
          </a:xfrm>
        </p:spPr>
        <p:txBody>
          <a:bodyPr anchor="ctr" anchorCtr="0">
            <a:normAutofit/>
          </a:bodyPr>
          <a:lstStyle>
            <a:lvl1pPr marL="0" indent="0" algn="r">
              <a:buNone/>
              <a:defRPr sz="3600" b="0" baseline="0">
                <a:solidFill>
                  <a:schemeClr val="accent2"/>
                </a:solidFill>
                <a:latin typeface="Georgia" pitchFamily="18" charset="0"/>
              </a:defRPr>
            </a:lvl1pPr>
            <a:lvl2pPr algn="r">
              <a:defRPr/>
            </a:lvl2pPr>
            <a:lvl3pPr algn="r">
              <a:defRPr/>
            </a:lvl3pPr>
            <a:lvl4pPr algn="r">
              <a:defRPr/>
            </a:lvl4pPr>
            <a:lvl5pPr algn="r">
              <a:defRPr/>
            </a:lvl5pPr>
            <a:lvl6pPr marL="2286000" indent="0">
              <a:buFont typeface="Arial"/>
              <a:buNone/>
              <a:defRPr sz="3600" b="1">
                <a:solidFill>
                  <a:srgbClr val="15A7BC"/>
                </a:solidFill>
              </a:defRPr>
            </a:lvl6pPr>
            <a:lvl7pPr marL="2743200" indent="0">
              <a:buNone/>
              <a:defRPr/>
            </a:lvl7pPr>
          </a:lstStyle>
          <a:p>
            <a:pPr lvl="0"/>
            <a:r>
              <a:rPr lang="en-US" dirty="0" smtClean="0"/>
              <a:t>Title goes here</a:t>
            </a:r>
          </a:p>
        </p:txBody>
      </p:sp>
      <p:sp>
        <p:nvSpPr>
          <p:cNvPr id="4" name="Text Placeholder 3"/>
          <p:cNvSpPr>
            <a:spLocks noGrp="1"/>
          </p:cNvSpPr>
          <p:nvPr>
            <p:ph type="body" sz="quarter" idx="16" hasCustomPrompt="1"/>
          </p:nvPr>
        </p:nvSpPr>
        <p:spPr>
          <a:xfrm>
            <a:off x="5005388" y="3578225"/>
            <a:ext cx="3770312" cy="565150"/>
          </a:xfrm>
        </p:spPr>
        <p:txBody>
          <a:bodyPr anchor="b" anchorCtr="0">
            <a:normAutofit/>
          </a:bodyPr>
          <a:lstStyle>
            <a:lvl1pPr marL="0" indent="0" algn="r">
              <a:buNone/>
              <a:defRPr sz="2000">
                <a:solidFill>
                  <a:schemeClr val="bg1"/>
                </a:solidFill>
              </a:defRPr>
            </a:lvl1pPr>
          </a:lstStyle>
          <a:p>
            <a:pPr lvl="0"/>
            <a:r>
              <a:rPr lang="en-US" dirty="0" smtClean="0"/>
              <a:t>Name</a:t>
            </a:r>
            <a:endParaRPr lang="en-US" dirty="0"/>
          </a:p>
        </p:txBody>
      </p:sp>
    </p:spTree>
    <p:extLst>
      <p:ext uri="{BB962C8B-B14F-4D97-AF65-F5344CB8AC3E}">
        <p14:creationId xmlns:p14="http://schemas.microsoft.com/office/powerpoint/2010/main" val="30513315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7" name="Picture 6" descr="cover-group-dark-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o'connor-davies-logo_Color Reversed.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6342" y="5186391"/>
            <a:ext cx="2737658" cy="1535084"/>
          </a:xfrm>
          <a:prstGeom prst="rect">
            <a:avLst/>
          </a:prstGeom>
        </p:spPr>
      </p:pic>
      <p:sp>
        <p:nvSpPr>
          <p:cNvPr id="8" name="Text Placeholder 10"/>
          <p:cNvSpPr>
            <a:spLocks noGrp="1"/>
          </p:cNvSpPr>
          <p:nvPr>
            <p:ph type="body" sz="quarter" idx="15" hasCustomPrompt="1"/>
          </p:nvPr>
        </p:nvSpPr>
        <p:spPr>
          <a:xfrm>
            <a:off x="5005252" y="4144161"/>
            <a:ext cx="3770312" cy="300949"/>
          </a:xfrm>
        </p:spPr>
        <p:txBody>
          <a:bodyPr>
            <a:noAutofit/>
          </a:bodyPr>
          <a:lstStyle>
            <a:lvl1pPr marL="0" indent="0" algn="r">
              <a:buNone/>
              <a:defRPr sz="1600" b="0" baseline="0">
                <a:solidFill>
                  <a:schemeClr val="bg1"/>
                </a:solidFill>
              </a:defRPr>
            </a:lvl1pPr>
            <a:lvl2pPr algn="r">
              <a:defRPr/>
            </a:lvl2pPr>
            <a:lvl3pPr algn="r">
              <a:defRPr/>
            </a:lvl3pPr>
            <a:lvl4pPr algn="r">
              <a:defRPr/>
            </a:lvl4pPr>
            <a:lvl5pPr algn="r">
              <a:defRPr/>
            </a:lvl5pPr>
            <a:lvl6pPr marL="2286000" indent="0">
              <a:buFont typeface="Arial"/>
              <a:buNone/>
              <a:defRPr sz="2000" b="1">
                <a:solidFill>
                  <a:srgbClr val="15A7BC"/>
                </a:solidFill>
              </a:defRPr>
            </a:lvl6pPr>
            <a:lvl7pPr marL="2743200" indent="0">
              <a:buNone/>
              <a:defRPr/>
            </a:lvl7pPr>
          </a:lstStyle>
          <a:p>
            <a:pPr lvl="0"/>
            <a:r>
              <a:rPr lang="en-US" dirty="0" smtClean="0"/>
              <a:t>Date</a:t>
            </a:r>
          </a:p>
        </p:txBody>
      </p:sp>
      <p:sp>
        <p:nvSpPr>
          <p:cNvPr id="6" name="Text Placeholder 10"/>
          <p:cNvSpPr>
            <a:spLocks noGrp="1"/>
          </p:cNvSpPr>
          <p:nvPr>
            <p:ph type="body" sz="quarter" idx="13" hasCustomPrompt="1"/>
          </p:nvPr>
        </p:nvSpPr>
        <p:spPr>
          <a:xfrm>
            <a:off x="4127383" y="1129553"/>
            <a:ext cx="4648181" cy="2448645"/>
          </a:xfrm>
        </p:spPr>
        <p:txBody>
          <a:bodyPr anchor="ctr" anchorCtr="0">
            <a:normAutofit/>
          </a:bodyPr>
          <a:lstStyle>
            <a:lvl1pPr marL="0" indent="0" algn="r">
              <a:buNone/>
              <a:defRPr sz="3600" b="0" baseline="0">
                <a:solidFill>
                  <a:schemeClr val="accent2"/>
                </a:solidFill>
                <a:latin typeface="Georgia" pitchFamily="18" charset="0"/>
              </a:defRPr>
            </a:lvl1pPr>
            <a:lvl2pPr algn="r">
              <a:defRPr/>
            </a:lvl2pPr>
            <a:lvl3pPr algn="r">
              <a:defRPr/>
            </a:lvl3pPr>
            <a:lvl4pPr algn="r">
              <a:defRPr/>
            </a:lvl4pPr>
            <a:lvl5pPr algn="r">
              <a:defRPr/>
            </a:lvl5pPr>
            <a:lvl6pPr marL="2286000" indent="0">
              <a:buFont typeface="Arial"/>
              <a:buNone/>
              <a:defRPr sz="3600" b="1">
                <a:solidFill>
                  <a:srgbClr val="15A7BC"/>
                </a:solidFill>
              </a:defRPr>
            </a:lvl6pPr>
            <a:lvl7pPr marL="2743200" indent="0">
              <a:buNone/>
              <a:defRPr/>
            </a:lvl7pPr>
          </a:lstStyle>
          <a:p>
            <a:pPr lvl="0"/>
            <a:r>
              <a:rPr lang="en-US" dirty="0" smtClean="0"/>
              <a:t>Title goes here</a:t>
            </a:r>
          </a:p>
        </p:txBody>
      </p:sp>
      <p:sp>
        <p:nvSpPr>
          <p:cNvPr id="10" name="Text Placeholder 3"/>
          <p:cNvSpPr>
            <a:spLocks noGrp="1"/>
          </p:cNvSpPr>
          <p:nvPr>
            <p:ph type="body" sz="quarter" idx="16" hasCustomPrompt="1"/>
          </p:nvPr>
        </p:nvSpPr>
        <p:spPr>
          <a:xfrm>
            <a:off x="5005388" y="3578225"/>
            <a:ext cx="3770312" cy="565150"/>
          </a:xfrm>
        </p:spPr>
        <p:txBody>
          <a:bodyPr anchor="b" anchorCtr="0">
            <a:normAutofit/>
          </a:bodyPr>
          <a:lstStyle>
            <a:lvl1pPr marL="0" indent="0" algn="r">
              <a:buNone/>
              <a:defRPr sz="2000">
                <a:solidFill>
                  <a:schemeClr val="bg1"/>
                </a:solidFill>
              </a:defRPr>
            </a:lvl1pPr>
          </a:lstStyle>
          <a:p>
            <a:pPr lvl="0"/>
            <a:r>
              <a:rPr lang="en-US" dirty="0" smtClean="0"/>
              <a:t>Name</a:t>
            </a:r>
            <a:endParaRPr lang="en-US" dirty="0"/>
          </a:p>
        </p:txBody>
      </p:sp>
    </p:spTree>
    <p:extLst>
      <p:ext uri="{BB962C8B-B14F-4D97-AF65-F5344CB8AC3E}">
        <p14:creationId xmlns:p14="http://schemas.microsoft.com/office/powerpoint/2010/main" val="653594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8" name="Picture 7" descr="Divider 1.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273" y="0"/>
            <a:ext cx="8312727" cy="6234545"/>
          </a:xfrm>
          <a:prstGeom prst="rect">
            <a:avLst/>
          </a:prstGeom>
        </p:spPr>
      </p:pic>
      <p:pic>
        <p:nvPicPr>
          <p:cNvPr id="3" name="Picture 2" descr="o'connor-davies-logo_Logo Full 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6342" y="5186391"/>
            <a:ext cx="2737658" cy="1535084"/>
          </a:xfrm>
          <a:prstGeom prst="rect">
            <a:avLst/>
          </a:prstGeom>
        </p:spPr>
      </p:pic>
      <p:sp>
        <p:nvSpPr>
          <p:cNvPr id="13" name="Slide Number Placeholder 5"/>
          <p:cNvSpPr>
            <a:spLocks noGrp="1"/>
          </p:cNvSpPr>
          <p:nvPr>
            <p:ph type="sldNum" sz="quarter" idx="12"/>
          </p:nvPr>
        </p:nvSpPr>
        <p:spPr>
          <a:xfrm>
            <a:off x="457200" y="6356350"/>
            <a:ext cx="2133600" cy="365125"/>
          </a:xfrm>
        </p:spPr>
        <p:txBody>
          <a:bodyPr/>
          <a:lstStyle>
            <a:lvl1pPr algn="l">
              <a:defRPr/>
            </a:lvl1pPr>
          </a:lstStyle>
          <a:p>
            <a:fld id="{0A15EDCB-D9E2-C344-A82C-8A025967E116}" type="slidenum">
              <a:rPr lang="en-US" smtClean="0"/>
              <a:pPr/>
              <a:t>‹#›</a:t>
            </a:fld>
            <a:endParaRPr lang="en-US" dirty="0"/>
          </a:p>
        </p:txBody>
      </p:sp>
      <p:sp>
        <p:nvSpPr>
          <p:cNvPr id="9" name="Text Placeholder 10"/>
          <p:cNvSpPr>
            <a:spLocks noGrp="1"/>
          </p:cNvSpPr>
          <p:nvPr>
            <p:ph type="body" sz="quarter" idx="13" hasCustomPrompt="1"/>
          </p:nvPr>
        </p:nvSpPr>
        <p:spPr>
          <a:xfrm>
            <a:off x="466808" y="2073902"/>
            <a:ext cx="5472598" cy="3599825"/>
          </a:xfrm>
        </p:spPr>
        <p:txBody>
          <a:bodyPr>
            <a:normAutofit/>
          </a:bodyPr>
          <a:lstStyle>
            <a:lvl1pPr marL="0" indent="0" algn="l">
              <a:buNone/>
              <a:defRPr sz="2400" b="0">
                <a:solidFill>
                  <a:srgbClr val="03244F"/>
                </a:solidFill>
              </a:defRPr>
            </a:lvl1pPr>
            <a:lvl2pPr algn="r">
              <a:defRPr/>
            </a:lvl2pPr>
            <a:lvl3pPr algn="r">
              <a:defRPr/>
            </a:lvl3pPr>
            <a:lvl4pPr algn="r">
              <a:defRPr/>
            </a:lvl4pPr>
            <a:lvl5pPr algn="r">
              <a:defRPr/>
            </a:lvl5pPr>
            <a:lvl6pPr marL="2286000" indent="0" algn="l">
              <a:buFont typeface="Arial"/>
              <a:buNone/>
              <a:defRPr sz="1800" b="0">
                <a:solidFill>
                  <a:srgbClr val="03244F"/>
                </a:solidFill>
              </a:defRPr>
            </a:lvl6pPr>
            <a:lvl7pPr marL="2743200" indent="0">
              <a:buNone/>
              <a:defRPr/>
            </a:lvl7pPr>
          </a:lstStyle>
          <a:p>
            <a:pPr lvl="0"/>
            <a:r>
              <a:rPr lang="en-US" dirty="0" smtClean="0"/>
              <a:t>Copy</a:t>
            </a:r>
          </a:p>
        </p:txBody>
      </p:sp>
      <p:sp>
        <p:nvSpPr>
          <p:cNvPr id="10" name="Text Placeholder 10"/>
          <p:cNvSpPr>
            <a:spLocks noGrp="1"/>
          </p:cNvSpPr>
          <p:nvPr>
            <p:ph type="body" sz="quarter" idx="14" hasCustomPrompt="1"/>
          </p:nvPr>
        </p:nvSpPr>
        <p:spPr>
          <a:xfrm>
            <a:off x="466808" y="1065093"/>
            <a:ext cx="5472598" cy="676079"/>
          </a:xfrm>
        </p:spPr>
        <p:txBody>
          <a:bodyPr>
            <a:noAutofit/>
          </a:bodyPr>
          <a:lstStyle>
            <a:lvl1pPr marL="0" indent="0" algn="l">
              <a:buNone/>
              <a:defRPr sz="3200" b="1" baseline="0">
                <a:solidFill>
                  <a:schemeClr val="accent2"/>
                </a:solidFill>
                <a:latin typeface="Georgia" pitchFamily="18" charset="0"/>
              </a:defRPr>
            </a:lvl1pPr>
            <a:lvl2pPr algn="r">
              <a:defRPr/>
            </a:lvl2pPr>
            <a:lvl3pPr algn="r">
              <a:defRPr/>
            </a:lvl3pPr>
            <a:lvl4pPr algn="r">
              <a:defRPr/>
            </a:lvl4pPr>
            <a:lvl5pPr algn="r">
              <a:defRPr/>
            </a:lvl5pPr>
            <a:lvl6pPr marL="2286000" indent="0">
              <a:buFont typeface="Arial"/>
              <a:buNone/>
              <a:defRPr sz="2000" b="1">
                <a:solidFill>
                  <a:srgbClr val="15A7BC"/>
                </a:solidFill>
              </a:defRPr>
            </a:lvl6pPr>
            <a:lvl7pPr marL="2743200" indent="0">
              <a:buNone/>
              <a:defRPr/>
            </a:lvl7pPr>
          </a:lstStyle>
          <a:p>
            <a:pPr lvl="0"/>
            <a:r>
              <a:rPr lang="en-US" dirty="0" smtClean="0"/>
              <a:t>Section Head</a:t>
            </a:r>
          </a:p>
        </p:txBody>
      </p:sp>
    </p:spTree>
    <p:extLst>
      <p:ext uri="{BB962C8B-B14F-4D97-AF65-F5344CB8AC3E}">
        <p14:creationId xmlns:p14="http://schemas.microsoft.com/office/powerpoint/2010/main" val="8880989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2" name="Picture 1" descr="Divider Male ligh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273" y="0"/>
            <a:ext cx="8312727" cy="6234545"/>
          </a:xfrm>
          <a:prstGeom prst="rect">
            <a:avLst/>
          </a:prstGeom>
        </p:spPr>
      </p:pic>
      <p:pic>
        <p:nvPicPr>
          <p:cNvPr id="3" name="Picture 2" descr="o'connor-davies-logo_Logo Full 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6342" y="5186391"/>
            <a:ext cx="2737658" cy="1535084"/>
          </a:xfrm>
          <a:prstGeom prst="rect">
            <a:avLst/>
          </a:prstGeom>
        </p:spPr>
      </p:pic>
      <p:sp>
        <p:nvSpPr>
          <p:cNvPr id="13" name="Slide Number Placeholder 5"/>
          <p:cNvSpPr>
            <a:spLocks noGrp="1"/>
          </p:cNvSpPr>
          <p:nvPr>
            <p:ph type="sldNum" sz="quarter" idx="12"/>
          </p:nvPr>
        </p:nvSpPr>
        <p:spPr>
          <a:xfrm>
            <a:off x="457200" y="6356350"/>
            <a:ext cx="2133600" cy="365125"/>
          </a:xfrm>
        </p:spPr>
        <p:txBody>
          <a:bodyPr/>
          <a:lstStyle>
            <a:lvl1pPr algn="l">
              <a:defRPr/>
            </a:lvl1pPr>
          </a:lstStyle>
          <a:p>
            <a:fld id="{0A15EDCB-D9E2-C344-A82C-8A025967E116}" type="slidenum">
              <a:rPr lang="en-US" smtClean="0"/>
              <a:pPr/>
              <a:t>‹#›</a:t>
            </a:fld>
            <a:endParaRPr lang="en-US" dirty="0"/>
          </a:p>
        </p:txBody>
      </p:sp>
      <p:sp>
        <p:nvSpPr>
          <p:cNvPr id="9" name="Text Placeholder 10"/>
          <p:cNvSpPr>
            <a:spLocks noGrp="1"/>
          </p:cNvSpPr>
          <p:nvPr>
            <p:ph type="body" sz="quarter" idx="13" hasCustomPrompt="1"/>
          </p:nvPr>
        </p:nvSpPr>
        <p:spPr>
          <a:xfrm>
            <a:off x="466808" y="2073902"/>
            <a:ext cx="5497764" cy="3599825"/>
          </a:xfrm>
        </p:spPr>
        <p:txBody>
          <a:bodyPr>
            <a:normAutofit/>
          </a:bodyPr>
          <a:lstStyle>
            <a:lvl1pPr marL="0" indent="0" algn="l">
              <a:buNone/>
              <a:defRPr sz="2400" b="0">
                <a:solidFill>
                  <a:srgbClr val="03244F"/>
                </a:solidFill>
              </a:defRPr>
            </a:lvl1pPr>
            <a:lvl2pPr algn="r">
              <a:defRPr/>
            </a:lvl2pPr>
            <a:lvl3pPr algn="r">
              <a:defRPr/>
            </a:lvl3pPr>
            <a:lvl4pPr algn="r">
              <a:defRPr/>
            </a:lvl4pPr>
            <a:lvl5pPr algn="r">
              <a:defRPr/>
            </a:lvl5pPr>
            <a:lvl6pPr marL="2286000" indent="0" algn="l">
              <a:buFont typeface="Arial"/>
              <a:buNone/>
              <a:defRPr sz="1800" b="0">
                <a:solidFill>
                  <a:srgbClr val="03244F"/>
                </a:solidFill>
              </a:defRPr>
            </a:lvl6pPr>
            <a:lvl7pPr marL="2743200" indent="0">
              <a:buNone/>
              <a:defRPr/>
            </a:lvl7pPr>
          </a:lstStyle>
          <a:p>
            <a:pPr lvl="0"/>
            <a:r>
              <a:rPr lang="en-US" dirty="0" smtClean="0"/>
              <a:t>Copy</a:t>
            </a:r>
          </a:p>
        </p:txBody>
      </p:sp>
      <p:sp>
        <p:nvSpPr>
          <p:cNvPr id="10" name="Text Placeholder 10"/>
          <p:cNvSpPr>
            <a:spLocks noGrp="1"/>
          </p:cNvSpPr>
          <p:nvPr>
            <p:ph type="body" sz="quarter" idx="14" hasCustomPrompt="1"/>
          </p:nvPr>
        </p:nvSpPr>
        <p:spPr>
          <a:xfrm>
            <a:off x="466808" y="1065093"/>
            <a:ext cx="5497764" cy="676079"/>
          </a:xfrm>
        </p:spPr>
        <p:txBody>
          <a:bodyPr>
            <a:noAutofit/>
          </a:bodyPr>
          <a:lstStyle>
            <a:lvl1pPr marL="0" indent="0" algn="l">
              <a:buNone/>
              <a:defRPr sz="3200" b="1" baseline="0">
                <a:solidFill>
                  <a:schemeClr val="accent2"/>
                </a:solidFill>
                <a:latin typeface="Georgia" pitchFamily="18" charset="0"/>
              </a:defRPr>
            </a:lvl1pPr>
            <a:lvl2pPr algn="r">
              <a:defRPr/>
            </a:lvl2pPr>
            <a:lvl3pPr algn="r">
              <a:defRPr/>
            </a:lvl3pPr>
            <a:lvl4pPr algn="r">
              <a:defRPr/>
            </a:lvl4pPr>
            <a:lvl5pPr algn="r">
              <a:defRPr/>
            </a:lvl5pPr>
            <a:lvl6pPr marL="2286000" indent="0">
              <a:buFont typeface="Arial"/>
              <a:buNone/>
              <a:defRPr sz="2000" b="1">
                <a:solidFill>
                  <a:srgbClr val="15A7BC"/>
                </a:solidFill>
              </a:defRPr>
            </a:lvl6pPr>
            <a:lvl7pPr marL="2743200" indent="0">
              <a:buNone/>
              <a:defRPr/>
            </a:lvl7pPr>
          </a:lstStyle>
          <a:p>
            <a:pPr lvl="0"/>
            <a:r>
              <a:rPr lang="en-US" dirty="0" smtClean="0"/>
              <a:t>Section Head</a:t>
            </a:r>
          </a:p>
        </p:txBody>
      </p:sp>
    </p:spTree>
    <p:extLst>
      <p:ext uri="{BB962C8B-B14F-4D97-AF65-F5344CB8AC3E}">
        <p14:creationId xmlns:p14="http://schemas.microsoft.com/office/powerpoint/2010/main" val="39271712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47" y="0"/>
            <a:ext cx="9144000" cy="914400"/>
          </a:xfrm>
          <a:prstGeom prst="rect">
            <a:avLst/>
          </a:prstGeom>
        </p:spPr>
      </p:pic>
      <p:sp>
        <p:nvSpPr>
          <p:cNvPr id="2" name="Title 1"/>
          <p:cNvSpPr>
            <a:spLocks noGrp="1"/>
          </p:cNvSpPr>
          <p:nvPr>
            <p:ph type="title" hasCustomPrompt="1"/>
          </p:nvPr>
        </p:nvSpPr>
        <p:spPr>
          <a:xfrm>
            <a:off x="457200" y="1190211"/>
            <a:ext cx="7765893" cy="718819"/>
          </a:xfrm>
        </p:spPr>
        <p:txBody>
          <a:bodyPr>
            <a:normAutofit/>
          </a:bodyPr>
          <a:lstStyle>
            <a:lvl1pPr algn="l">
              <a:defRPr sz="3200" b="1">
                <a:solidFill>
                  <a:schemeClr val="accent6"/>
                </a:solidFill>
                <a:latin typeface="Georgia" pitchFamily="18" charset="0"/>
              </a:defRPr>
            </a:lvl1pPr>
          </a:lstStyle>
          <a:p>
            <a:r>
              <a:rPr lang="en-US" dirty="0" smtClean="0"/>
              <a:t>Headline goes here</a:t>
            </a:r>
            <a:endParaRPr lang="en-US" dirty="0"/>
          </a:p>
        </p:txBody>
      </p:sp>
      <p:sp>
        <p:nvSpPr>
          <p:cNvPr id="6" name="Slide Number Placeholder 5"/>
          <p:cNvSpPr>
            <a:spLocks noGrp="1"/>
          </p:cNvSpPr>
          <p:nvPr>
            <p:ph type="sldNum" sz="quarter" idx="12"/>
          </p:nvPr>
        </p:nvSpPr>
        <p:spPr>
          <a:xfrm>
            <a:off x="457200" y="6356350"/>
            <a:ext cx="364921" cy="365125"/>
          </a:xfrm>
        </p:spPr>
        <p:txBody>
          <a:bodyPr/>
          <a:lstStyle>
            <a:lvl1pPr algn="l">
              <a:defRPr sz="1000">
                <a:solidFill>
                  <a:schemeClr val="accent1">
                    <a:lumMod val="40000"/>
                    <a:lumOff val="60000"/>
                  </a:schemeClr>
                </a:solidFill>
              </a:defRPr>
            </a:lvl1pPr>
          </a:lstStyle>
          <a:p>
            <a:fld id="{0A15EDCB-D9E2-C344-A82C-8A025967E116}" type="slidenum">
              <a:rPr lang="en-US" smtClean="0"/>
              <a:pPr/>
              <a:t>‹#›</a:t>
            </a:fld>
            <a:endParaRPr lang="en-US" dirty="0"/>
          </a:p>
        </p:txBody>
      </p:sp>
      <p:pic>
        <p:nvPicPr>
          <p:cNvPr id="8" name="Picture 7" descr="o'connor-davies-logo_Logo Full 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88166" y="5805233"/>
            <a:ext cx="1869857" cy="1048484"/>
          </a:xfrm>
          <a:prstGeom prst="rect">
            <a:avLst/>
          </a:prstGeom>
        </p:spPr>
      </p:pic>
      <p:sp>
        <p:nvSpPr>
          <p:cNvPr id="9" name="Content Placeholder 8"/>
          <p:cNvSpPr>
            <a:spLocks noGrp="1"/>
          </p:cNvSpPr>
          <p:nvPr userDrawn="1">
            <p:ph sz="quarter" idx="13"/>
          </p:nvPr>
        </p:nvSpPr>
        <p:spPr>
          <a:xfrm>
            <a:off x="457200" y="2070100"/>
            <a:ext cx="7765894" cy="3735388"/>
          </a:xfrm>
        </p:spPr>
        <p:txBody>
          <a:bodyPr>
            <a:normAutofit/>
          </a:bodyPr>
          <a:lstStyle>
            <a:lvl1pPr marL="227013" indent="-227013">
              <a:lnSpc>
                <a:spcPct val="110000"/>
              </a:lnSpc>
              <a:spcBef>
                <a:spcPts val="600"/>
              </a:spcBef>
              <a:buClr>
                <a:schemeClr val="accent6"/>
              </a:buClr>
              <a:buFont typeface="Wingdings" pitchFamily="2" charset="2"/>
              <a:buChar char="§"/>
              <a:defRPr sz="2400"/>
            </a:lvl1pPr>
            <a:lvl2pPr marL="461963" indent="-234950">
              <a:lnSpc>
                <a:spcPct val="110000"/>
              </a:lnSpc>
              <a:spcBef>
                <a:spcPts val="600"/>
              </a:spcBef>
              <a:buFont typeface="Arial" pitchFamily="34" charset="0"/>
              <a:buChar char="•"/>
              <a:defRPr sz="2400"/>
            </a:lvl2pPr>
            <a:lvl3pPr marL="687388" indent="-225425">
              <a:lnSpc>
                <a:spcPct val="110000"/>
              </a:lnSpc>
              <a:spcBef>
                <a:spcPts val="600"/>
              </a:spcBef>
              <a:buClr>
                <a:schemeClr val="accent6"/>
              </a:buClr>
              <a:buFont typeface="Arial" pitchFamily="34" charset="0"/>
              <a:buChar char="−"/>
              <a:defRPr sz="2400"/>
            </a:lvl3pPr>
            <a:lvl4pPr>
              <a:defRPr sz="1600"/>
            </a:lvl4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704079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lank fo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90211"/>
            <a:ext cx="7765893" cy="718819"/>
          </a:xfrm>
        </p:spPr>
        <p:txBody>
          <a:bodyPr>
            <a:normAutofit/>
          </a:bodyPr>
          <a:lstStyle>
            <a:lvl1pPr algn="l">
              <a:defRPr sz="3200" b="1">
                <a:solidFill>
                  <a:schemeClr val="accent6"/>
                </a:solidFill>
                <a:latin typeface="Georgia" pitchFamily="18" charset="0"/>
              </a:defRPr>
            </a:lvl1pPr>
          </a:lstStyle>
          <a:p>
            <a:r>
              <a:rPr lang="en-US" dirty="0" smtClean="0"/>
              <a:t>Headline goes here</a:t>
            </a:r>
            <a:endParaRPr lang="en-US" dirty="0"/>
          </a:p>
        </p:txBody>
      </p:sp>
      <p:sp>
        <p:nvSpPr>
          <p:cNvPr id="3" name="Content Placeholder 2"/>
          <p:cNvSpPr>
            <a:spLocks noGrp="1"/>
          </p:cNvSpPr>
          <p:nvPr>
            <p:ph idx="1" hasCustomPrompt="1"/>
          </p:nvPr>
        </p:nvSpPr>
        <p:spPr>
          <a:xfrm>
            <a:off x="457200" y="2063692"/>
            <a:ext cx="7765894" cy="3632434"/>
          </a:xfrm>
        </p:spPr>
        <p:txBody>
          <a:bodyPr>
            <a:normAutofit/>
          </a:bodyPr>
          <a:lstStyle>
            <a:lvl1pPr marL="0" indent="0">
              <a:lnSpc>
                <a:spcPct val="110000"/>
              </a:lnSpc>
              <a:spcBef>
                <a:spcPts val="1200"/>
              </a:spcBef>
              <a:buNone/>
              <a:defRPr sz="2400">
                <a:solidFill>
                  <a:schemeClr val="tx2"/>
                </a:solidFill>
                <a:latin typeface="+mn-lt"/>
              </a:defRPr>
            </a:lvl1pPr>
            <a:lvl2pPr marL="227013" indent="-227013">
              <a:lnSpc>
                <a:spcPct val="110000"/>
              </a:lnSpc>
              <a:spcBef>
                <a:spcPts val="900"/>
              </a:spcBef>
              <a:buClr>
                <a:schemeClr val="accent6"/>
              </a:buClr>
              <a:buFont typeface="Wingdings" pitchFamily="2" charset="2"/>
              <a:buChar char="§"/>
              <a:defRPr sz="1400"/>
            </a:lvl2pPr>
            <a:lvl3pPr marL="403225" indent="-176213">
              <a:lnSpc>
                <a:spcPct val="110000"/>
              </a:lnSpc>
              <a:spcBef>
                <a:spcPts val="900"/>
              </a:spcBef>
              <a:defRPr/>
            </a:lvl3pPr>
            <a:lvl4pPr marL="628650" indent="-166688">
              <a:lnSpc>
                <a:spcPct val="110000"/>
              </a:lnSpc>
              <a:spcBef>
                <a:spcPts val="900"/>
              </a:spcBef>
              <a:defRPr sz="1400"/>
            </a:lvl4pPr>
          </a:lstStyle>
          <a:p>
            <a:pPr lvl="0"/>
            <a:r>
              <a:rPr lang="en-US" dirty="0" smtClean="0"/>
              <a:t>Chart Goes here</a:t>
            </a:r>
          </a:p>
        </p:txBody>
      </p:sp>
      <p:sp>
        <p:nvSpPr>
          <p:cNvPr id="6" name="Slide Number Placeholder 5"/>
          <p:cNvSpPr>
            <a:spLocks noGrp="1"/>
          </p:cNvSpPr>
          <p:nvPr>
            <p:ph type="sldNum" sz="quarter" idx="12"/>
          </p:nvPr>
        </p:nvSpPr>
        <p:spPr>
          <a:xfrm>
            <a:off x="457200" y="6356350"/>
            <a:ext cx="364921" cy="365125"/>
          </a:xfrm>
        </p:spPr>
        <p:txBody>
          <a:bodyPr/>
          <a:lstStyle>
            <a:lvl1pPr algn="l">
              <a:defRPr sz="1000">
                <a:solidFill>
                  <a:schemeClr val="accent1">
                    <a:lumMod val="40000"/>
                    <a:lumOff val="60000"/>
                  </a:schemeClr>
                </a:solidFill>
              </a:defRPr>
            </a:lvl1pPr>
          </a:lstStyle>
          <a:p>
            <a:fld id="{0A15EDCB-D9E2-C344-A82C-8A025967E116}" type="slidenum">
              <a:rPr lang="en-US" smtClean="0"/>
              <a:pPr/>
              <a:t>‹#›</a:t>
            </a:fld>
            <a:endParaRPr lang="en-US" dirty="0"/>
          </a:p>
        </p:txBody>
      </p:sp>
      <p:pic>
        <p:nvPicPr>
          <p:cNvPr id="8" name="Picture 7" descr="o'connor-davies-logo_Logo Full 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88166" y="5805233"/>
            <a:ext cx="1869857" cy="1048484"/>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47" y="0"/>
            <a:ext cx="9144000" cy="914400"/>
          </a:xfrm>
          <a:prstGeom prst="rect">
            <a:avLst/>
          </a:prstGeom>
        </p:spPr>
      </p:pic>
    </p:spTree>
    <p:extLst>
      <p:ext uri="{BB962C8B-B14F-4D97-AF65-F5344CB8AC3E}">
        <p14:creationId xmlns:p14="http://schemas.microsoft.com/office/powerpoint/2010/main" val="7693801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with Graphics">
    <p:spTree>
      <p:nvGrpSpPr>
        <p:cNvPr id="1" name=""/>
        <p:cNvGrpSpPr/>
        <p:nvPr/>
      </p:nvGrpSpPr>
      <p:grpSpPr>
        <a:xfrm>
          <a:off x="0" y="0"/>
          <a:ext cx="0" cy="0"/>
          <a:chOff x="0" y="0"/>
          <a:chExt cx="0" cy="0"/>
        </a:xfrm>
      </p:grpSpPr>
      <p:sp>
        <p:nvSpPr>
          <p:cNvPr id="2" name="Title 1"/>
          <p:cNvSpPr>
            <a:spLocks noGrp="1"/>
          </p:cNvSpPr>
          <p:nvPr>
            <p:ph type="title"/>
          </p:nvPr>
        </p:nvSpPr>
        <p:spPr>
          <a:xfrm>
            <a:off x="457200" y="1190211"/>
            <a:ext cx="7765893" cy="718819"/>
          </a:xfrm>
        </p:spPr>
        <p:txBody>
          <a:bodyPr>
            <a:normAutofit/>
          </a:bodyPr>
          <a:lstStyle>
            <a:lvl1pPr algn="l">
              <a:defRPr sz="3200" b="1">
                <a:solidFill>
                  <a:schemeClr val="accent6"/>
                </a:solidFill>
                <a:latin typeface="Georgia" pitchFamily="18" charset="0"/>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457200" y="6356350"/>
            <a:ext cx="364921" cy="365125"/>
          </a:xfrm>
        </p:spPr>
        <p:txBody>
          <a:bodyPr/>
          <a:lstStyle>
            <a:lvl1pPr algn="l">
              <a:defRPr sz="1000">
                <a:solidFill>
                  <a:schemeClr val="accent1">
                    <a:lumMod val="40000"/>
                    <a:lumOff val="60000"/>
                  </a:schemeClr>
                </a:solidFill>
              </a:defRPr>
            </a:lvl1pPr>
          </a:lstStyle>
          <a:p>
            <a:fld id="{0A15EDCB-D9E2-C344-A82C-8A025967E116}" type="slidenum">
              <a:rPr lang="en-US" smtClean="0"/>
              <a:pPr/>
              <a:t>‹#›</a:t>
            </a:fld>
            <a:endParaRPr lang="en-US" dirty="0"/>
          </a:p>
        </p:txBody>
      </p:sp>
      <p:pic>
        <p:nvPicPr>
          <p:cNvPr id="8" name="Picture 7" descr="o'connor-davies-logo_Logo Full 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88166" y="5805233"/>
            <a:ext cx="1869857" cy="1048484"/>
          </a:xfrm>
          <a:prstGeom prst="rect">
            <a:avLst/>
          </a:prstGeom>
        </p:spPr>
      </p:pic>
      <p:sp>
        <p:nvSpPr>
          <p:cNvPr id="16" name="Content Placeholder 15"/>
          <p:cNvSpPr>
            <a:spLocks noGrp="1"/>
          </p:cNvSpPr>
          <p:nvPr>
            <p:ph sz="quarter" idx="14" hasCustomPrompt="1"/>
          </p:nvPr>
        </p:nvSpPr>
        <p:spPr>
          <a:xfrm>
            <a:off x="457201" y="2072081"/>
            <a:ext cx="2722228" cy="3683058"/>
          </a:xfrm>
        </p:spPr>
        <p:txBody>
          <a:bodyPr/>
          <a:lstStyle>
            <a:lvl1pPr marL="0" indent="0">
              <a:buNone/>
              <a:defRPr/>
            </a:lvl1pPr>
          </a:lstStyle>
          <a:p>
            <a:pPr lvl="0"/>
            <a:r>
              <a:rPr lang="en-US" dirty="0" smtClean="0"/>
              <a:t>Photo Goes here</a:t>
            </a:r>
            <a:endParaRPr lang="en-US" dirty="0"/>
          </a:p>
        </p:txBody>
      </p:sp>
      <p:sp>
        <p:nvSpPr>
          <p:cNvPr id="19" name="Content Placeholder 8"/>
          <p:cNvSpPr>
            <a:spLocks noGrp="1"/>
          </p:cNvSpPr>
          <p:nvPr>
            <p:ph sz="quarter" idx="13"/>
          </p:nvPr>
        </p:nvSpPr>
        <p:spPr>
          <a:xfrm>
            <a:off x="3657600" y="2070100"/>
            <a:ext cx="4565494" cy="3735388"/>
          </a:xfrm>
        </p:spPr>
        <p:txBody>
          <a:bodyPr>
            <a:normAutofit/>
          </a:bodyPr>
          <a:lstStyle>
            <a:lvl1pPr marL="227013" indent="-227013">
              <a:lnSpc>
                <a:spcPct val="110000"/>
              </a:lnSpc>
              <a:spcBef>
                <a:spcPts val="600"/>
              </a:spcBef>
              <a:buClr>
                <a:schemeClr val="accent6"/>
              </a:buClr>
              <a:buFont typeface="Wingdings" pitchFamily="2" charset="2"/>
              <a:buChar char="§"/>
              <a:defRPr sz="2400"/>
            </a:lvl1pPr>
            <a:lvl2pPr marL="461963" indent="-234950">
              <a:lnSpc>
                <a:spcPct val="110000"/>
              </a:lnSpc>
              <a:spcBef>
                <a:spcPts val="600"/>
              </a:spcBef>
              <a:buFont typeface="Arial" pitchFamily="34" charset="0"/>
              <a:buChar char="•"/>
              <a:defRPr sz="2400"/>
            </a:lvl2pPr>
            <a:lvl3pPr marL="687388" indent="-225425">
              <a:lnSpc>
                <a:spcPct val="110000"/>
              </a:lnSpc>
              <a:spcBef>
                <a:spcPts val="600"/>
              </a:spcBef>
              <a:buClr>
                <a:schemeClr val="accent6"/>
              </a:buClr>
              <a:buFont typeface="Arial" pitchFamily="34" charset="0"/>
              <a:buChar char="−"/>
              <a:defRPr sz="2400"/>
            </a:lvl3pPr>
            <a:lvl4pPr>
              <a:defRPr sz="1600"/>
            </a:lvl4pPr>
          </a:lstStyle>
          <a:p>
            <a:pPr lvl="0"/>
            <a:r>
              <a:rPr lang="en-US" smtClean="0"/>
              <a:t>Click to edit Master text styles</a:t>
            </a:r>
          </a:p>
          <a:p>
            <a:pPr lvl="1"/>
            <a:r>
              <a:rPr lang="en-US" smtClean="0"/>
              <a:t>Second level</a:t>
            </a:r>
          </a:p>
          <a:p>
            <a:pPr lvl="2"/>
            <a:r>
              <a:rPr lang="en-US" smtClean="0"/>
              <a:t>Third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47" y="0"/>
            <a:ext cx="9144000" cy="914400"/>
          </a:xfrm>
          <a:prstGeom prst="rect">
            <a:avLst/>
          </a:prstGeom>
        </p:spPr>
      </p:pic>
    </p:spTree>
    <p:extLst>
      <p:ext uri="{BB962C8B-B14F-4D97-AF65-F5344CB8AC3E}">
        <p14:creationId xmlns:p14="http://schemas.microsoft.com/office/powerpoint/2010/main" val="18181298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ub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398225"/>
            <a:ext cx="7765893" cy="718819"/>
          </a:xfrm>
        </p:spPr>
        <p:txBody>
          <a:bodyPr>
            <a:normAutofit/>
          </a:bodyPr>
          <a:lstStyle>
            <a:lvl1pPr algn="l">
              <a:defRPr sz="3200" b="1">
                <a:solidFill>
                  <a:schemeClr val="accent6"/>
                </a:solidFill>
                <a:latin typeface="Georgia" pitchFamily="18" charset="0"/>
              </a:defRPr>
            </a:lvl1pPr>
          </a:lstStyle>
          <a:p>
            <a:r>
              <a:rPr lang="en-US" dirty="0" smtClean="0"/>
              <a:t>Headline goes here</a:t>
            </a:r>
            <a:endParaRPr lang="en-US" dirty="0"/>
          </a:p>
        </p:txBody>
      </p:sp>
      <p:sp>
        <p:nvSpPr>
          <p:cNvPr id="3" name="Content Placeholder 2"/>
          <p:cNvSpPr>
            <a:spLocks noGrp="1"/>
          </p:cNvSpPr>
          <p:nvPr>
            <p:ph idx="1"/>
          </p:nvPr>
        </p:nvSpPr>
        <p:spPr>
          <a:xfrm>
            <a:off x="457200" y="3429001"/>
            <a:ext cx="7765894" cy="1596006"/>
          </a:xfrm>
        </p:spPr>
        <p:txBody>
          <a:bodyPr>
            <a:normAutofit/>
          </a:bodyPr>
          <a:lstStyle>
            <a:lvl1pPr marL="0" indent="0">
              <a:lnSpc>
                <a:spcPct val="110000"/>
              </a:lnSpc>
              <a:spcBef>
                <a:spcPts val="1200"/>
              </a:spcBef>
              <a:buNone/>
              <a:defRPr sz="2400">
                <a:solidFill>
                  <a:schemeClr val="tx2"/>
                </a:solidFill>
                <a:latin typeface="+mn-lt"/>
              </a:defRPr>
            </a:lvl1pPr>
            <a:lvl2pPr marL="227013" indent="-227013">
              <a:lnSpc>
                <a:spcPct val="110000"/>
              </a:lnSpc>
              <a:spcBef>
                <a:spcPts val="900"/>
              </a:spcBef>
              <a:buClr>
                <a:schemeClr val="accent6"/>
              </a:buClr>
              <a:buFont typeface="Wingdings" pitchFamily="2" charset="2"/>
              <a:buChar char="§"/>
              <a:defRPr sz="1400"/>
            </a:lvl2pPr>
            <a:lvl3pPr marL="403225" indent="-176213">
              <a:lnSpc>
                <a:spcPct val="110000"/>
              </a:lnSpc>
              <a:spcBef>
                <a:spcPts val="900"/>
              </a:spcBef>
              <a:defRPr/>
            </a:lvl3pPr>
            <a:lvl4pPr marL="628650" indent="-166688">
              <a:lnSpc>
                <a:spcPct val="110000"/>
              </a:lnSpc>
              <a:spcBef>
                <a:spcPts val="900"/>
              </a:spcBef>
              <a:defRPr sz="1400"/>
            </a:lvl4pPr>
          </a:lstStyle>
          <a:p>
            <a:pPr lvl="0"/>
            <a:r>
              <a:rPr lang="en-US" smtClean="0"/>
              <a:t>Click to edit Master text styles</a:t>
            </a:r>
          </a:p>
        </p:txBody>
      </p:sp>
      <p:sp>
        <p:nvSpPr>
          <p:cNvPr id="6" name="Slide Number Placeholder 5"/>
          <p:cNvSpPr>
            <a:spLocks noGrp="1"/>
          </p:cNvSpPr>
          <p:nvPr>
            <p:ph type="sldNum" sz="quarter" idx="12"/>
          </p:nvPr>
        </p:nvSpPr>
        <p:spPr>
          <a:xfrm>
            <a:off x="457200" y="6356350"/>
            <a:ext cx="364921" cy="365125"/>
          </a:xfrm>
        </p:spPr>
        <p:txBody>
          <a:bodyPr/>
          <a:lstStyle>
            <a:lvl1pPr algn="l">
              <a:defRPr sz="1000">
                <a:solidFill>
                  <a:schemeClr val="accent1">
                    <a:lumMod val="40000"/>
                    <a:lumOff val="60000"/>
                  </a:schemeClr>
                </a:solidFill>
              </a:defRPr>
            </a:lvl1pPr>
          </a:lstStyle>
          <a:p>
            <a:fld id="{0A15EDCB-D9E2-C344-A82C-8A025967E116}" type="slidenum">
              <a:rPr lang="en-US" smtClean="0"/>
              <a:pPr/>
              <a:t>‹#›</a:t>
            </a:fld>
            <a:endParaRPr lang="en-US" dirty="0"/>
          </a:p>
        </p:txBody>
      </p:sp>
      <p:pic>
        <p:nvPicPr>
          <p:cNvPr id="8" name="Picture 7" descr="o'connor-davies-logo_Logo Full 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88166" y="5805233"/>
            <a:ext cx="1869857" cy="1048484"/>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47" y="0"/>
            <a:ext cx="9144000" cy="914400"/>
          </a:xfrm>
          <a:prstGeom prst="rect">
            <a:avLst/>
          </a:prstGeom>
        </p:spPr>
      </p:pic>
    </p:spTree>
    <p:extLst>
      <p:ext uri="{BB962C8B-B14F-4D97-AF65-F5344CB8AC3E}">
        <p14:creationId xmlns:p14="http://schemas.microsoft.com/office/powerpoint/2010/main" val="7261523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DECEC-F1EB-8244-9460-2A1D23C01D53}" type="datetimeFigureOut">
              <a:rPr lang="en-US" smtClean="0"/>
              <a:pPr/>
              <a:t>11/18/2019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5EDCB-D9E2-C344-A82C-8A025967E116}" type="slidenum">
              <a:rPr lang="en-US" smtClean="0"/>
              <a:pPr/>
              <a:t>‹#›</a:t>
            </a:fld>
            <a:endParaRPr lang="en-US"/>
          </a:p>
        </p:txBody>
      </p:sp>
    </p:spTree>
    <p:extLst>
      <p:ext uri="{BB962C8B-B14F-4D97-AF65-F5344CB8AC3E}">
        <p14:creationId xmlns:p14="http://schemas.microsoft.com/office/powerpoint/2010/main" val="54821824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686" r:id="rId4"/>
    <p:sldLayoutId id="2147483700" r:id="rId5"/>
    <p:sldLayoutId id="2147483665" r:id="rId6"/>
    <p:sldLayoutId id="2147483714" r:id="rId7"/>
    <p:sldLayoutId id="2147483711" r:id="rId8"/>
    <p:sldLayoutId id="2147483713" r:id="rId9"/>
  </p:sldLayoutIdLst>
  <p:timing>
    <p:tnLst>
      <p:par>
        <p:cTn id="1" dur="indefinite" restart="never" nodeType="tmRoot"/>
      </p:par>
    </p:tnLst>
  </p:timing>
  <p:txStyles>
    <p:titleStyle>
      <a:lvl1pPr algn="l" defTabSz="457200" rtl="0" eaLnBrk="1" latinLnBrk="0" hangingPunct="1">
        <a:spcBef>
          <a:spcPct val="0"/>
        </a:spcBef>
        <a:buNone/>
        <a:defRPr sz="3600" b="1" kern="1200">
          <a:solidFill>
            <a:srgbClr val="03244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03244F"/>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03244F"/>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3244F"/>
          </a:solidFill>
          <a:latin typeface="+mn-lt"/>
          <a:ea typeface="+mn-ea"/>
          <a:cs typeface="+mn-cs"/>
        </a:defRPr>
      </a:lvl3pPr>
      <a:lvl4pPr marL="1600200" indent="-228600" algn="l" defTabSz="457200" rtl="0" eaLnBrk="1" latinLnBrk="0" hangingPunct="1">
        <a:spcBef>
          <a:spcPct val="20000"/>
        </a:spcBef>
        <a:buFont typeface="Arial"/>
        <a:buChar char="–"/>
        <a:defRPr sz="1050" kern="1200">
          <a:solidFill>
            <a:srgbClr val="03244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mailto:kballa@pkfod.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smtClean="0"/>
              <a:t>Ethics in Politics</a:t>
            </a:r>
            <a:endParaRPr lang="en-US" dirty="0"/>
          </a:p>
          <a:p>
            <a:endParaRPr lang="en-US" dirty="0"/>
          </a:p>
        </p:txBody>
      </p:sp>
      <p:sp>
        <p:nvSpPr>
          <p:cNvPr id="3" name="Text Placeholder 2"/>
          <p:cNvSpPr>
            <a:spLocks noGrp="1"/>
          </p:cNvSpPr>
          <p:nvPr>
            <p:ph type="body" sz="quarter" idx="15"/>
          </p:nvPr>
        </p:nvSpPr>
        <p:spPr/>
        <p:txBody>
          <a:bodyPr/>
          <a:lstStyle/>
          <a:p>
            <a:r>
              <a:rPr lang="en-US" dirty="0" smtClean="0"/>
              <a:t>November 20, 2019</a:t>
            </a:r>
            <a:endParaRPr lang="en-US" dirty="0"/>
          </a:p>
        </p:txBody>
      </p:sp>
      <p:sp>
        <p:nvSpPr>
          <p:cNvPr id="4" name="Text Placeholder 3"/>
          <p:cNvSpPr>
            <a:spLocks noGrp="1"/>
          </p:cNvSpPr>
          <p:nvPr>
            <p:ph type="body" sz="quarter" idx="16"/>
          </p:nvPr>
        </p:nvSpPr>
        <p:spPr/>
        <p:txBody>
          <a:bodyPr>
            <a:noAutofit/>
          </a:bodyPr>
          <a:lstStyle/>
          <a:p>
            <a:r>
              <a:rPr lang="en-US" dirty="0" smtClean="0"/>
              <a:t>Keith S. Balla, CPA,PSA,ABV,CFF,CGMA</a:t>
            </a:r>
            <a:endParaRPr lang="en-US" dirty="0"/>
          </a:p>
        </p:txBody>
      </p:sp>
    </p:spTree>
    <p:extLst>
      <p:ext uri="{BB962C8B-B14F-4D97-AF65-F5344CB8AC3E}">
        <p14:creationId xmlns:p14="http://schemas.microsoft.com/office/powerpoint/2010/main" val="819713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Elected Officials</a:t>
            </a:r>
            <a:endParaRPr lang="en-US" dirty="0"/>
          </a:p>
        </p:txBody>
      </p:sp>
      <p:sp>
        <p:nvSpPr>
          <p:cNvPr id="3" name="Content Placeholder 2"/>
          <p:cNvSpPr>
            <a:spLocks noGrp="1"/>
          </p:cNvSpPr>
          <p:nvPr>
            <p:ph idx="1"/>
          </p:nvPr>
        </p:nvSpPr>
        <p:spPr/>
        <p:txBody>
          <a:bodyPr>
            <a:normAutofit lnSpcReduction="10000"/>
          </a:bodyPr>
          <a:lstStyle/>
          <a:p>
            <a:pPr marL="285750" indent="-285750">
              <a:buFont typeface="Arial" panose="020B0604020202020204" pitchFamily="34" charset="0"/>
              <a:buChar char="•"/>
            </a:pPr>
            <a:r>
              <a:rPr lang="en-US" dirty="0" smtClean="0">
                <a:solidFill>
                  <a:schemeClr val="tx2">
                    <a:lumMod val="75000"/>
                  </a:schemeClr>
                </a:solidFill>
                <a:cs typeface="Arial" panose="020B0604020202020204" pitchFamily="34" charset="0"/>
              </a:rPr>
              <a:t>Soft Corruption- Legal? Unethical absolutely</a:t>
            </a:r>
            <a:endParaRPr lang="en-US" dirty="0">
              <a:solidFill>
                <a:schemeClr val="tx2">
                  <a:lumMod val="75000"/>
                </a:schemeClr>
              </a:solidFill>
              <a:cs typeface="Arial" panose="020B0604020202020204" pitchFamily="34" charset="0"/>
            </a:endParaRP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Mission for political power and personal benefits</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Campaign contributions made for influence</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Grants to not for profits with a connection to the politician</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Jobs for relatives</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Lax record keeping to inflate unused sick and vacation pay</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Hiring Elected officials  in another municipalities as a favor</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Use of government employees for personal matters</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Use of election contributions for personal benefits</a:t>
            </a:r>
          </a:p>
          <a:p>
            <a:pPr lvl="1" indent="0">
              <a:buNone/>
            </a:pPr>
            <a:r>
              <a:rPr lang="en-US" dirty="0" smtClean="0">
                <a:solidFill>
                  <a:schemeClr val="tx2">
                    <a:lumMod val="75000"/>
                  </a:schemeClr>
                </a:solidFill>
                <a:cs typeface="Arial" panose="020B0604020202020204" pitchFamily="34" charset="0"/>
              </a:rPr>
              <a:t> </a:t>
            </a:r>
          </a:p>
          <a:p>
            <a:endParaRPr lang="en-US" dirty="0" smtClean="0"/>
          </a:p>
          <a:p>
            <a:endParaRPr lang="en-US" dirty="0"/>
          </a:p>
        </p:txBody>
      </p:sp>
    </p:spTree>
    <p:extLst>
      <p:ext uri="{BB962C8B-B14F-4D97-AF65-F5344CB8AC3E}">
        <p14:creationId xmlns:p14="http://schemas.microsoft.com/office/powerpoint/2010/main" val="1866310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Employees</a:t>
            </a:r>
            <a:endParaRPr lang="en-US" dirty="0"/>
          </a:p>
        </p:txBody>
      </p:sp>
      <p:sp>
        <p:nvSpPr>
          <p:cNvPr id="3" name="Content Placeholder 2"/>
          <p:cNvSpPr>
            <a:spLocks noGrp="1"/>
          </p:cNvSpPr>
          <p:nvPr>
            <p:ph idx="1"/>
          </p:nvPr>
        </p:nvSpPr>
        <p:spPr/>
        <p:txBody>
          <a:bodyPr>
            <a:normAutofit lnSpcReduction="10000"/>
          </a:bodyPr>
          <a:lstStyle/>
          <a:p>
            <a:pPr marL="285750" indent="-285750">
              <a:buFont typeface="Arial" panose="020B0604020202020204" pitchFamily="34" charset="0"/>
              <a:buChar char="•"/>
            </a:pPr>
            <a:r>
              <a:rPr lang="en-US" dirty="0" smtClean="0">
                <a:solidFill>
                  <a:schemeClr val="tx2">
                    <a:lumMod val="75000"/>
                  </a:schemeClr>
                </a:solidFill>
                <a:cs typeface="Arial" panose="020B0604020202020204" pitchFamily="34" charset="0"/>
              </a:rPr>
              <a:t>Ethics Policy and Ordinance at Municipality</a:t>
            </a:r>
            <a:endParaRPr lang="en-US" dirty="0">
              <a:solidFill>
                <a:schemeClr val="tx2">
                  <a:lumMod val="75000"/>
                </a:schemeClr>
              </a:solidFill>
              <a:cs typeface="Arial" panose="020B0604020202020204" pitchFamily="34" charset="0"/>
            </a:endParaRPr>
          </a:p>
          <a:p>
            <a:r>
              <a:rPr lang="en-US" dirty="0" smtClean="0"/>
              <a:t>Underlying </a:t>
            </a:r>
            <a:r>
              <a:rPr lang="en-US" dirty="0"/>
              <a:t>ethical principles for </a:t>
            </a:r>
            <a:r>
              <a:rPr lang="en-US" dirty="0" smtClean="0"/>
              <a:t>government </a:t>
            </a:r>
            <a:r>
              <a:rPr lang="en-US" dirty="0"/>
              <a:t>employees are two core concepts: </a:t>
            </a:r>
            <a:endParaRPr lang="en-US" dirty="0" smtClean="0"/>
          </a:p>
          <a:p>
            <a:r>
              <a:rPr lang="en-US" b="1" dirty="0"/>
              <a:t>	</a:t>
            </a:r>
            <a:r>
              <a:rPr lang="en-US" b="1" dirty="0" smtClean="0"/>
              <a:t>1) </a:t>
            </a:r>
            <a:r>
              <a:rPr lang="en-US" dirty="0" smtClean="0"/>
              <a:t>employees </a:t>
            </a:r>
            <a:r>
              <a:rPr lang="en-US" dirty="0"/>
              <a:t>shall not use public office for private </a:t>
            </a:r>
            <a:r>
              <a:rPr lang="en-US" dirty="0" smtClean="0"/>
              <a:t>gain </a:t>
            </a:r>
          </a:p>
          <a:p>
            <a:r>
              <a:rPr lang="en-US" b="1" dirty="0"/>
              <a:t>	</a:t>
            </a:r>
            <a:r>
              <a:rPr lang="en-US" b="1" dirty="0" smtClean="0"/>
              <a:t>2) </a:t>
            </a:r>
            <a:r>
              <a:rPr lang="en-US" dirty="0" smtClean="0"/>
              <a:t>employees </a:t>
            </a:r>
            <a:r>
              <a:rPr lang="en-US" dirty="0"/>
              <a:t>shall act impartially and not give preferential treatment to any private organization or individual</a:t>
            </a:r>
            <a:endParaRPr lang="en-US" dirty="0" smtClean="0"/>
          </a:p>
          <a:p>
            <a:endParaRPr lang="en-US" dirty="0"/>
          </a:p>
        </p:txBody>
      </p:sp>
    </p:spTree>
    <p:extLst>
      <p:ext uri="{BB962C8B-B14F-4D97-AF65-F5344CB8AC3E}">
        <p14:creationId xmlns:p14="http://schemas.microsoft.com/office/powerpoint/2010/main" val="3867054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Employees</a:t>
            </a:r>
            <a:endParaRPr lang="en-US" dirty="0"/>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US" dirty="0" smtClean="0">
                <a:solidFill>
                  <a:schemeClr val="tx2">
                    <a:lumMod val="75000"/>
                  </a:schemeClr>
                </a:solidFill>
                <a:cs typeface="Arial" panose="020B0604020202020204" pitchFamily="34" charset="0"/>
              </a:rPr>
              <a:t>Ethics Policy and Ordinance at Municipality</a:t>
            </a:r>
            <a:endParaRPr lang="en-US" dirty="0">
              <a:solidFill>
                <a:schemeClr val="tx2">
                  <a:lumMod val="75000"/>
                </a:schemeClr>
              </a:solidFill>
              <a:cs typeface="Arial" panose="020B0604020202020204" pitchFamily="34" charset="0"/>
            </a:endParaRP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Annual Disclosure of all business interests owned</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Annual Related parties disclosure</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Annual Ethics training course</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Conflict of Interest Policy</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No gifts policy</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Mandatory annual vacation time off policy</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Monitoring, tracking and annual certification of unused sick and vacation and approvals</a:t>
            </a:r>
          </a:p>
          <a:p>
            <a:pPr lvl="1" indent="0">
              <a:buNone/>
            </a:pPr>
            <a:r>
              <a:rPr lang="en-US" dirty="0" smtClean="0">
                <a:solidFill>
                  <a:schemeClr val="tx2">
                    <a:lumMod val="75000"/>
                  </a:schemeClr>
                </a:solidFill>
                <a:cs typeface="Arial" panose="020B0604020202020204" pitchFamily="34" charset="0"/>
              </a:rPr>
              <a:t> </a:t>
            </a:r>
          </a:p>
          <a:p>
            <a:endParaRPr lang="en-US" dirty="0" smtClean="0"/>
          </a:p>
          <a:p>
            <a:endParaRPr lang="en-US" dirty="0"/>
          </a:p>
        </p:txBody>
      </p:sp>
    </p:spTree>
    <p:extLst>
      <p:ext uri="{BB962C8B-B14F-4D97-AF65-F5344CB8AC3E}">
        <p14:creationId xmlns:p14="http://schemas.microsoft.com/office/powerpoint/2010/main" val="11391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Vendors</a:t>
            </a:r>
            <a:endParaRPr lang="en-US" dirty="0"/>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US" dirty="0" smtClean="0">
                <a:solidFill>
                  <a:schemeClr val="tx2">
                    <a:lumMod val="75000"/>
                  </a:schemeClr>
                </a:solidFill>
                <a:cs typeface="Arial" panose="020B0604020202020204" pitchFamily="34" charset="0"/>
              </a:rPr>
              <a:t>Ethics Policy and Ordinances at Municipality</a:t>
            </a:r>
            <a:endParaRPr lang="en-US" dirty="0">
              <a:solidFill>
                <a:schemeClr val="tx2">
                  <a:lumMod val="75000"/>
                </a:schemeClr>
              </a:solidFill>
              <a:cs typeface="Arial" panose="020B0604020202020204" pitchFamily="34" charset="0"/>
            </a:endParaRP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Disclosure of all business interests and ownership</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Disclosure of Related parties </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Disclosure of political contributions</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Contracts to include provisions for audit and inspection of all books and records of the contracting entity by the government agency</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Contract provision prohibiting gifts</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Contract provision prohibiting Conflict of Interest </a:t>
            </a:r>
          </a:p>
          <a:p>
            <a:pPr lvl="1" indent="0">
              <a:buNone/>
            </a:pPr>
            <a:r>
              <a:rPr lang="en-US" dirty="0" smtClean="0">
                <a:solidFill>
                  <a:schemeClr val="tx2">
                    <a:lumMod val="75000"/>
                  </a:schemeClr>
                </a:solidFill>
                <a:cs typeface="Arial" panose="020B0604020202020204" pitchFamily="34" charset="0"/>
              </a:rPr>
              <a:t> </a:t>
            </a:r>
          </a:p>
          <a:p>
            <a:endParaRPr lang="en-US" dirty="0" smtClean="0"/>
          </a:p>
          <a:p>
            <a:endParaRPr lang="en-US" dirty="0"/>
          </a:p>
        </p:txBody>
      </p:sp>
    </p:spTree>
    <p:extLst>
      <p:ext uri="{BB962C8B-B14F-4D97-AF65-F5344CB8AC3E}">
        <p14:creationId xmlns:p14="http://schemas.microsoft.com/office/powerpoint/2010/main" val="2754957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 and Honesty</a:t>
            </a:r>
            <a:endParaRPr lang="en-US" dirty="0"/>
          </a:p>
        </p:txBody>
      </p:sp>
      <p:sp>
        <p:nvSpPr>
          <p:cNvPr id="3" name="Content Placeholder 2"/>
          <p:cNvSpPr>
            <a:spLocks noGrp="1"/>
          </p:cNvSpPr>
          <p:nvPr>
            <p:ph idx="1"/>
          </p:nvPr>
        </p:nvSpPr>
        <p:spPr/>
        <p:txBody>
          <a:bodyPr>
            <a:normAutofit fontScale="92500" lnSpcReduction="10000"/>
          </a:bodyPr>
          <a:lstStyle/>
          <a:p>
            <a:pPr marL="285750" indent="-285750">
              <a:buFont typeface="Arial" panose="020B0604020202020204" pitchFamily="34" charset="0"/>
              <a:buChar char="•"/>
            </a:pPr>
            <a:r>
              <a:rPr lang="en-US" dirty="0" smtClean="0">
                <a:solidFill>
                  <a:schemeClr val="tx2">
                    <a:lumMod val="75000"/>
                  </a:schemeClr>
                </a:solidFill>
                <a:cs typeface="Arial" panose="020B0604020202020204" pitchFamily="34" charset="0"/>
              </a:rPr>
              <a:t>Laws used to prosecute Elected Officials, Government Employees and Vendors </a:t>
            </a:r>
            <a:endParaRPr lang="en-US" dirty="0">
              <a:solidFill>
                <a:schemeClr val="tx2">
                  <a:lumMod val="75000"/>
                </a:schemeClr>
              </a:solidFill>
              <a:cs typeface="Arial" panose="020B0604020202020204" pitchFamily="34" charset="0"/>
            </a:endParaRPr>
          </a:p>
          <a:p>
            <a:pPr marL="569913" lvl="1" indent="-342900">
              <a:buFont typeface="Arial" panose="020B0604020202020204" pitchFamily="34" charset="0"/>
              <a:buChar char="•"/>
            </a:pPr>
            <a:r>
              <a:rPr lang="en-US" b="1" dirty="0" smtClean="0">
                <a:solidFill>
                  <a:schemeClr val="tx2">
                    <a:lumMod val="75000"/>
                  </a:schemeClr>
                </a:solidFill>
                <a:cs typeface="Arial" panose="020B0604020202020204" pitchFamily="34" charset="0"/>
              </a:rPr>
              <a:t>Hobbs Act</a:t>
            </a:r>
            <a:r>
              <a:rPr lang="en-US" dirty="0" smtClean="0">
                <a:solidFill>
                  <a:schemeClr val="tx2">
                    <a:lumMod val="75000"/>
                  </a:schemeClr>
                </a:solidFill>
                <a:cs typeface="Arial" panose="020B0604020202020204" pitchFamily="34" charset="0"/>
              </a:rPr>
              <a:t>-</a:t>
            </a:r>
            <a:r>
              <a:rPr lang="en-US" dirty="0"/>
              <a:t>prohibits actual or attempted robbery or extortion affecting interstate or foreign commerce "in any way or degree." Section 1951 also proscribes conspiracy to commit robbery or extortion without reference to the conspiracy statute at 18 U.S.C. § </a:t>
            </a:r>
            <a:r>
              <a:rPr lang="en-US" dirty="0" smtClean="0"/>
              <a:t>371</a:t>
            </a:r>
          </a:p>
          <a:p>
            <a:pPr marL="569913" lvl="1" indent="-342900">
              <a:buFont typeface="Arial" panose="020B0604020202020204" pitchFamily="34" charset="0"/>
              <a:buChar char="•"/>
            </a:pPr>
            <a:r>
              <a:rPr lang="en-US" dirty="0"/>
              <a:t>The extortion offense reaches both the obtaining of property "under color of official right" by public officials and the obtaining of property by private actors with the victim's "consent, induced by wrongful use of actual or threatened force, violence, or fear," including fear of economic harm</a:t>
            </a:r>
            <a:r>
              <a:rPr lang="en-US" dirty="0" smtClean="0"/>
              <a:t>.</a:t>
            </a:r>
          </a:p>
          <a:p>
            <a:pPr marL="569913" lvl="1" indent="-342900">
              <a:buFont typeface="Arial" panose="020B0604020202020204" pitchFamily="34" charset="0"/>
              <a:buChar char="•"/>
            </a:pPr>
            <a:r>
              <a:rPr lang="en-US" dirty="0"/>
              <a:t>Some courts have also held that </a:t>
            </a:r>
            <a:r>
              <a:rPr lang="en-US" i="1" dirty="0"/>
              <a:t>private</a:t>
            </a:r>
            <a:r>
              <a:rPr lang="en-US" dirty="0"/>
              <a:t> individuals who </a:t>
            </a:r>
            <a:r>
              <a:rPr lang="en-US" i="1" dirty="0"/>
              <a:t>make</a:t>
            </a:r>
            <a:r>
              <a:rPr lang="en-US" dirty="0"/>
              <a:t> payments to a public official can be charged under the Hobbs Act, either as an aider and abettor or co-conspirator, if he or she is truly the instigator of the transaction</a:t>
            </a:r>
            <a:endParaRPr lang="en-US" dirty="0" smtClean="0">
              <a:solidFill>
                <a:schemeClr val="tx2">
                  <a:lumMod val="75000"/>
                </a:schemeClr>
              </a:solidFill>
              <a:cs typeface="Arial" panose="020B0604020202020204" pitchFamily="34" charset="0"/>
            </a:endParaRPr>
          </a:p>
          <a:p>
            <a:pPr lvl="1" indent="0">
              <a:buNone/>
            </a:pPr>
            <a:r>
              <a:rPr lang="en-US" dirty="0" smtClean="0">
                <a:solidFill>
                  <a:schemeClr val="tx2">
                    <a:lumMod val="75000"/>
                  </a:schemeClr>
                </a:solidFill>
                <a:cs typeface="Arial" panose="020B0604020202020204" pitchFamily="34" charset="0"/>
              </a:rPr>
              <a:t> </a:t>
            </a:r>
          </a:p>
          <a:p>
            <a:endParaRPr lang="en-US" dirty="0" smtClean="0"/>
          </a:p>
          <a:p>
            <a:endParaRPr lang="en-US" dirty="0"/>
          </a:p>
        </p:txBody>
      </p:sp>
    </p:spTree>
    <p:extLst>
      <p:ext uri="{BB962C8B-B14F-4D97-AF65-F5344CB8AC3E}">
        <p14:creationId xmlns:p14="http://schemas.microsoft.com/office/powerpoint/2010/main" val="2646024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 and Honesty</a:t>
            </a:r>
            <a:endParaRPr lang="en-US" dirty="0"/>
          </a:p>
        </p:txBody>
      </p:sp>
      <p:sp>
        <p:nvSpPr>
          <p:cNvPr id="3" name="Content Placeholder 2"/>
          <p:cNvSpPr>
            <a:spLocks noGrp="1"/>
          </p:cNvSpPr>
          <p:nvPr>
            <p:ph idx="1"/>
          </p:nvPr>
        </p:nvSpPr>
        <p:spPr/>
        <p:txBody>
          <a:bodyPr>
            <a:normAutofit fontScale="85000" lnSpcReduction="20000"/>
          </a:bodyPr>
          <a:lstStyle/>
          <a:p>
            <a:pPr marL="285750" indent="-285750">
              <a:buFont typeface="Arial" panose="020B0604020202020204" pitchFamily="34" charset="0"/>
              <a:buChar char="•"/>
            </a:pPr>
            <a:r>
              <a:rPr lang="en-US" dirty="0" smtClean="0">
                <a:solidFill>
                  <a:schemeClr val="tx2">
                    <a:lumMod val="75000"/>
                  </a:schemeClr>
                </a:solidFill>
                <a:cs typeface="Arial" panose="020B0604020202020204" pitchFamily="34" charset="0"/>
              </a:rPr>
              <a:t>Laws used to prosecute Elected Officials, Government Employees and Vendors </a:t>
            </a:r>
            <a:endParaRPr lang="en-US" dirty="0">
              <a:solidFill>
                <a:schemeClr val="tx2">
                  <a:lumMod val="75000"/>
                </a:schemeClr>
              </a:solidFill>
              <a:cs typeface="Arial" panose="020B0604020202020204" pitchFamily="34" charset="0"/>
            </a:endParaRPr>
          </a:p>
          <a:p>
            <a:r>
              <a:rPr lang="en-US" b="1" dirty="0" smtClean="0">
                <a:solidFill>
                  <a:schemeClr val="tx2">
                    <a:lumMod val="75000"/>
                  </a:schemeClr>
                </a:solidFill>
                <a:cs typeface="Arial" panose="020B0604020202020204" pitchFamily="34" charset="0"/>
              </a:rPr>
              <a:t>Travel Act</a:t>
            </a:r>
            <a:r>
              <a:rPr lang="en-US" dirty="0" smtClean="0">
                <a:solidFill>
                  <a:schemeClr val="tx2">
                    <a:lumMod val="75000"/>
                  </a:schemeClr>
                </a:solidFill>
                <a:cs typeface="Arial" panose="020B0604020202020204" pitchFamily="34" charset="0"/>
              </a:rPr>
              <a:t>-</a:t>
            </a:r>
            <a:endParaRPr lang="en-US" dirty="0"/>
          </a:p>
          <a:p>
            <a:r>
              <a:rPr lang="en-US" dirty="0"/>
              <a:t>Whoever travels in interstate or foreign commerce or uses the mail or any facility in interstate or foreign commerce, with intent to— </a:t>
            </a:r>
          </a:p>
          <a:p>
            <a:r>
              <a:rPr lang="en-US" b="1" dirty="0"/>
              <a:t>(1) </a:t>
            </a:r>
            <a:r>
              <a:rPr lang="en-US" dirty="0"/>
              <a:t>distribute the proceeds of any unlawful activity; or </a:t>
            </a:r>
          </a:p>
          <a:p>
            <a:r>
              <a:rPr lang="en-US" b="1" dirty="0"/>
              <a:t>(2) </a:t>
            </a:r>
            <a:r>
              <a:rPr lang="en-US" dirty="0"/>
              <a:t>commit any crime of violence to further any unlawful activity; or </a:t>
            </a:r>
          </a:p>
          <a:p>
            <a:r>
              <a:rPr lang="en-US" b="1" dirty="0"/>
              <a:t>(3) </a:t>
            </a:r>
            <a:r>
              <a:rPr lang="en-US" dirty="0"/>
              <a:t>otherwise promote, manage, establish, carry on, or facilitate the promotion, management, establishment, or carrying on, of any unlawful activity </a:t>
            </a:r>
            <a:endParaRPr lang="en-US" dirty="0" smtClean="0">
              <a:solidFill>
                <a:schemeClr val="tx2">
                  <a:lumMod val="75000"/>
                </a:schemeClr>
              </a:solidFill>
              <a:cs typeface="Arial" panose="020B0604020202020204" pitchFamily="34" charset="0"/>
            </a:endParaRPr>
          </a:p>
          <a:p>
            <a:endParaRPr lang="en-US" dirty="0" smtClean="0"/>
          </a:p>
          <a:p>
            <a:endParaRPr lang="en-US" dirty="0"/>
          </a:p>
        </p:txBody>
      </p:sp>
    </p:spTree>
    <p:extLst>
      <p:ext uri="{BB962C8B-B14F-4D97-AF65-F5344CB8AC3E}">
        <p14:creationId xmlns:p14="http://schemas.microsoft.com/office/powerpoint/2010/main" val="4059451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 and Honesty</a:t>
            </a:r>
            <a:endParaRPr lang="en-US" dirty="0"/>
          </a:p>
        </p:txBody>
      </p:sp>
      <p:sp>
        <p:nvSpPr>
          <p:cNvPr id="3" name="Content Placeholder 2"/>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US" dirty="0" smtClean="0">
                <a:solidFill>
                  <a:schemeClr val="tx2">
                    <a:lumMod val="75000"/>
                  </a:schemeClr>
                </a:solidFill>
                <a:cs typeface="Arial" panose="020B0604020202020204" pitchFamily="34" charset="0"/>
              </a:rPr>
              <a:t>Laws used to prosecute Elected Officials, Government Employees and Vendors </a:t>
            </a:r>
            <a:endParaRPr lang="en-US" dirty="0">
              <a:solidFill>
                <a:schemeClr val="tx2">
                  <a:lumMod val="75000"/>
                </a:schemeClr>
              </a:solidFill>
              <a:cs typeface="Arial" panose="020B0604020202020204" pitchFamily="34" charset="0"/>
            </a:endParaRPr>
          </a:p>
          <a:p>
            <a:r>
              <a:rPr lang="en-US" b="1" dirty="0" smtClean="0">
                <a:solidFill>
                  <a:schemeClr val="tx2">
                    <a:lumMod val="75000"/>
                  </a:schemeClr>
                </a:solidFill>
                <a:cs typeface="Arial" panose="020B0604020202020204" pitchFamily="34" charset="0"/>
              </a:rPr>
              <a:t>Honest Services- Mail and Wire Fraud</a:t>
            </a:r>
            <a:endParaRPr lang="en-US" dirty="0"/>
          </a:p>
          <a:p>
            <a:r>
              <a:rPr lang="en-US" dirty="0" smtClean="0"/>
              <a:t>Someone pays a bribe; someone accepts the bribe; someone is harmed by the transaction and deprived of the duty</a:t>
            </a:r>
          </a:p>
          <a:p>
            <a:r>
              <a:rPr lang="en-US" dirty="0" smtClean="0"/>
              <a:t>Intent to defraud and personal benefit</a:t>
            </a:r>
          </a:p>
          <a:p>
            <a:r>
              <a:rPr lang="en-US" dirty="0" smtClean="0"/>
              <a:t>Reasonably foreseeable economic harm</a:t>
            </a:r>
          </a:p>
          <a:p>
            <a:r>
              <a:rPr lang="en-US" dirty="0" smtClean="0"/>
              <a:t>Materiality</a:t>
            </a:r>
            <a:endParaRPr lang="en-US" dirty="0"/>
          </a:p>
          <a:p>
            <a:endParaRPr lang="en-US" dirty="0"/>
          </a:p>
        </p:txBody>
      </p:sp>
    </p:spTree>
    <p:extLst>
      <p:ext uri="{BB962C8B-B14F-4D97-AF65-F5344CB8AC3E}">
        <p14:creationId xmlns:p14="http://schemas.microsoft.com/office/powerpoint/2010/main" val="523003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 and Honesty</a:t>
            </a:r>
            <a:endParaRPr lang="en-US" dirty="0"/>
          </a:p>
        </p:txBody>
      </p:sp>
      <p:sp>
        <p:nvSpPr>
          <p:cNvPr id="3" name="Content Placeholder 2"/>
          <p:cNvSpPr>
            <a:spLocks noGrp="1"/>
          </p:cNvSpPr>
          <p:nvPr>
            <p:ph idx="1"/>
          </p:nvPr>
        </p:nvSpPr>
        <p:spPr/>
        <p:txBody>
          <a:bodyPr>
            <a:normAutofit fontScale="62500" lnSpcReduction="20000"/>
          </a:bodyPr>
          <a:lstStyle/>
          <a:p>
            <a:pPr marL="285750" indent="-285750">
              <a:buFont typeface="Arial" panose="020B0604020202020204" pitchFamily="34" charset="0"/>
              <a:buChar char="•"/>
            </a:pPr>
            <a:r>
              <a:rPr lang="en-US" dirty="0" smtClean="0">
                <a:solidFill>
                  <a:schemeClr val="tx2">
                    <a:lumMod val="75000"/>
                  </a:schemeClr>
                </a:solidFill>
                <a:cs typeface="Arial" panose="020B0604020202020204" pitchFamily="34" charset="0"/>
              </a:rPr>
              <a:t>Laws used to prosecute Elected Officials, Government Employees and Vendors </a:t>
            </a:r>
            <a:endParaRPr lang="en-US" dirty="0">
              <a:solidFill>
                <a:schemeClr val="tx2">
                  <a:lumMod val="75000"/>
                </a:schemeClr>
              </a:solidFill>
              <a:cs typeface="Arial" panose="020B0604020202020204" pitchFamily="34" charset="0"/>
            </a:endParaRPr>
          </a:p>
          <a:p>
            <a:r>
              <a:rPr lang="en-US" b="1" dirty="0" smtClean="0">
                <a:solidFill>
                  <a:schemeClr val="tx2">
                    <a:lumMod val="75000"/>
                  </a:schemeClr>
                </a:solidFill>
                <a:cs typeface="Arial" panose="020B0604020202020204" pitchFamily="34" charset="0"/>
              </a:rPr>
              <a:t>Honest Services- Mail and Wire Fraud</a:t>
            </a:r>
            <a:endParaRPr lang="en-US" dirty="0"/>
          </a:p>
          <a:p>
            <a:endParaRPr lang="en-US" dirty="0"/>
          </a:p>
          <a:p>
            <a:r>
              <a:rPr lang="en-US" dirty="0" smtClean="0"/>
              <a:t>Devised </a:t>
            </a:r>
            <a:r>
              <a:rPr lang="en-US" dirty="0"/>
              <a:t>or intending to devise any scheme or artifice to defraud, or for obtaining money or property by means of false or fraudulent pretenses, representations, or promises, . . . for the purpose of executing such scheme or artifice or attempting so to do, places in any post office or authorized depository for mail matter, any matter or thing whatever to be sent or delivered by the Postal Service, or deposits or causes to be deposited any matter or thing whatever to be sent or delivered by any private or commercial interstate carrier, or takes or receives therefrom, any such matter or thing, or knowingly causes to be delivered by mail or such carrier according to the </a:t>
            </a:r>
            <a:r>
              <a:rPr lang="en-US"/>
              <a:t>direction </a:t>
            </a:r>
            <a:r>
              <a:rPr lang="en-US" smtClean="0"/>
              <a:t>thereon </a:t>
            </a:r>
            <a:endParaRPr lang="en-US" dirty="0" smtClean="0"/>
          </a:p>
          <a:p>
            <a:endParaRPr lang="en-US" dirty="0"/>
          </a:p>
        </p:txBody>
      </p:sp>
    </p:spTree>
    <p:extLst>
      <p:ext uri="{BB962C8B-B14F-4D97-AF65-F5344CB8AC3E}">
        <p14:creationId xmlns:p14="http://schemas.microsoft.com/office/powerpoint/2010/main" val="834169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to consider</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You only have your name- Protect it</a:t>
            </a:r>
          </a:p>
          <a:p>
            <a:r>
              <a:rPr lang="en-US" dirty="0" smtClean="0"/>
              <a:t>You are a public servant NOT a private business in the public domain</a:t>
            </a:r>
          </a:p>
          <a:p>
            <a:r>
              <a:rPr lang="en-US" dirty="0" smtClean="0"/>
              <a:t>Avoid unscrupulous people</a:t>
            </a:r>
          </a:p>
          <a:p>
            <a:r>
              <a:rPr lang="en-US" dirty="0" smtClean="0"/>
              <a:t>Meet in public locations</a:t>
            </a:r>
          </a:p>
          <a:p>
            <a:r>
              <a:rPr lang="en-US" dirty="0" smtClean="0"/>
              <a:t>Include other Parties in meetings</a:t>
            </a:r>
          </a:p>
          <a:p>
            <a:r>
              <a:rPr lang="en-US" dirty="0" smtClean="0"/>
              <a:t>Listen and be cautious in discussions in meetings</a:t>
            </a:r>
          </a:p>
          <a:p>
            <a:r>
              <a:rPr lang="en-US" dirty="0" smtClean="0"/>
              <a:t>Accept no meals or gifts</a:t>
            </a:r>
          </a:p>
          <a:p>
            <a:r>
              <a:rPr lang="en-US" dirty="0" smtClean="0"/>
              <a:t>Refuse favors</a:t>
            </a:r>
          </a:p>
          <a:p>
            <a:r>
              <a:rPr lang="en-US" dirty="0" smtClean="0"/>
              <a:t>No phone calls and no written communications</a:t>
            </a:r>
            <a:endParaRPr lang="en-US" dirty="0" smtClean="0"/>
          </a:p>
          <a:p>
            <a:r>
              <a:rPr lang="en-US" dirty="0" smtClean="0"/>
              <a:t>Obtain Legal opinions</a:t>
            </a:r>
          </a:p>
          <a:p>
            <a:endParaRPr lang="en-US" dirty="0"/>
          </a:p>
        </p:txBody>
      </p:sp>
    </p:spTree>
    <p:extLst>
      <p:ext uri="{BB962C8B-B14F-4D97-AF65-F5344CB8AC3E}">
        <p14:creationId xmlns:p14="http://schemas.microsoft.com/office/powerpoint/2010/main" val="3814880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Bergen County Democratic Chair Joseph </a:t>
            </a:r>
            <a:r>
              <a:rPr lang="en-US" dirty="0" err="1" smtClean="0"/>
              <a:t>Ferreiro</a:t>
            </a:r>
            <a:r>
              <a:rPr lang="en-US" dirty="0" smtClean="0"/>
              <a:t>- Not an elected official</a:t>
            </a:r>
          </a:p>
          <a:p>
            <a:r>
              <a:rPr lang="en-US" dirty="0" smtClean="0"/>
              <a:t>Newark Mayor Sharpe James</a:t>
            </a:r>
          </a:p>
          <a:p>
            <a:r>
              <a:rPr lang="en-US" dirty="0" smtClean="0"/>
              <a:t>Hoboken Mayor Peter </a:t>
            </a:r>
            <a:r>
              <a:rPr lang="en-US" dirty="0" err="1" smtClean="0"/>
              <a:t>Cammarano</a:t>
            </a:r>
            <a:endParaRPr lang="en-US" dirty="0" smtClean="0"/>
          </a:p>
          <a:p>
            <a:r>
              <a:rPr lang="en-US" dirty="0" smtClean="0"/>
              <a:t>Paterson Mayor Martin Barnes</a:t>
            </a:r>
          </a:p>
          <a:p>
            <a:r>
              <a:rPr lang="en-US" dirty="0" smtClean="0"/>
              <a:t>Atlantic City Mayor Frank Gilliam</a:t>
            </a:r>
          </a:p>
          <a:p>
            <a:r>
              <a:rPr lang="en-US" dirty="0" smtClean="0"/>
              <a:t>New Brunswick Mayor John Lynch</a:t>
            </a:r>
          </a:p>
          <a:p>
            <a:r>
              <a:rPr lang="en-US" dirty="0" smtClean="0"/>
              <a:t>Jersey City Mayor Gerald McCann</a:t>
            </a:r>
          </a:p>
          <a:p>
            <a:r>
              <a:rPr lang="en-US" dirty="0" smtClean="0"/>
              <a:t>Paterson Mayor Joey Torres</a:t>
            </a:r>
          </a:p>
          <a:p>
            <a:r>
              <a:rPr lang="en-US" dirty="0" smtClean="0"/>
              <a:t>Union City Mayor William </a:t>
            </a:r>
            <a:r>
              <a:rPr lang="en-US" dirty="0" err="1" smtClean="0"/>
              <a:t>Musto</a:t>
            </a:r>
            <a:endParaRPr lang="en-US" dirty="0" smtClean="0"/>
          </a:p>
          <a:p>
            <a:r>
              <a:rPr lang="en-US" dirty="0" smtClean="0"/>
              <a:t>Perth Amboy Mayor Joseph Vas</a:t>
            </a:r>
          </a:p>
          <a:p>
            <a:r>
              <a:rPr lang="en-US" dirty="0" smtClean="0"/>
              <a:t>Trenton Mayor Tony Mack</a:t>
            </a:r>
          </a:p>
          <a:p>
            <a:r>
              <a:rPr lang="en-US" dirty="0" smtClean="0"/>
              <a:t>Orange Mayor Mims Hackett</a:t>
            </a:r>
          </a:p>
          <a:p>
            <a:endParaRPr lang="en-US" dirty="0" smtClean="0"/>
          </a:p>
          <a:p>
            <a:endParaRPr lang="en-US" dirty="0"/>
          </a:p>
        </p:txBody>
      </p:sp>
    </p:spTree>
    <p:extLst>
      <p:ext uri="{BB962C8B-B14F-4D97-AF65-F5344CB8AC3E}">
        <p14:creationId xmlns:p14="http://schemas.microsoft.com/office/powerpoint/2010/main" val="1132643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3" name="Content Placeholder 2"/>
          <p:cNvSpPr>
            <a:spLocks noGrp="1"/>
          </p:cNvSpPr>
          <p:nvPr>
            <p:ph sz="quarter" idx="13"/>
          </p:nvPr>
        </p:nvSpPr>
        <p:spPr/>
        <p:txBody>
          <a:bodyPr>
            <a:normAutofit lnSpcReduction="10000"/>
          </a:bodyPr>
          <a:lstStyle/>
          <a:p>
            <a:pPr>
              <a:buFont typeface="Wingdings" panose="05000000000000000000" pitchFamily="2" charset="2"/>
              <a:buChar char="Ø"/>
            </a:pPr>
            <a:r>
              <a:rPr lang="en-US" dirty="0" smtClean="0"/>
              <a:t>Experience</a:t>
            </a:r>
            <a:endParaRPr lang="en-US" dirty="0"/>
          </a:p>
          <a:p>
            <a:pPr>
              <a:buFont typeface="Wingdings" panose="05000000000000000000" pitchFamily="2" charset="2"/>
              <a:buChar char="Ø"/>
            </a:pPr>
            <a:r>
              <a:rPr lang="en-US" dirty="0" smtClean="0"/>
              <a:t>Presenter’s Contact Information</a:t>
            </a:r>
            <a:endParaRPr lang="en-US" dirty="0"/>
          </a:p>
          <a:p>
            <a:pPr>
              <a:buFont typeface="Wingdings" panose="05000000000000000000" pitchFamily="2" charset="2"/>
              <a:buChar char="Ø"/>
            </a:pPr>
            <a:r>
              <a:rPr lang="en-US" dirty="0" smtClean="0"/>
              <a:t>Ethics in Politics</a:t>
            </a:r>
            <a:endParaRPr lang="en-US" dirty="0"/>
          </a:p>
          <a:p>
            <a:pPr>
              <a:buFont typeface="Wingdings" panose="05000000000000000000" pitchFamily="2" charset="2"/>
              <a:buChar char="Ø"/>
            </a:pPr>
            <a:r>
              <a:rPr lang="en-US" dirty="0" smtClean="0"/>
              <a:t>Elected Officials</a:t>
            </a:r>
            <a:endParaRPr lang="en-US" dirty="0"/>
          </a:p>
          <a:p>
            <a:pPr>
              <a:buFont typeface="Wingdings" panose="05000000000000000000" pitchFamily="2" charset="2"/>
              <a:buChar char="Ø"/>
            </a:pPr>
            <a:r>
              <a:rPr lang="en-US" dirty="0" smtClean="0"/>
              <a:t>Government Employees</a:t>
            </a:r>
            <a:endParaRPr lang="en-US" dirty="0"/>
          </a:p>
          <a:p>
            <a:pPr>
              <a:buFont typeface="Wingdings" panose="05000000000000000000" pitchFamily="2" charset="2"/>
              <a:buChar char="Ø"/>
            </a:pPr>
            <a:r>
              <a:rPr lang="en-US" dirty="0" smtClean="0"/>
              <a:t>Vendors</a:t>
            </a:r>
            <a:endParaRPr lang="en-US" dirty="0"/>
          </a:p>
          <a:p>
            <a:pPr>
              <a:buFont typeface="Wingdings" panose="05000000000000000000" pitchFamily="2" charset="2"/>
              <a:buChar char="Ø"/>
            </a:pPr>
            <a:r>
              <a:rPr lang="en-US" dirty="0" smtClean="0"/>
              <a:t>Transparency and Honesty</a:t>
            </a:r>
            <a:endParaRPr lang="en-US" dirty="0"/>
          </a:p>
          <a:p>
            <a:pPr>
              <a:buFont typeface="Wingdings" panose="05000000000000000000" pitchFamily="2" charset="2"/>
              <a:buChar char="Ø"/>
            </a:pPr>
            <a:r>
              <a:rPr lang="en-US" dirty="0" smtClean="0"/>
              <a:t>Cases</a:t>
            </a:r>
            <a:endParaRPr lang="en-US" dirty="0"/>
          </a:p>
          <a:p>
            <a:endParaRPr lang="en-US" dirty="0"/>
          </a:p>
          <a:p>
            <a:endParaRPr lang="en-US" dirty="0"/>
          </a:p>
        </p:txBody>
      </p:sp>
    </p:spTree>
    <p:extLst>
      <p:ext uri="{BB962C8B-B14F-4D97-AF65-F5344CB8AC3E}">
        <p14:creationId xmlns:p14="http://schemas.microsoft.com/office/powerpoint/2010/main" val="2098564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Experience</a:t>
            </a:r>
          </a:p>
        </p:txBody>
      </p:sp>
      <p:sp>
        <p:nvSpPr>
          <p:cNvPr id="3" name="Content Placeholder 2"/>
          <p:cNvSpPr>
            <a:spLocks noGrp="1"/>
          </p:cNvSpPr>
          <p:nvPr>
            <p:ph sz="quarter" idx="13"/>
          </p:nvPr>
        </p:nvSpPr>
        <p:spPr/>
        <p:txBody>
          <a:bodyPr>
            <a:normAutofit fontScale="62500" lnSpcReduction="20000"/>
          </a:bodyPr>
          <a:lstStyle/>
          <a:p>
            <a:r>
              <a:rPr lang="en-US" sz="2700" dirty="0" smtClean="0">
                <a:solidFill>
                  <a:schemeClr val="tx2">
                    <a:lumMod val="75000"/>
                  </a:schemeClr>
                </a:solidFill>
                <a:cs typeface="Arial" panose="020B0604020202020204" pitchFamily="34" charset="0"/>
              </a:rPr>
              <a:t>30 </a:t>
            </a:r>
            <a:r>
              <a:rPr lang="en-US" sz="2700" dirty="0">
                <a:solidFill>
                  <a:schemeClr val="tx2">
                    <a:lumMod val="75000"/>
                  </a:schemeClr>
                </a:solidFill>
                <a:cs typeface="Arial" panose="020B0604020202020204" pitchFamily="34" charset="0"/>
              </a:rPr>
              <a:t>Years experience in Forensic </a:t>
            </a:r>
            <a:r>
              <a:rPr lang="en-US" sz="2700" dirty="0" smtClean="0">
                <a:solidFill>
                  <a:schemeClr val="tx2">
                    <a:lumMod val="75000"/>
                  </a:schemeClr>
                </a:solidFill>
                <a:cs typeface="Arial" panose="020B0604020202020204" pitchFamily="34" charset="0"/>
              </a:rPr>
              <a:t>Accounting, expert testimony and economic damages in litigation and fraud investigations with specialization in government:</a:t>
            </a:r>
            <a:endParaRPr lang="en-US" sz="2700" dirty="0">
              <a:solidFill>
                <a:schemeClr val="tx2">
                  <a:lumMod val="75000"/>
                </a:schemeClr>
              </a:solidFill>
              <a:cs typeface="Arial" panose="020B0604020202020204" pitchFamily="34" charset="0"/>
            </a:endParaRPr>
          </a:p>
          <a:p>
            <a:endParaRPr lang="en-US" sz="2600" dirty="0">
              <a:solidFill>
                <a:schemeClr val="tx2">
                  <a:lumMod val="75000"/>
                </a:schemeClr>
              </a:solidFill>
              <a:cs typeface="Arial" panose="020B0604020202020204" pitchFamily="34" charset="0"/>
            </a:endParaRPr>
          </a:p>
          <a:p>
            <a:pPr marL="742950" lvl="1" indent="-285750"/>
            <a:r>
              <a:rPr lang="en-US" sz="2700" dirty="0">
                <a:solidFill>
                  <a:schemeClr val="tx2">
                    <a:lumMod val="75000"/>
                  </a:schemeClr>
                </a:solidFill>
                <a:cs typeface="Arial" panose="020B0604020202020204" pitchFamily="34" charset="0"/>
              </a:rPr>
              <a:t>Saving in elimination of wasteful spending , millions for </a:t>
            </a:r>
            <a:r>
              <a:rPr lang="en-US" sz="2700" dirty="0" smtClean="0">
                <a:solidFill>
                  <a:schemeClr val="tx2">
                    <a:lumMod val="75000"/>
                  </a:schemeClr>
                </a:solidFill>
                <a:cs typeface="Arial" panose="020B0604020202020204" pitchFamily="34" charset="0"/>
              </a:rPr>
              <a:t>Government entities</a:t>
            </a:r>
            <a:endParaRPr lang="en-US" sz="2700" dirty="0">
              <a:solidFill>
                <a:schemeClr val="tx2">
                  <a:lumMod val="75000"/>
                </a:schemeClr>
              </a:solidFill>
              <a:cs typeface="Arial" panose="020B0604020202020204" pitchFamily="34" charset="0"/>
            </a:endParaRPr>
          </a:p>
          <a:p>
            <a:pPr marL="742950" lvl="1" indent="-285750"/>
            <a:r>
              <a:rPr lang="en-US" sz="2700" dirty="0">
                <a:solidFill>
                  <a:schemeClr val="tx2">
                    <a:lumMod val="75000"/>
                  </a:schemeClr>
                </a:solidFill>
                <a:cs typeface="Arial" panose="020B0604020202020204" pitchFamily="34" charset="0"/>
              </a:rPr>
              <a:t>Developing systems for </a:t>
            </a:r>
            <a:r>
              <a:rPr lang="en-US" sz="2700" dirty="0" smtClean="0">
                <a:solidFill>
                  <a:schemeClr val="tx2">
                    <a:lumMod val="75000"/>
                  </a:schemeClr>
                </a:solidFill>
                <a:cs typeface="Arial" panose="020B0604020202020204" pitchFamily="34" charset="0"/>
              </a:rPr>
              <a:t>efficiency and controls</a:t>
            </a:r>
            <a:endParaRPr lang="en-US" sz="2700" dirty="0">
              <a:solidFill>
                <a:schemeClr val="tx2">
                  <a:lumMod val="75000"/>
                </a:schemeClr>
              </a:solidFill>
              <a:cs typeface="Arial" panose="020B0604020202020204" pitchFamily="34" charset="0"/>
            </a:endParaRPr>
          </a:p>
          <a:p>
            <a:pPr marL="742950" lvl="1" indent="-285750"/>
            <a:r>
              <a:rPr lang="en-US" sz="2700" dirty="0">
                <a:solidFill>
                  <a:schemeClr val="tx2">
                    <a:lumMod val="75000"/>
                  </a:schemeClr>
                </a:solidFill>
                <a:cs typeface="Arial" panose="020B0604020202020204" pitchFamily="34" charset="0"/>
              </a:rPr>
              <a:t>Implementing fraud prevention and awareness programs</a:t>
            </a:r>
          </a:p>
          <a:p>
            <a:pPr marL="742950" lvl="1" indent="-285750"/>
            <a:r>
              <a:rPr lang="en-US" sz="2700" dirty="0">
                <a:solidFill>
                  <a:schemeClr val="tx2">
                    <a:lumMod val="75000"/>
                  </a:schemeClr>
                </a:solidFill>
                <a:cs typeface="Arial" panose="020B0604020202020204" pitchFamily="34" charset="0"/>
              </a:rPr>
              <a:t>Conducting Fraud investigations and obtaining recoveries</a:t>
            </a:r>
          </a:p>
          <a:p>
            <a:pPr marL="742950" lvl="1" indent="-285750"/>
            <a:r>
              <a:rPr lang="en-US" sz="2700" dirty="0" smtClean="0">
                <a:solidFill>
                  <a:schemeClr val="tx2">
                    <a:lumMod val="75000"/>
                  </a:schemeClr>
                </a:solidFill>
                <a:cs typeface="Arial" panose="020B0604020202020204" pitchFamily="34" charset="0"/>
              </a:rPr>
              <a:t>Critique campaign contributions</a:t>
            </a:r>
          </a:p>
          <a:p>
            <a:pPr marL="742950" lvl="1" indent="-285750"/>
            <a:r>
              <a:rPr lang="en-US" sz="2700" dirty="0" smtClean="0">
                <a:solidFill>
                  <a:schemeClr val="tx2">
                    <a:lumMod val="75000"/>
                  </a:schemeClr>
                </a:solidFill>
                <a:cs typeface="Arial" panose="020B0604020202020204" pitchFamily="34" charset="0"/>
              </a:rPr>
              <a:t>Critique vendor contracts</a:t>
            </a:r>
            <a:endParaRPr lang="en-US" sz="2700" dirty="0">
              <a:solidFill>
                <a:schemeClr val="tx2">
                  <a:lumMod val="75000"/>
                </a:schemeClr>
              </a:solidFill>
              <a:cs typeface="Arial" panose="020B0604020202020204" pitchFamily="34" charset="0"/>
            </a:endParaRPr>
          </a:p>
          <a:p>
            <a:pPr marL="742950" lvl="1" indent="-285750"/>
            <a:r>
              <a:rPr lang="en-US" sz="2700" dirty="0" smtClean="0">
                <a:solidFill>
                  <a:schemeClr val="tx2">
                    <a:lumMod val="75000"/>
                  </a:schemeClr>
                </a:solidFill>
                <a:cs typeface="Arial" panose="020B0604020202020204" pitchFamily="34" charset="0"/>
              </a:rPr>
              <a:t>Transparency and disclosures</a:t>
            </a:r>
            <a:endParaRPr lang="en-US" sz="2700" dirty="0">
              <a:solidFill>
                <a:schemeClr val="tx2">
                  <a:lumMod val="75000"/>
                </a:schemeClr>
              </a:solidFill>
              <a:cs typeface="Arial" panose="020B0604020202020204" pitchFamily="34" charset="0"/>
            </a:endParaRPr>
          </a:p>
          <a:p>
            <a:endParaRPr lang="en-US" dirty="0"/>
          </a:p>
        </p:txBody>
      </p:sp>
    </p:spTree>
    <p:extLst>
      <p:ext uri="{BB962C8B-B14F-4D97-AF65-F5344CB8AC3E}">
        <p14:creationId xmlns:p14="http://schemas.microsoft.com/office/powerpoint/2010/main" val="86184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Ethic in Politics</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						     Presented </a:t>
            </a:r>
            <a:r>
              <a:rPr lang="en-US" dirty="0"/>
              <a:t>by</a:t>
            </a:r>
            <a:r>
              <a:rPr lang="en-US" dirty="0" smtClean="0"/>
              <a:t>:</a:t>
            </a:r>
          </a:p>
          <a:p>
            <a:r>
              <a:rPr lang="en-US" dirty="0"/>
              <a:t>	</a:t>
            </a:r>
            <a:r>
              <a:rPr lang="en-US" dirty="0" smtClean="0"/>
              <a:t>				  	    </a:t>
            </a:r>
            <a:r>
              <a:rPr lang="en-US" b="1" dirty="0" smtClean="0"/>
              <a:t>K</a:t>
            </a:r>
            <a:r>
              <a:rPr lang="en-US" sz="2800" b="1" dirty="0" smtClean="0">
                <a:cs typeface="Arial" panose="020B0604020202020204" pitchFamily="34" charset="0"/>
              </a:rPr>
              <a:t>eith </a:t>
            </a:r>
            <a:r>
              <a:rPr lang="en-US" sz="2800" b="1" dirty="0">
                <a:cs typeface="Arial" panose="020B0604020202020204" pitchFamily="34" charset="0"/>
              </a:rPr>
              <a:t>S. Balla,</a:t>
            </a:r>
          </a:p>
          <a:p>
            <a:pPr algn="ctr"/>
            <a:r>
              <a:rPr lang="en-US" b="1" dirty="0">
                <a:cs typeface="Arial" panose="020B0604020202020204" pitchFamily="34" charset="0"/>
              </a:rPr>
              <a:t>CPA, PSA, ABV, CFF, CGMA</a:t>
            </a:r>
            <a:endParaRPr lang="en-US" dirty="0">
              <a:cs typeface="Arial" panose="020B0604020202020204" pitchFamily="34" charset="0"/>
            </a:endParaRPr>
          </a:p>
          <a:p>
            <a:pPr algn="ctr"/>
            <a:r>
              <a:rPr lang="en-US" b="1" dirty="0" smtClean="0">
                <a:cs typeface="Arial" panose="020B0604020202020204" pitchFamily="34" charset="0"/>
              </a:rPr>
              <a:t>Partner in Charge,</a:t>
            </a:r>
          </a:p>
          <a:p>
            <a:pPr algn="ctr"/>
            <a:r>
              <a:rPr lang="en-US" b="1" dirty="0" smtClean="0">
                <a:cs typeface="Arial" panose="020B0604020202020204" pitchFamily="34" charset="0"/>
              </a:rPr>
              <a:t>Forensic</a:t>
            </a:r>
            <a:r>
              <a:rPr lang="en-US" b="1" dirty="0">
                <a:cs typeface="Arial" panose="020B0604020202020204" pitchFamily="34" charset="0"/>
              </a:rPr>
              <a:t>, Litigation </a:t>
            </a:r>
          </a:p>
          <a:p>
            <a:pPr algn="ctr"/>
            <a:r>
              <a:rPr lang="en-US" b="1" dirty="0">
                <a:cs typeface="Arial" panose="020B0604020202020204" pitchFamily="34" charset="0"/>
              </a:rPr>
              <a:t>&amp; Valuation </a:t>
            </a:r>
            <a:r>
              <a:rPr lang="en-US" b="1" dirty="0" smtClean="0">
                <a:cs typeface="Arial" panose="020B0604020202020204" pitchFamily="34" charset="0"/>
              </a:rPr>
              <a:t>Services Group</a:t>
            </a:r>
            <a:endParaRPr lang="en-US" dirty="0">
              <a:cs typeface="Arial" panose="020B0604020202020204" pitchFamily="34" charset="0"/>
            </a:endParaRPr>
          </a:p>
          <a:p>
            <a:pPr algn="ctr"/>
            <a:r>
              <a:rPr lang="en-US" dirty="0" smtClean="0">
                <a:solidFill>
                  <a:schemeClr val="tx2">
                    <a:lumMod val="60000"/>
                    <a:lumOff val="40000"/>
                  </a:schemeClr>
                </a:solidFill>
                <a:hlinkClick r:id="rId2"/>
              </a:rPr>
              <a:t>kballa@pkfod.com</a:t>
            </a:r>
            <a:endParaRPr lang="en-US" dirty="0">
              <a:solidFill>
                <a:schemeClr val="tx2">
                  <a:lumMod val="60000"/>
                  <a:lumOff val="40000"/>
                </a:schemeClr>
              </a:solidFill>
            </a:endParaRPr>
          </a:p>
          <a:p>
            <a:pPr algn="ctr"/>
            <a:r>
              <a:rPr lang="en-US" b="1" dirty="0">
                <a:cs typeface="Arial" panose="020B0604020202020204" pitchFamily="34" charset="0"/>
              </a:rPr>
              <a:t>201-341-0678</a:t>
            </a:r>
          </a:p>
          <a:p>
            <a:pPr algn="ctr"/>
            <a:r>
              <a:rPr lang="en-US" b="1" dirty="0" smtClean="0">
                <a:cs typeface="Arial" panose="020B0604020202020204" pitchFamily="34" charset="0"/>
              </a:rPr>
              <a:t>www.pkfod.com</a:t>
            </a:r>
            <a:endParaRPr lang="en-US" dirty="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4095579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 in Politics</a:t>
            </a:r>
            <a:endParaRPr lang="en-US" dirty="0"/>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US" dirty="0" smtClean="0">
                <a:solidFill>
                  <a:schemeClr val="tx2">
                    <a:lumMod val="75000"/>
                  </a:schemeClr>
                </a:solidFill>
                <a:cs typeface="Arial" panose="020B0604020202020204" pitchFamily="34" charset="0"/>
              </a:rPr>
              <a:t>New Jersey Uniform Ethics Code</a:t>
            </a:r>
            <a:endParaRPr lang="en-US" dirty="0">
              <a:solidFill>
                <a:schemeClr val="tx2">
                  <a:lumMod val="75000"/>
                </a:schemeClr>
              </a:solidFill>
              <a:cs typeface="Arial" panose="020B0604020202020204" pitchFamily="34" charset="0"/>
            </a:endParaRP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No Conflicts of Interest with direct or indirect business transactions</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Notice if engaging in a NJ licensed activity</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No act which is impairment of independence or objectivity</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No use of position for privileges</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No disclosure of information not available to public</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No gifts or favors</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Attendance and costs to attend events</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No employment or compensation which impairs objectivity or independence</a:t>
            </a:r>
            <a:r>
              <a:rPr lang="en-US" dirty="0" smtClean="0">
                <a:solidFill>
                  <a:schemeClr val="tx2">
                    <a:lumMod val="75000"/>
                  </a:schemeClr>
                </a:solidFill>
                <a:cs typeface="Arial" panose="020B0604020202020204" pitchFamily="34" charset="0"/>
              </a:rPr>
              <a:t> </a:t>
            </a:r>
          </a:p>
          <a:p>
            <a:endParaRPr lang="en-US" dirty="0" smtClean="0"/>
          </a:p>
          <a:p>
            <a:endParaRPr lang="en-US" dirty="0"/>
          </a:p>
        </p:txBody>
      </p:sp>
    </p:spTree>
    <p:extLst>
      <p:ext uri="{BB962C8B-B14F-4D97-AF65-F5344CB8AC3E}">
        <p14:creationId xmlns:p14="http://schemas.microsoft.com/office/powerpoint/2010/main" val="2802567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 in Politics</a:t>
            </a:r>
            <a:endParaRPr lang="en-US" dirty="0"/>
          </a:p>
        </p:txBody>
      </p:sp>
      <p:sp>
        <p:nvSpPr>
          <p:cNvPr id="3" name="Content Placeholder 2"/>
          <p:cNvSpPr>
            <a:spLocks noGrp="1"/>
          </p:cNvSpPr>
          <p:nvPr>
            <p:ph idx="1"/>
          </p:nvPr>
        </p:nvSpPr>
        <p:spPr/>
        <p:txBody>
          <a:bodyPr>
            <a:normAutofit lnSpcReduction="10000"/>
          </a:bodyPr>
          <a:lstStyle/>
          <a:p>
            <a:pPr marL="285750" indent="-285750">
              <a:buFont typeface="Arial" panose="020B0604020202020204" pitchFamily="34" charset="0"/>
              <a:buChar char="•"/>
            </a:pPr>
            <a:r>
              <a:rPr lang="en-US" dirty="0" smtClean="0">
                <a:solidFill>
                  <a:schemeClr val="tx2">
                    <a:lumMod val="75000"/>
                  </a:schemeClr>
                </a:solidFill>
                <a:cs typeface="Arial" panose="020B0604020202020204" pitchFamily="34" charset="0"/>
              </a:rPr>
              <a:t>Local Government Ethics Law</a:t>
            </a:r>
            <a:endParaRPr lang="en-US" dirty="0">
              <a:solidFill>
                <a:schemeClr val="tx2">
                  <a:lumMod val="75000"/>
                </a:schemeClr>
              </a:solidFill>
              <a:cs typeface="Arial" panose="020B0604020202020204" pitchFamily="34" charset="0"/>
            </a:endParaRP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N.J.S.A. 40A:9-22.1</a:t>
            </a:r>
            <a:endParaRPr lang="en-US" dirty="0" smtClean="0">
              <a:solidFill>
                <a:schemeClr val="tx2">
                  <a:lumMod val="75000"/>
                </a:schemeClr>
              </a:solidFill>
              <a:cs typeface="Arial" panose="020B0604020202020204" pitchFamily="34" charset="0"/>
            </a:endParaRP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Responsible to the Public and no use of Office for personal gain</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No Conflicts of Interest</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No Gifts</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Business ownership</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Compensation</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Annual Financial Disclosure statement</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No Related parties assistance</a:t>
            </a:r>
          </a:p>
          <a:p>
            <a:pPr lvl="1" indent="0">
              <a:buNone/>
            </a:pPr>
            <a:r>
              <a:rPr lang="en-US" dirty="0" smtClean="0">
                <a:solidFill>
                  <a:schemeClr val="tx2">
                    <a:lumMod val="75000"/>
                  </a:schemeClr>
                </a:solidFill>
                <a:cs typeface="Arial" panose="020B0604020202020204" pitchFamily="34" charset="0"/>
              </a:rPr>
              <a:t> </a:t>
            </a:r>
          </a:p>
          <a:p>
            <a:endParaRPr lang="en-US" dirty="0" smtClean="0"/>
          </a:p>
          <a:p>
            <a:endParaRPr lang="en-US" dirty="0"/>
          </a:p>
        </p:txBody>
      </p:sp>
    </p:spTree>
    <p:extLst>
      <p:ext uri="{BB962C8B-B14F-4D97-AF65-F5344CB8AC3E}">
        <p14:creationId xmlns:p14="http://schemas.microsoft.com/office/powerpoint/2010/main" val="1012595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 in Politics</a:t>
            </a:r>
            <a:endParaRPr lang="en-US" dirty="0"/>
          </a:p>
        </p:txBody>
      </p:sp>
      <p:sp>
        <p:nvSpPr>
          <p:cNvPr id="3" name="Content Placeholder 2"/>
          <p:cNvSpPr>
            <a:spLocks noGrp="1"/>
          </p:cNvSpPr>
          <p:nvPr>
            <p:ph idx="1"/>
          </p:nvPr>
        </p:nvSpPr>
        <p:spPr/>
        <p:txBody>
          <a:bodyPr>
            <a:normAutofit fontScale="92500" lnSpcReduction="10000"/>
          </a:bodyPr>
          <a:lstStyle/>
          <a:p>
            <a:pPr marL="285750" indent="-285750">
              <a:buFont typeface="Arial" panose="020B0604020202020204" pitchFamily="34" charset="0"/>
              <a:buChar char="•"/>
            </a:pPr>
            <a:r>
              <a:rPr lang="en-US" dirty="0" smtClean="0">
                <a:solidFill>
                  <a:schemeClr val="tx2">
                    <a:lumMod val="75000"/>
                  </a:schemeClr>
                </a:solidFill>
                <a:cs typeface="Arial" panose="020B0604020202020204" pitchFamily="34" charset="0"/>
              </a:rPr>
              <a:t>Transparency</a:t>
            </a:r>
            <a:endParaRPr lang="en-US" dirty="0">
              <a:solidFill>
                <a:schemeClr val="tx2">
                  <a:lumMod val="75000"/>
                </a:schemeClr>
              </a:solidFill>
              <a:cs typeface="Arial" panose="020B0604020202020204" pitchFamily="34" charset="0"/>
            </a:endParaRP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Public Meetings</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Op</a:t>
            </a:r>
            <a:r>
              <a:rPr lang="en-US" dirty="0" smtClean="0">
                <a:solidFill>
                  <a:schemeClr val="tx2">
                    <a:lumMod val="75000"/>
                  </a:schemeClr>
                </a:solidFill>
                <a:cs typeface="Arial" panose="020B0604020202020204" pitchFamily="34" charset="0"/>
              </a:rPr>
              <a:t>en Public Records Act</a:t>
            </a:r>
            <a:endParaRPr lang="en-US" dirty="0" smtClean="0">
              <a:solidFill>
                <a:schemeClr val="tx2">
                  <a:lumMod val="75000"/>
                </a:schemeClr>
              </a:solidFill>
              <a:cs typeface="Arial" panose="020B0604020202020204" pitchFamily="34" charset="0"/>
            </a:endParaRP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Writings, meeting notes, computer files</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Texts</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Emails</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Phone recordings</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Facebook</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Twitter</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Snap Chat</a:t>
            </a:r>
          </a:p>
          <a:p>
            <a:pPr lvl="1" indent="0">
              <a:buNone/>
            </a:pPr>
            <a:r>
              <a:rPr lang="en-US" dirty="0" smtClean="0">
                <a:solidFill>
                  <a:schemeClr val="tx2">
                    <a:lumMod val="75000"/>
                  </a:schemeClr>
                </a:solidFill>
                <a:cs typeface="Arial" panose="020B0604020202020204" pitchFamily="34" charset="0"/>
              </a:rPr>
              <a:t> </a:t>
            </a:r>
          </a:p>
          <a:p>
            <a:endParaRPr lang="en-US" dirty="0" smtClean="0"/>
          </a:p>
          <a:p>
            <a:endParaRPr lang="en-US" dirty="0"/>
          </a:p>
        </p:txBody>
      </p:sp>
    </p:spTree>
    <p:extLst>
      <p:ext uri="{BB962C8B-B14F-4D97-AF65-F5344CB8AC3E}">
        <p14:creationId xmlns:p14="http://schemas.microsoft.com/office/powerpoint/2010/main" val="937936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 in Politics</a:t>
            </a:r>
            <a:endParaRPr lang="en-US" dirty="0"/>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US" dirty="0" smtClean="0">
                <a:solidFill>
                  <a:schemeClr val="tx2">
                    <a:lumMod val="75000"/>
                  </a:schemeClr>
                </a:solidFill>
                <a:cs typeface="Arial" panose="020B0604020202020204" pitchFamily="34" charset="0"/>
              </a:rPr>
              <a:t>Pay to Play</a:t>
            </a:r>
            <a:endParaRPr lang="en-US" dirty="0">
              <a:solidFill>
                <a:schemeClr val="tx2">
                  <a:lumMod val="75000"/>
                </a:schemeClr>
              </a:solidFill>
              <a:cs typeface="Arial" panose="020B0604020202020204" pitchFamily="34" charset="0"/>
            </a:endParaRP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Restrictions on Individuals or Entities making political contributions to receive contracts</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Reporting of Contracts and political contributions</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Business Entity Annual Statement requirement for government contracts over $50,000</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Contracts over $17,500</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Reportable contributions over $300</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Prohibitions on entering into contracts</a:t>
            </a:r>
          </a:p>
          <a:p>
            <a:pPr lvl="1" indent="0">
              <a:buNone/>
            </a:pPr>
            <a:r>
              <a:rPr lang="en-US" dirty="0" smtClean="0">
                <a:solidFill>
                  <a:schemeClr val="tx2">
                    <a:lumMod val="75000"/>
                  </a:schemeClr>
                </a:solidFill>
                <a:cs typeface="Arial" panose="020B0604020202020204" pitchFamily="34" charset="0"/>
              </a:rPr>
              <a:t> </a:t>
            </a:r>
          </a:p>
          <a:p>
            <a:endParaRPr lang="en-US" dirty="0" smtClean="0"/>
          </a:p>
          <a:p>
            <a:endParaRPr lang="en-US" dirty="0"/>
          </a:p>
        </p:txBody>
      </p:sp>
    </p:spTree>
    <p:extLst>
      <p:ext uri="{BB962C8B-B14F-4D97-AF65-F5344CB8AC3E}">
        <p14:creationId xmlns:p14="http://schemas.microsoft.com/office/powerpoint/2010/main" val="3917643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Elected Officials</a:t>
            </a:r>
            <a:endParaRPr lang="en-US" dirty="0"/>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US" dirty="0" smtClean="0">
                <a:solidFill>
                  <a:schemeClr val="tx2">
                    <a:lumMod val="75000"/>
                  </a:schemeClr>
                </a:solidFill>
                <a:cs typeface="Arial" panose="020B0604020202020204" pitchFamily="34" charset="0"/>
              </a:rPr>
              <a:t>Corruption</a:t>
            </a:r>
            <a:endParaRPr lang="en-US" dirty="0">
              <a:solidFill>
                <a:schemeClr val="tx2">
                  <a:lumMod val="75000"/>
                </a:schemeClr>
              </a:solidFill>
              <a:cs typeface="Arial" panose="020B0604020202020204" pitchFamily="34" charset="0"/>
            </a:endParaRP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Quid pro Quo</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Bribes</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Real Estate Transactions below market between municipality and developer</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Real Estate Transactions  bribe including elected official in deal</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No show jobs</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Use of government employees for personal matters</a:t>
            </a:r>
          </a:p>
          <a:p>
            <a:pPr marL="569913" lvl="1" indent="-342900">
              <a:buFont typeface="Arial" panose="020B0604020202020204" pitchFamily="34" charset="0"/>
              <a:buChar char="•"/>
            </a:pPr>
            <a:r>
              <a:rPr lang="en-US" dirty="0" smtClean="0">
                <a:solidFill>
                  <a:schemeClr val="tx2">
                    <a:lumMod val="75000"/>
                  </a:schemeClr>
                </a:solidFill>
                <a:cs typeface="Arial" panose="020B0604020202020204" pitchFamily="34" charset="0"/>
              </a:rPr>
              <a:t>Use of election contributions for personal benefits</a:t>
            </a:r>
          </a:p>
          <a:p>
            <a:pPr lvl="1" indent="0">
              <a:buNone/>
            </a:pPr>
            <a:r>
              <a:rPr lang="en-US" dirty="0" smtClean="0">
                <a:solidFill>
                  <a:schemeClr val="tx2">
                    <a:lumMod val="75000"/>
                  </a:schemeClr>
                </a:solidFill>
                <a:cs typeface="Arial" panose="020B0604020202020204" pitchFamily="34" charset="0"/>
              </a:rPr>
              <a:t> </a:t>
            </a:r>
          </a:p>
          <a:p>
            <a:endParaRPr lang="en-US" dirty="0" smtClean="0"/>
          </a:p>
          <a:p>
            <a:endParaRPr lang="en-US" dirty="0"/>
          </a:p>
        </p:txBody>
      </p:sp>
    </p:spTree>
    <p:extLst>
      <p:ext uri="{BB962C8B-B14F-4D97-AF65-F5344CB8AC3E}">
        <p14:creationId xmlns:p14="http://schemas.microsoft.com/office/powerpoint/2010/main" val="4107303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Template 11">
  <a:themeElements>
    <a:clrScheme name="OCD">
      <a:dk1>
        <a:sysClr val="windowText" lastClr="000000"/>
      </a:dk1>
      <a:lt1>
        <a:sysClr val="window" lastClr="FFFFFF"/>
      </a:lt1>
      <a:dk2>
        <a:srgbClr val="003262"/>
      </a:dk2>
      <a:lt2>
        <a:srgbClr val="1F64AF"/>
      </a:lt2>
      <a:accent1>
        <a:srgbClr val="5F636A"/>
      </a:accent1>
      <a:accent2>
        <a:srgbClr val="00C6C9"/>
      </a:accent2>
      <a:accent3>
        <a:srgbClr val="20AA4D"/>
      </a:accent3>
      <a:accent4>
        <a:srgbClr val="672C8D"/>
      </a:accent4>
      <a:accent5>
        <a:srgbClr val="FFD600"/>
      </a:accent5>
      <a:accent6>
        <a:srgbClr val="F47421"/>
      </a:accent6>
      <a:hlink>
        <a:srgbClr val="E82C2A"/>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 11</Template>
  <TotalTime>808</TotalTime>
  <Words>986</Words>
  <Application>Microsoft Office PowerPoint</Application>
  <PresentationFormat>On-screen Show (4:3)</PresentationFormat>
  <Paragraphs>168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Georgia</vt:lpstr>
      <vt:lpstr>Wingdings</vt:lpstr>
      <vt:lpstr>PPT Template 11</vt:lpstr>
      <vt:lpstr>PowerPoint Presentation</vt:lpstr>
      <vt:lpstr>Table of Contents</vt:lpstr>
      <vt:lpstr>Experience</vt:lpstr>
      <vt:lpstr>Ethic in Politics </vt:lpstr>
      <vt:lpstr>Ethic in Politics</vt:lpstr>
      <vt:lpstr>Ethic in Politics</vt:lpstr>
      <vt:lpstr>Ethic in Politics</vt:lpstr>
      <vt:lpstr>Ethic in Politics</vt:lpstr>
      <vt:lpstr>Elected Officials</vt:lpstr>
      <vt:lpstr>Elected Officials</vt:lpstr>
      <vt:lpstr>Government Employees</vt:lpstr>
      <vt:lpstr>Government Employees</vt:lpstr>
      <vt:lpstr>Vendors</vt:lpstr>
      <vt:lpstr>Transparency and Honesty</vt:lpstr>
      <vt:lpstr>Transparency and Honesty</vt:lpstr>
      <vt:lpstr>Transparency and Honesty</vt:lpstr>
      <vt:lpstr>Transparency and Honesty</vt:lpstr>
      <vt:lpstr>Points to consider</vt:lpstr>
      <vt:lpstr>Cases</vt:lpstr>
    </vt:vector>
  </TitlesOfParts>
  <Company>O'Connor Davies,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Gardi</dc:creator>
  <cp:lastModifiedBy>Keith Balla</cp:lastModifiedBy>
  <cp:revision>59</cp:revision>
  <cp:lastPrinted>2019-11-19T02:27:49Z</cp:lastPrinted>
  <dcterms:created xsi:type="dcterms:W3CDTF">2016-02-01T20:15:46Z</dcterms:created>
  <dcterms:modified xsi:type="dcterms:W3CDTF">2019-11-19T02:28:00Z</dcterms:modified>
</cp:coreProperties>
</file>