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69" r:id="rId5"/>
    <p:sldId id="270" r:id="rId6"/>
    <p:sldId id="273" r:id="rId7"/>
    <p:sldId id="274" r:id="rId8"/>
    <p:sldId id="275" r:id="rId9"/>
    <p:sldId id="276" r:id="rId10"/>
    <p:sldId id="277" r:id="rId11"/>
    <p:sldId id="278" r:id="rId12"/>
    <p:sldId id="279" r:id="rId13"/>
    <p:sldId id="280" r:id="rId14"/>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28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6" autoAdjust="0"/>
    <p:restoredTop sz="94660"/>
  </p:normalViewPr>
  <p:slideViewPr>
    <p:cSldViewPr>
      <p:cViewPr varScale="1">
        <p:scale>
          <a:sx n="98" d="100"/>
          <a:sy n="98" d="100"/>
        </p:scale>
        <p:origin x="-119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73B11FF-40AA-4D72-AB44-7246423CDD9C}" type="datetimeFigureOut">
              <a:rPr lang="en-US" smtClean="0"/>
              <a:t>11/13/2019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BCB23C7-92FA-4FAF-9414-000DD97F401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73B11FF-40AA-4D72-AB44-7246423CDD9C}" type="datetimeFigureOut">
              <a:rPr lang="en-US" smtClean="0"/>
              <a:t>11/13/2019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BCB23C7-92FA-4FAF-9414-000DD97F401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73B11FF-40AA-4D72-AB44-7246423CDD9C}" type="datetimeFigureOut">
              <a:rPr lang="en-US" smtClean="0"/>
              <a:t>11/13/2019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BCB23C7-92FA-4FAF-9414-000DD97F401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73B11FF-40AA-4D72-AB44-7246423CDD9C}" type="datetimeFigureOut">
              <a:rPr lang="en-US" smtClean="0"/>
              <a:t>11/13/2019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BCB23C7-92FA-4FAF-9414-000DD97F4013}"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73B11FF-40AA-4D72-AB44-7246423CDD9C}" type="datetimeFigureOut">
              <a:rPr lang="en-US" smtClean="0"/>
              <a:t>11/13/2019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BCB23C7-92FA-4FAF-9414-000DD97F4013}"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73B11FF-40AA-4D72-AB44-7246423CDD9C}" type="datetimeFigureOut">
              <a:rPr lang="en-US" smtClean="0"/>
              <a:t>11/13/2019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BCB23C7-92FA-4FAF-9414-000DD97F4013}"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73B11FF-40AA-4D72-AB44-7246423CDD9C}" type="datetimeFigureOut">
              <a:rPr lang="en-US" smtClean="0"/>
              <a:t>11/13/2019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BCB23C7-92FA-4FAF-9414-000DD97F401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73B11FF-40AA-4D72-AB44-7246423CDD9C}" type="datetimeFigureOut">
              <a:rPr lang="en-US" smtClean="0"/>
              <a:t>11/13/2019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BCB23C7-92FA-4FAF-9414-000DD97F4013}"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73B11FF-40AA-4D72-AB44-7246423CDD9C}" type="datetimeFigureOut">
              <a:rPr lang="en-US" smtClean="0"/>
              <a:t>11/13/2019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BCB23C7-92FA-4FAF-9414-000DD97F401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73B11FF-40AA-4D72-AB44-7246423CDD9C}" type="datetimeFigureOut">
              <a:rPr lang="en-US" smtClean="0"/>
              <a:t>11/13/2019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BCB23C7-92FA-4FAF-9414-000DD97F401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73B11FF-40AA-4D72-AB44-7246423CDD9C}" type="datetimeFigureOut">
              <a:rPr lang="en-US" smtClean="0"/>
              <a:t>11/13/2019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BCB23C7-92FA-4FAF-9414-000DD97F4013}"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73B11FF-40AA-4D72-AB44-7246423CDD9C}" type="datetimeFigureOut">
              <a:rPr lang="en-US" smtClean="0"/>
              <a:t>11/13/2019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BCB23C7-92FA-4FAF-9414-000DD97F401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050586"/>
            <a:ext cx="8839200" cy="2226014"/>
          </a:xfrm>
        </p:spPr>
        <p:txBody>
          <a:bodyPr>
            <a:normAutofit fontScale="90000"/>
          </a:bodyPr>
          <a:lstStyle/>
          <a:p>
            <a:pPr algn="ctr"/>
            <a:r>
              <a:rPr lang="en-US" sz="3600" dirty="0" smtClean="0">
                <a:solidFill>
                  <a:schemeClr val="accent1">
                    <a:lumMod val="75000"/>
                  </a:schemeClr>
                </a:solidFill>
                <a:latin typeface="Times New Roman" panose="02020603050405020304" pitchFamily="18" charset="0"/>
                <a:cs typeface="Times New Roman" panose="02020603050405020304" pitchFamily="18" charset="0"/>
              </a:rPr>
              <a:t/>
            </a:r>
            <a:br>
              <a:rPr lang="en-US" sz="3600" dirty="0" smtClean="0">
                <a:solidFill>
                  <a:schemeClr val="accent1">
                    <a:lumMod val="75000"/>
                  </a:schemeClr>
                </a:solidFill>
                <a:latin typeface="Times New Roman" panose="02020603050405020304" pitchFamily="18" charset="0"/>
                <a:cs typeface="Times New Roman" panose="02020603050405020304" pitchFamily="18" charset="0"/>
              </a:rPr>
            </a:br>
            <a:r>
              <a:rPr lang="en-US" sz="3600" dirty="0" smtClean="0">
                <a:solidFill>
                  <a:schemeClr val="accent1">
                    <a:lumMod val="75000"/>
                  </a:schemeClr>
                </a:solidFill>
                <a:latin typeface="Times New Roman" panose="02020603050405020304" pitchFamily="18" charset="0"/>
                <a:cs typeface="Times New Roman" panose="02020603050405020304" pitchFamily="18" charset="0"/>
              </a:rPr>
              <a:t/>
            </a:r>
            <a:br>
              <a:rPr lang="en-US" sz="3600" dirty="0" smtClean="0">
                <a:solidFill>
                  <a:schemeClr val="accent1">
                    <a:lumMod val="75000"/>
                  </a:schemeClr>
                </a:solidFill>
                <a:latin typeface="Times New Roman" panose="02020603050405020304" pitchFamily="18" charset="0"/>
                <a:cs typeface="Times New Roman" panose="02020603050405020304" pitchFamily="18" charset="0"/>
              </a:rPr>
            </a:br>
            <a:r>
              <a:rPr lang="en-US" sz="3600" dirty="0">
                <a:solidFill>
                  <a:schemeClr val="accent1">
                    <a:lumMod val="75000"/>
                  </a:schemeClr>
                </a:solidFill>
                <a:latin typeface="Times New Roman" panose="02020603050405020304" pitchFamily="18" charset="0"/>
                <a:cs typeface="Times New Roman" panose="02020603050405020304" pitchFamily="18" charset="0"/>
              </a:rPr>
              <a:t/>
            </a:r>
            <a:br>
              <a:rPr lang="en-US" sz="3600" dirty="0">
                <a:solidFill>
                  <a:schemeClr val="accent1">
                    <a:lumMod val="75000"/>
                  </a:schemeClr>
                </a:solidFill>
                <a:latin typeface="Times New Roman" panose="02020603050405020304" pitchFamily="18" charset="0"/>
                <a:cs typeface="Times New Roman" panose="02020603050405020304" pitchFamily="18" charset="0"/>
              </a:rPr>
            </a:br>
            <a:r>
              <a:rPr lang="en-US" sz="3600" dirty="0">
                <a:solidFill>
                  <a:schemeClr val="accent1">
                    <a:lumMod val="75000"/>
                  </a:schemeClr>
                </a:solidFill>
                <a:latin typeface="Times New Roman" panose="02020603050405020304" pitchFamily="18" charset="0"/>
                <a:cs typeface="Times New Roman" panose="02020603050405020304" pitchFamily="18" charset="0"/>
              </a:rPr>
              <a:t/>
            </a:r>
            <a:br>
              <a:rPr lang="en-US" sz="3600" dirty="0">
                <a:solidFill>
                  <a:schemeClr val="accent1">
                    <a:lumMod val="75000"/>
                  </a:schemeClr>
                </a:solidFill>
                <a:latin typeface="Times New Roman" panose="02020603050405020304" pitchFamily="18" charset="0"/>
                <a:cs typeface="Times New Roman" panose="02020603050405020304" pitchFamily="18" charset="0"/>
              </a:rPr>
            </a:br>
            <a:r>
              <a:rPr lang="en-US" sz="1400" dirty="0" smtClean="0">
                <a:solidFill>
                  <a:schemeClr val="tx1"/>
                </a:solidFill>
                <a:latin typeface="Times New Roman" panose="02020603050405020304" pitchFamily="18" charset="0"/>
                <a:cs typeface="Times New Roman" panose="02020603050405020304" pitchFamily="18" charset="0"/>
              </a:rPr>
              <a:t/>
            </a:r>
            <a:br>
              <a:rPr lang="en-US" sz="1400" dirty="0" smtClean="0">
                <a:solidFill>
                  <a:schemeClr val="tx1"/>
                </a:solidFill>
                <a:latin typeface="Times New Roman" panose="02020603050405020304" pitchFamily="18" charset="0"/>
                <a:cs typeface="Times New Roman" panose="02020603050405020304" pitchFamily="18" charset="0"/>
              </a:rPr>
            </a:br>
            <a:r>
              <a:rPr lang="en-US" sz="2700" dirty="0">
                <a:solidFill>
                  <a:schemeClr val="tx1"/>
                </a:solidFill>
                <a:latin typeface="Times New Roman" panose="02020603050405020304" pitchFamily="18" charset="0"/>
                <a:cs typeface="Times New Roman" panose="02020603050405020304" pitchFamily="18" charset="0"/>
              </a:rPr>
              <a:t/>
            </a:r>
            <a:br>
              <a:rPr lang="en-US" sz="2700" dirty="0">
                <a:solidFill>
                  <a:schemeClr val="tx1"/>
                </a:solidFill>
                <a:latin typeface="Times New Roman" panose="02020603050405020304" pitchFamily="18" charset="0"/>
                <a:cs typeface="Times New Roman" panose="02020603050405020304" pitchFamily="18" charset="0"/>
              </a:rPr>
            </a:br>
            <a:r>
              <a:rPr lang="en-US" sz="2700" dirty="0" smtClean="0">
                <a:solidFill>
                  <a:schemeClr val="tx1"/>
                </a:solidFill>
                <a:latin typeface="Times New Roman" panose="02020603050405020304" pitchFamily="18" charset="0"/>
                <a:cs typeface="Times New Roman" panose="02020603050405020304" pitchFamily="18" charset="0"/>
              </a:rPr>
              <a:t/>
            </a:r>
            <a:br>
              <a:rPr lang="en-US" sz="2700" dirty="0" smtClean="0">
                <a:solidFill>
                  <a:schemeClr val="tx1"/>
                </a:solidFill>
                <a:latin typeface="Times New Roman" panose="02020603050405020304" pitchFamily="18" charset="0"/>
                <a:cs typeface="Times New Roman" panose="02020603050405020304" pitchFamily="18" charset="0"/>
              </a:rPr>
            </a:br>
            <a:r>
              <a:rPr lang="en-US" sz="2700" dirty="0">
                <a:solidFill>
                  <a:schemeClr val="tx1"/>
                </a:solidFill>
                <a:latin typeface="Times New Roman" panose="02020603050405020304" pitchFamily="18" charset="0"/>
                <a:cs typeface="Times New Roman" panose="02020603050405020304" pitchFamily="18" charset="0"/>
              </a:rPr>
              <a:t/>
            </a:r>
            <a:br>
              <a:rPr lang="en-US" sz="2700" dirty="0">
                <a:solidFill>
                  <a:schemeClr val="tx1"/>
                </a:solidFill>
                <a:latin typeface="Times New Roman" panose="02020603050405020304" pitchFamily="18" charset="0"/>
                <a:cs typeface="Times New Roman" panose="02020603050405020304" pitchFamily="18" charset="0"/>
              </a:rPr>
            </a:br>
            <a:r>
              <a:rPr lang="en-US" sz="2700" dirty="0" smtClean="0">
                <a:solidFill>
                  <a:schemeClr val="tx1"/>
                </a:solidFill>
                <a:latin typeface="Times New Roman" panose="02020603050405020304" pitchFamily="18" charset="0"/>
                <a:cs typeface="Times New Roman" panose="02020603050405020304" pitchFamily="18" charset="0"/>
              </a:rPr>
              <a:t/>
            </a:r>
            <a:br>
              <a:rPr lang="en-US" sz="2700" dirty="0" smtClean="0">
                <a:solidFill>
                  <a:schemeClr val="tx1"/>
                </a:solidFill>
                <a:latin typeface="Times New Roman" panose="02020603050405020304" pitchFamily="18" charset="0"/>
                <a:cs typeface="Times New Roman" panose="02020603050405020304" pitchFamily="18" charset="0"/>
              </a:rPr>
            </a:br>
            <a:r>
              <a:rPr lang="en-US" sz="2700" dirty="0">
                <a:solidFill>
                  <a:schemeClr val="tx1"/>
                </a:solidFill>
                <a:latin typeface="Times New Roman" panose="02020603050405020304" pitchFamily="18" charset="0"/>
                <a:cs typeface="Times New Roman" panose="02020603050405020304" pitchFamily="18" charset="0"/>
              </a:rPr>
              <a:t/>
            </a:r>
            <a:br>
              <a:rPr lang="en-US" sz="2700" dirty="0">
                <a:solidFill>
                  <a:schemeClr val="tx1"/>
                </a:solidFill>
                <a:latin typeface="Times New Roman" panose="02020603050405020304" pitchFamily="18" charset="0"/>
                <a:cs typeface="Times New Roman" panose="02020603050405020304" pitchFamily="18" charset="0"/>
              </a:rPr>
            </a:br>
            <a:r>
              <a:rPr lang="en-US" sz="2700" dirty="0" smtClean="0">
                <a:solidFill>
                  <a:schemeClr val="tx1"/>
                </a:solidFill>
                <a:latin typeface="Times New Roman" panose="02020603050405020304" pitchFamily="18" charset="0"/>
                <a:cs typeface="Times New Roman" panose="02020603050405020304" pitchFamily="18" charset="0"/>
              </a:rPr>
              <a:t/>
            </a:r>
            <a:br>
              <a:rPr lang="en-US" sz="2700" dirty="0" smtClean="0">
                <a:solidFill>
                  <a:schemeClr val="tx1"/>
                </a:solidFill>
                <a:latin typeface="Times New Roman" panose="02020603050405020304" pitchFamily="18" charset="0"/>
                <a:cs typeface="Times New Roman" panose="02020603050405020304" pitchFamily="18" charset="0"/>
              </a:rPr>
            </a:br>
            <a:r>
              <a:rPr lang="en-US" sz="2700" dirty="0" smtClean="0">
                <a:solidFill>
                  <a:schemeClr val="accent1">
                    <a:lumMod val="75000"/>
                  </a:schemeClr>
                </a:solidFill>
                <a:latin typeface="Times New Roman" panose="02020603050405020304" pitchFamily="18" charset="0"/>
                <a:cs typeface="Times New Roman" panose="02020603050405020304" pitchFamily="18" charset="0"/>
              </a:rPr>
              <a:t/>
            </a:r>
            <a:br>
              <a:rPr lang="en-US" sz="2700" dirty="0" smtClean="0">
                <a:solidFill>
                  <a:schemeClr val="accent1">
                    <a:lumMod val="75000"/>
                  </a:schemeClr>
                </a:solidFill>
                <a:latin typeface="Times New Roman" panose="02020603050405020304" pitchFamily="18" charset="0"/>
                <a:cs typeface="Times New Roman" panose="02020603050405020304" pitchFamily="18" charset="0"/>
              </a:rPr>
            </a:br>
            <a:r>
              <a:rPr lang="en-US" sz="2700" dirty="0">
                <a:solidFill>
                  <a:schemeClr val="accent1">
                    <a:lumMod val="75000"/>
                  </a:schemeClr>
                </a:solidFill>
                <a:latin typeface="Times New Roman" panose="02020603050405020304" pitchFamily="18" charset="0"/>
                <a:cs typeface="Times New Roman" panose="02020603050405020304" pitchFamily="18" charset="0"/>
              </a:rPr>
              <a:t/>
            </a:r>
            <a:br>
              <a:rPr lang="en-US" sz="2700" dirty="0">
                <a:solidFill>
                  <a:schemeClr val="accent1">
                    <a:lumMod val="75000"/>
                  </a:schemeClr>
                </a:solidFill>
                <a:latin typeface="Times New Roman" panose="02020603050405020304" pitchFamily="18" charset="0"/>
                <a:cs typeface="Times New Roman" panose="02020603050405020304" pitchFamily="18" charset="0"/>
              </a:rPr>
            </a:br>
            <a:endParaRPr lang="en-US" sz="2700" dirty="0">
              <a:solidFill>
                <a:srgbClr val="2528B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28600" y="5486400"/>
            <a:ext cx="8686800" cy="1066800"/>
          </a:xfrm>
        </p:spPr>
        <p:txBody>
          <a:bodyPr>
            <a:normAutofit fontScale="47500" lnSpcReduction="20000"/>
          </a:bodyPr>
          <a:lstStyle/>
          <a:p>
            <a:pPr algn="ctr"/>
            <a:endParaRPr lang="en-US" sz="2200" b="1" dirty="0" smtClean="0">
              <a:solidFill>
                <a:schemeClr val="tx1"/>
              </a:solidFill>
              <a:latin typeface="Times New Roman" panose="02020603050405020304" pitchFamily="18" charset="0"/>
              <a:cs typeface="Times New Roman" panose="02020603050405020304" pitchFamily="18" charset="0"/>
            </a:endParaRPr>
          </a:p>
          <a:p>
            <a:pPr algn="ctr"/>
            <a:r>
              <a:rPr lang="en-US" sz="2200" b="1" dirty="0" smtClean="0">
                <a:solidFill>
                  <a:schemeClr val="tx1"/>
                </a:solidFill>
                <a:latin typeface="Times New Roman" panose="02020603050405020304" pitchFamily="18" charset="0"/>
                <a:cs typeface="Times New Roman" panose="02020603050405020304" pitchFamily="18" charset="0"/>
              </a:rPr>
              <a:t>Presented </a:t>
            </a:r>
            <a:r>
              <a:rPr lang="en-US" sz="2200" b="1" dirty="0">
                <a:solidFill>
                  <a:schemeClr val="tx1"/>
                </a:solidFill>
                <a:latin typeface="Times New Roman" panose="02020603050405020304" pitchFamily="18" charset="0"/>
                <a:cs typeface="Times New Roman" panose="02020603050405020304" pitchFamily="18" charset="0"/>
              </a:rPr>
              <a:t>by Robin Dente</a:t>
            </a:r>
          </a:p>
          <a:p>
            <a:pPr algn="ctr"/>
            <a:r>
              <a:rPr lang="en-US" sz="2200" b="1" dirty="0">
                <a:solidFill>
                  <a:schemeClr val="tx1"/>
                </a:solidFill>
                <a:latin typeface="Times New Roman" panose="02020603050405020304" pitchFamily="18" charset="0"/>
                <a:cs typeface="Times New Roman" panose="02020603050405020304" pitchFamily="18" charset="0"/>
              </a:rPr>
              <a:t>Hanover Township Assistant Business Administrator and Community Affairs/Public Policy Coordinator</a:t>
            </a:r>
          </a:p>
          <a:p>
            <a:pPr algn="ctr"/>
            <a:r>
              <a:rPr lang="en-US" sz="2200" b="1" dirty="0" smtClean="0">
                <a:solidFill>
                  <a:schemeClr val="tx1"/>
                </a:solidFill>
                <a:latin typeface="Times New Roman" panose="02020603050405020304" pitchFamily="18" charset="0"/>
                <a:cs typeface="Times New Roman" panose="02020603050405020304" pitchFamily="18" charset="0"/>
              </a:rPr>
              <a:t>November 19, 2019 as part of the New Jersey League of Municipalities</a:t>
            </a:r>
          </a:p>
          <a:p>
            <a:pPr algn="ctr"/>
            <a:r>
              <a:rPr lang="en-US" sz="2200" b="1" dirty="0" smtClean="0">
                <a:solidFill>
                  <a:schemeClr val="tx1"/>
                </a:solidFill>
                <a:latin typeface="Times New Roman" panose="02020603050405020304" pitchFamily="18" charset="0"/>
                <a:cs typeface="Times New Roman" panose="02020603050405020304" pitchFamily="18" charset="0"/>
              </a:rPr>
              <a:t>Conference Session, “Media Strategies, Tips &amp; Tools</a:t>
            </a:r>
            <a:r>
              <a:rPr lang="en-US" sz="1600" b="1" dirty="0" smtClean="0">
                <a:solidFill>
                  <a:schemeClr val="tx1"/>
                </a:solidFill>
                <a:latin typeface="Times New Roman" panose="02020603050405020304" pitchFamily="18" charset="0"/>
                <a:cs typeface="Times New Roman" panose="02020603050405020304" pitchFamily="18" charset="0"/>
              </a:rPr>
              <a:t>”</a:t>
            </a:r>
          </a:p>
          <a:p>
            <a:pPr algn="ctr"/>
            <a:r>
              <a:rPr lang="en-US" sz="1600" b="1" dirty="0" smtClean="0">
                <a:solidFill>
                  <a:schemeClr val="tx1"/>
                </a:solidFill>
                <a:latin typeface="Times New Roman" panose="02020603050405020304" pitchFamily="18" charset="0"/>
                <a:cs typeface="Times New Roman" panose="02020603050405020304" pitchFamily="18" charset="0"/>
              </a:rPr>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5700" y="24319"/>
            <a:ext cx="1752600" cy="1752600"/>
          </a:xfrm>
          <a:prstGeom prst="rect">
            <a:avLst/>
          </a:prstGeom>
        </p:spPr>
      </p:pic>
      <p:sp>
        <p:nvSpPr>
          <p:cNvPr id="6" name="TextBox 5"/>
          <p:cNvSpPr txBox="1"/>
          <p:nvPr/>
        </p:nvSpPr>
        <p:spPr>
          <a:xfrm>
            <a:off x="228600" y="1676400"/>
            <a:ext cx="8686800" cy="1754326"/>
          </a:xfrm>
          <a:prstGeom prst="rect">
            <a:avLst/>
          </a:prstGeom>
          <a:noFill/>
        </p:spPr>
        <p:txBody>
          <a:bodyPr wrap="square" rtlCol="0">
            <a:spAutoFit/>
          </a:bodyPr>
          <a:lstStyle/>
          <a:p>
            <a:pPr algn="ctr"/>
            <a:endParaRPr lang="en-US" sz="3600" b="1" dirty="0">
              <a:solidFill>
                <a:srgbClr val="2528B1"/>
              </a:solidFill>
              <a:latin typeface="Times New Roman" panose="02020603050405020304" pitchFamily="18" charset="0"/>
              <a:cs typeface="Times New Roman" panose="02020603050405020304" pitchFamily="18" charset="0"/>
            </a:endParaRPr>
          </a:p>
          <a:p>
            <a:pPr algn="ctr"/>
            <a:r>
              <a:rPr lang="en-US" sz="3600" b="1" dirty="0" smtClean="0">
                <a:solidFill>
                  <a:srgbClr val="2528B1"/>
                </a:solidFill>
                <a:latin typeface="Times New Roman" panose="02020603050405020304" pitchFamily="18" charset="0"/>
                <a:cs typeface="Times New Roman" panose="02020603050405020304" pitchFamily="18" charset="0"/>
              </a:rPr>
              <a:t>REPORTING ACCURACY</a:t>
            </a:r>
          </a:p>
          <a:p>
            <a:pPr algn="ctr"/>
            <a:r>
              <a:rPr lang="en-US" sz="3600" b="1" dirty="0" smtClean="0">
                <a:solidFill>
                  <a:srgbClr val="2528B1"/>
                </a:solidFill>
                <a:latin typeface="Times New Roman" panose="02020603050405020304" pitchFamily="18" charset="0"/>
                <a:cs typeface="Times New Roman" panose="02020603050405020304" pitchFamily="18" charset="0"/>
              </a:rPr>
              <a:t>IN THE AGE OF “FAKE NEWS”</a:t>
            </a:r>
          </a:p>
        </p:txBody>
      </p:sp>
      <p:sp>
        <p:nvSpPr>
          <p:cNvPr id="8" name="TextBox 7"/>
          <p:cNvSpPr txBox="1"/>
          <p:nvPr/>
        </p:nvSpPr>
        <p:spPr>
          <a:xfrm>
            <a:off x="114300" y="3962400"/>
            <a:ext cx="8801100" cy="369332"/>
          </a:xfrm>
          <a:prstGeom prst="rect">
            <a:avLst/>
          </a:prstGeom>
          <a:noFill/>
        </p:spPr>
        <p:txBody>
          <a:bodyPr wrap="square" rtlCol="0">
            <a:spAutoFit/>
          </a:bodyPr>
          <a:lstStyle/>
          <a:p>
            <a:pPr algn="just"/>
            <a:r>
              <a:rPr lang="en-US" i="1" dirty="0" smtClean="0">
                <a:latin typeface="Times New Roman" panose="02020603050405020304" pitchFamily="18" charset="0"/>
                <a:cs typeface="Times New Roman" panose="02020603050405020304" pitchFamily="18" charset="0"/>
              </a:rPr>
              <a:t>      Strategic tips for communicating with the media and disseminating correct information</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3545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1000"/>
            <a:ext cx="7924800" cy="9971961"/>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Strategic Tips for </a:t>
            </a:r>
            <a:r>
              <a:rPr lang="en-US" sz="2800" b="1" dirty="0" smtClean="0">
                <a:latin typeface="Times New Roman" panose="02020603050405020304" pitchFamily="18" charset="0"/>
                <a:cs typeface="Times New Roman" panose="02020603050405020304" pitchFamily="18" charset="0"/>
              </a:rPr>
              <a:t>Disseminating Correct Information from Your Municipality </a:t>
            </a:r>
            <a:r>
              <a:rPr lang="en-US" sz="2800" dirty="0" smtClean="0">
                <a:latin typeface="Times New Roman" panose="02020603050405020304" pitchFamily="18" charset="0"/>
                <a:cs typeface="Times New Roman" panose="02020603050405020304" pitchFamily="18" charset="0"/>
              </a:rPr>
              <a:t>(continued)</a:t>
            </a:r>
            <a:endParaRPr lang="en-US" sz="28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000" b="1" u="sng" dirty="0" smtClean="0">
                <a:latin typeface="Times New Roman" panose="02020603050405020304" pitchFamily="18" charset="0"/>
                <a:cs typeface="Times New Roman" panose="02020603050405020304" pitchFamily="18" charset="0"/>
              </a:rPr>
              <a:t>Cite It!</a:t>
            </a:r>
          </a:p>
          <a:p>
            <a:pPr lvl="1"/>
            <a:r>
              <a:rPr lang="en-US" sz="2000" dirty="0" smtClean="0">
                <a:latin typeface="Times New Roman" panose="02020603050405020304" pitchFamily="18" charset="0"/>
                <a:cs typeface="Times New Roman" panose="02020603050405020304" pitchFamily="18" charset="0"/>
              </a:rPr>
              <a:t>      Include links on your digital communications (or by reference in </a:t>
            </a:r>
          </a:p>
          <a:p>
            <a:pPr lvl="1"/>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your media releases) to validating sources for important </a:t>
            </a:r>
          </a:p>
          <a:p>
            <a:pPr lvl="1"/>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information (e.g., excerpt of minutes, municipal budget, </a:t>
            </a:r>
          </a:p>
          <a:p>
            <a:pPr lvl="1"/>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ordinances, video of public meetings, etc.).  This is a powerful tool</a:t>
            </a:r>
          </a:p>
          <a:p>
            <a:pPr lvl="1"/>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to use when:</a:t>
            </a:r>
          </a:p>
          <a:p>
            <a:pPr lvl="1"/>
            <a:endParaRPr lang="en-US" sz="2000" dirty="0" smtClean="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en-US" sz="2000" b="1" dirty="0" smtClean="0">
                <a:latin typeface="Times New Roman" panose="02020603050405020304" pitchFamily="18" charset="0"/>
                <a:cs typeface="Times New Roman" panose="02020603050405020304" pitchFamily="18" charset="0"/>
              </a:rPr>
              <a:t>You are trying to correct public misperception of an issue based on erroneous information circulating on social media or by word of mouth</a:t>
            </a:r>
            <a:r>
              <a:rPr lang="en-US" sz="2000" dirty="0" smtClean="0">
                <a:latin typeface="Times New Roman" panose="02020603050405020304" pitchFamily="18" charset="0"/>
                <a:cs typeface="Times New Roman" panose="02020603050405020304" pitchFamily="18" charset="0"/>
              </a:rPr>
              <a:t>	</a:t>
            </a:r>
          </a:p>
          <a:p>
            <a:pPr marL="1257300" lvl="2" indent="-342900">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en-US" sz="2000" b="1" dirty="0" smtClean="0">
                <a:latin typeface="Times New Roman" panose="02020603050405020304" pitchFamily="18" charset="0"/>
                <a:cs typeface="Times New Roman" panose="02020603050405020304" pitchFamily="18" charset="0"/>
              </a:rPr>
              <a:t>The subject of the news item is sensitive or controversial within your community	</a:t>
            </a:r>
          </a:p>
          <a:p>
            <a:pPr lvl="1"/>
            <a:endParaRPr lang="en-US" sz="2000" b="1" dirty="0" smtClean="0">
              <a:latin typeface="Times New Roman" panose="02020603050405020304" pitchFamily="18" charset="0"/>
              <a:cs typeface="Times New Roman" panose="02020603050405020304" pitchFamily="18" charset="0"/>
            </a:endParaRPr>
          </a:p>
          <a:p>
            <a:pPr lvl="2"/>
            <a:endParaRPr lang="en-US" sz="2000" b="1" dirty="0">
              <a:latin typeface="Times New Roman" panose="02020603050405020304" pitchFamily="18" charset="0"/>
              <a:cs typeface="Times New Roman" panose="02020603050405020304" pitchFamily="18" charset="0"/>
            </a:endParaRPr>
          </a:p>
          <a:p>
            <a:pPr lvl="2"/>
            <a:r>
              <a:rPr lang="en-US" sz="2000" b="1" dirty="0" smtClean="0">
                <a:latin typeface="Times New Roman" panose="02020603050405020304" pitchFamily="18" charset="0"/>
                <a:cs typeface="Times New Roman" panose="02020603050405020304" pitchFamily="18" charset="0"/>
              </a:rPr>
              <a:t> </a:t>
            </a:r>
          </a:p>
          <a:p>
            <a:pPr lvl="2"/>
            <a:endParaRPr lang="en-US" sz="2000" b="1" dirty="0" smtClean="0">
              <a:latin typeface="Times New Roman" panose="02020603050405020304" pitchFamily="18" charset="0"/>
              <a:cs typeface="Times New Roman" panose="02020603050405020304" pitchFamily="18" charset="0"/>
            </a:endParaRPr>
          </a:p>
          <a:p>
            <a:pPr lvl="2"/>
            <a:endParaRPr lang="en-US" sz="2000" b="1"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endParaRPr lang="en-US" sz="2000" b="1" dirty="0" smtClean="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endParaRPr lang="en-US" sz="2000" b="1" dirty="0" smtClean="0">
              <a:latin typeface="Times New Roman" panose="02020603050405020304" pitchFamily="18" charset="0"/>
              <a:cs typeface="Times New Roman" panose="02020603050405020304" pitchFamily="18" charset="0"/>
            </a:endParaRPr>
          </a:p>
          <a:p>
            <a:pPr lvl="2"/>
            <a:endParaRPr lang="en-US" sz="2000" b="1" dirty="0">
              <a:latin typeface="Times New Roman" panose="02020603050405020304" pitchFamily="18" charset="0"/>
              <a:cs typeface="Times New Roman" panose="02020603050405020304" pitchFamily="18" charset="0"/>
            </a:endParaRPr>
          </a:p>
          <a:p>
            <a:pPr lvl="2"/>
            <a:endParaRPr lang="en-US" sz="2000" b="1" dirty="0" smtClean="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endParaRPr lang="en-US" sz="2000"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267537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1000"/>
            <a:ext cx="7924800" cy="10279737"/>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Strategic Tips for </a:t>
            </a:r>
            <a:r>
              <a:rPr lang="en-US" sz="2800" b="1" dirty="0" smtClean="0">
                <a:latin typeface="Times New Roman" panose="02020603050405020304" pitchFamily="18" charset="0"/>
                <a:cs typeface="Times New Roman" panose="02020603050405020304" pitchFamily="18" charset="0"/>
              </a:rPr>
              <a:t>Disseminating Correct Information from Your Municipality </a:t>
            </a:r>
            <a:r>
              <a:rPr lang="en-US" sz="2800" dirty="0" smtClean="0">
                <a:latin typeface="Times New Roman" panose="02020603050405020304" pitchFamily="18" charset="0"/>
                <a:cs typeface="Times New Roman" panose="02020603050405020304" pitchFamily="18" charset="0"/>
              </a:rPr>
              <a:t>(continued)</a:t>
            </a:r>
            <a:endParaRPr lang="en-US" sz="28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000" b="1" u="sng" dirty="0" smtClean="0">
                <a:latin typeface="Times New Roman" panose="02020603050405020304" pitchFamily="18" charset="0"/>
                <a:cs typeface="Times New Roman" panose="02020603050405020304" pitchFamily="18" charset="0"/>
              </a:rPr>
              <a:t>Include All Pertinent Facts</a:t>
            </a:r>
          </a:p>
          <a:p>
            <a:pPr lvl="1"/>
            <a:r>
              <a:rPr lang="en-US" sz="2000" dirty="0" smtClean="0">
                <a:latin typeface="Times New Roman" panose="02020603050405020304" pitchFamily="18" charset="0"/>
                <a:cs typeface="Times New Roman" panose="02020603050405020304" pitchFamily="18" charset="0"/>
              </a:rPr>
              <a:t>      What you DON’T say in a release or interview with the media can</a:t>
            </a:r>
          </a:p>
          <a:p>
            <a:pPr lvl="1"/>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be as important as what you do say.  Try to:</a:t>
            </a:r>
          </a:p>
          <a:p>
            <a:pPr lvl="1"/>
            <a:endParaRPr lang="en-US" sz="2000" dirty="0" smtClean="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en-US" sz="2000" b="1" dirty="0" smtClean="0">
                <a:latin typeface="Times New Roman" panose="02020603050405020304" pitchFamily="18" charset="0"/>
                <a:cs typeface="Times New Roman" panose="02020603050405020304" pitchFamily="18" charset="0"/>
              </a:rPr>
              <a:t>Imagine yourself as the reader of the information you are disseminating on a subject.  What would you want to know as a taxpayer and member of the public?  Include that information</a:t>
            </a:r>
            <a:endParaRPr lang="en-US" sz="2000" dirty="0" smtClean="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en-US" sz="2000" b="1" dirty="0" smtClean="0">
                <a:latin typeface="Times New Roman" panose="02020603050405020304" pitchFamily="18" charset="0"/>
                <a:cs typeface="Times New Roman" panose="02020603050405020304" pitchFamily="18" charset="0"/>
              </a:rPr>
              <a:t>When working with the media, point out facts that you suggest they include in developing a story to give complete and balanced reporting.  Make referrals to your subject matter experts, where needed, to equip the media with all of the information needed	</a:t>
            </a:r>
          </a:p>
          <a:p>
            <a:pPr lvl="1"/>
            <a:endParaRPr lang="en-US" sz="2000" b="1" dirty="0" smtClean="0">
              <a:latin typeface="Times New Roman" panose="02020603050405020304" pitchFamily="18" charset="0"/>
              <a:cs typeface="Times New Roman" panose="02020603050405020304" pitchFamily="18" charset="0"/>
            </a:endParaRPr>
          </a:p>
          <a:p>
            <a:pPr lvl="2"/>
            <a:endParaRPr lang="en-US" sz="2000" b="1" dirty="0">
              <a:latin typeface="Times New Roman" panose="02020603050405020304" pitchFamily="18" charset="0"/>
              <a:cs typeface="Times New Roman" panose="02020603050405020304" pitchFamily="18" charset="0"/>
            </a:endParaRPr>
          </a:p>
          <a:p>
            <a:pPr lvl="2"/>
            <a:r>
              <a:rPr lang="en-US" sz="2000" b="1" dirty="0" smtClean="0">
                <a:latin typeface="Times New Roman" panose="02020603050405020304" pitchFamily="18" charset="0"/>
                <a:cs typeface="Times New Roman" panose="02020603050405020304" pitchFamily="18" charset="0"/>
              </a:rPr>
              <a:t> </a:t>
            </a:r>
          </a:p>
          <a:p>
            <a:pPr lvl="2"/>
            <a:endParaRPr lang="en-US" sz="2000" b="1" dirty="0" smtClean="0">
              <a:latin typeface="Times New Roman" panose="02020603050405020304" pitchFamily="18" charset="0"/>
              <a:cs typeface="Times New Roman" panose="02020603050405020304" pitchFamily="18" charset="0"/>
            </a:endParaRPr>
          </a:p>
          <a:p>
            <a:pPr lvl="2"/>
            <a:endParaRPr lang="en-US" sz="2000" b="1"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endParaRPr lang="en-US" sz="2000" b="1" dirty="0" smtClean="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endParaRPr lang="en-US" sz="2000" b="1" dirty="0" smtClean="0">
              <a:latin typeface="Times New Roman" panose="02020603050405020304" pitchFamily="18" charset="0"/>
              <a:cs typeface="Times New Roman" panose="02020603050405020304" pitchFamily="18" charset="0"/>
            </a:endParaRPr>
          </a:p>
          <a:p>
            <a:pPr lvl="2"/>
            <a:endParaRPr lang="en-US" sz="2000" b="1" dirty="0">
              <a:latin typeface="Times New Roman" panose="02020603050405020304" pitchFamily="18" charset="0"/>
              <a:cs typeface="Times New Roman" panose="02020603050405020304" pitchFamily="18" charset="0"/>
            </a:endParaRPr>
          </a:p>
          <a:p>
            <a:pPr lvl="2"/>
            <a:endParaRPr lang="en-US" sz="2000" b="1" dirty="0" smtClean="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endParaRPr lang="en-US" sz="2000"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65415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1000"/>
            <a:ext cx="7924800" cy="10156627"/>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A SUMMARY OF TIPS</a:t>
            </a:r>
          </a:p>
          <a:p>
            <a:pPr algn="ctr"/>
            <a:endParaRPr lang="en-US" sz="2800" b="1" dirty="0">
              <a:latin typeface="Times New Roman" panose="02020603050405020304" pitchFamily="18" charset="0"/>
              <a:cs typeface="Times New Roman" panose="02020603050405020304" pitchFamily="18" charset="0"/>
            </a:endParaRPr>
          </a:p>
          <a:p>
            <a:r>
              <a:rPr lang="en-US" sz="2400" b="1" u="sng" dirty="0" smtClean="0">
                <a:latin typeface="Times New Roman" panose="02020603050405020304" pitchFamily="18" charset="0"/>
                <a:cs typeface="Times New Roman" panose="02020603050405020304" pitchFamily="18" charset="0"/>
              </a:rPr>
              <a:t>When Communicating with the Media</a:t>
            </a:r>
            <a:r>
              <a:rPr lang="en-US" sz="2400" b="1"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Turn Media “Relations” into “Relationships”</a:t>
            </a:r>
          </a:p>
          <a:p>
            <a:pPr marL="342900" indent="-342900">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Anticipate the Media’s Needs</a:t>
            </a:r>
          </a:p>
          <a:p>
            <a:pPr marL="342900" indent="-342900">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Stay Objective</a:t>
            </a:r>
          </a:p>
          <a:p>
            <a:pPr marL="342900" indent="-342900">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Don’t Get Dizzy from the Spin</a:t>
            </a:r>
          </a:p>
          <a:p>
            <a:endParaRPr lang="en-US" sz="2400" dirty="0">
              <a:latin typeface="Times New Roman" panose="02020603050405020304" pitchFamily="18" charset="0"/>
              <a:cs typeface="Times New Roman" panose="02020603050405020304" pitchFamily="18" charset="0"/>
            </a:endParaRPr>
          </a:p>
          <a:p>
            <a:r>
              <a:rPr lang="en-US" sz="2400" b="1" u="sng" dirty="0" smtClean="0">
                <a:latin typeface="Times New Roman" panose="02020603050405020304" pitchFamily="18" charset="0"/>
                <a:cs typeface="Times New Roman" panose="02020603050405020304" pitchFamily="18" charset="0"/>
              </a:rPr>
              <a:t>When Disseminating Information to the Public:</a:t>
            </a:r>
          </a:p>
          <a:p>
            <a:pPr marL="342900" indent="-342900">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PIO Approval Is Key</a:t>
            </a:r>
          </a:p>
          <a:p>
            <a:pPr marL="342900" indent="-342900">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Remember the Three R’s of PR’s</a:t>
            </a:r>
          </a:p>
          <a:p>
            <a:pPr marL="342900" indent="-342900">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Be Proactive in Correcting False Information</a:t>
            </a:r>
          </a:p>
          <a:p>
            <a:pPr marL="342900" indent="-342900">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Cite It!</a:t>
            </a:r>
          </a:p>
          <a:p>
            <a:pPr marL="342900" indent="-342900">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Include All Pertinent Facts</a:t>
            </a:r>
          </a:p>
          <a:p>
            <a:endParaRPr lang="en-US" sz="2400" dirty="0" smtClean="0">
              <a:latin typeface="Times New Roman" panose="02020603050405020304" pitchFamily="18" charset="0"/>
              <a:cs typeface="Times New Roman" panose="02020603050405020304" pitchFamily="18" charset="0"/>
            </a:endParaRPr>
          </a:p>
          <a:p>
            <a:pPr lvl="2"/>
            <a:endParaRPr lang="en-US" sz="2000" b="1" dirty="0">
              <a:latin typeface="Times New Roman" panose="02020603050405020304" pitchFamily="18" charset="0"/>
              <a:cs typeface="Times New Roman" panose="02020603050405020304" pitchFamily="18" charset="0"/>
            </a:endParaRPr>
          </a:p>
          <a:p>
            <a:pPr lvl="2"/>
            <a:r>
              <a:rPr lang="en-US" sz="2000" b="1" dirty="0" smtClean="0">
                <a:latin typeface="Times New Roman" panose="02020603050405020304" pitchFamily="18" charset="0"/>
                <a:cs typeface="Times New Roman" panose="02020603050405020304" pitchFamily="18" charset="0"/>
              </a:rPr>
              <a:t> </a:t>
            </a:r>
          </a:p>
          <a:p>
            <a:pPr lvl="2"/>
            <a:endParaRPr lang="en-US" sz="2000" b="1" dirty="0" smtClean="0">
              <a:latin typeface="Times New Roman" panose="02020603050405020304" pitchFamily="18" charset="0"/>
              <a:cs typeface="Times New Roman" panose="02020603050405020304" pitchFamily="18" charset="0"/>
            </a:endParaRPr>
          </a:p>
          <a:p>
            <a:pPr lvl="2"/>
            <a:endParaRPr lang="en-US" sz="2000" b="1"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endParaRPr lang="en-US" sz="2000" b="1" dirty="0" smtClean="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endParaRPr lang="en-US" sz="2000" b="1" dirty="0" smtClean="0">
              <a:latin typeface="Times New Roman" panose="02020603050405020304" pitchFamily="18" charset="0"/>
              <a:cs typeface="Times New Roman" panose="02020603050405020304" pitchFamily="18" charset="0"/>
            </a:endParaRPr>
          </a:p>
          <a:p>
            <a:pPr lvl="2"/>
            <a:endParaRPr lang="en-US" sz="2000" b="1" dirty="0">
              <a:latin typeface="Times New Roman" panose="02020603050405020304" pitchFamily="18" charset="0"/>
              <a:cs typeface="Times New Roman" panose="02020603050405020304" pitchFamily="18" charset="0"/>
            </a:endParaRPr>
          </a:p>
          <a:p>
            <a:pPr lvl="2"/>
            <a:endParaRPr lang="en-US" sz="2000" b="1" dirty="0" smtClean="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endParaRPr lang="en-US" sz="2000"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59677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1000"/>
            <a:ext cx="7924800" cy="7078861"/>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IN CONCLUSION</a:t>
            </a:r>
          </a:p>
          <a:p>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Real or perceived claims of “fake news” pose challenges to government and the media.  Harness the power of working with the press, as well as with your Public Information Officers and other colleagues to successfully navigate these difficult waters.  The relationships you cultivate and processes you put in place will benefit you, the media, and  most important – the public you both seek to accurately inform.</a:t>
            </a:r>
          </a:p>
          <a:p>
            <a:pPr lvl="2" algn="just"/>
            <a:endParaRPr lang="en-US" sz="2000" dirty="0">
              <a:latin typeface="Times New Roman" panose="02020603050405020304" pitchFamily="18" charset="0"/>
              <a:cs typeface="Times New Roman" panose="02020603050405020304" pitchFamily="18" charset="0"/>
            </a:endParaRPr>
          </a:p>
          <a:p>
            <a:pPr lvl="2"/>
            <a:r>
              <a:rPr lang="en-US" sz="2000" dirty="0" smtClean="0">
                <a:latin typeface="Times New Roman" panose="02020603050405020304" pitchFamily="18" charset="0"/>
                <a:cs typeface="Times New Roman" panose="02020603050405020304" pitchFamily="18" charset="0"/>
              </a:rPr>
              <a:t> </a:t>
            </a:r>
          </a:p>
          <a:p>
            <a:pPr lvl="2"/>
            <a:endParaRPr lang="en-US" sz="2000" b="1" dirty="0" smtClean="0">
              <a:latin typeface="Times New Roman" panose="02020603050405020304" pitchFamily="18" charset="0"/>
              <a:cs typeface="Times New Roman" panose="02020603050405020304" pitchFamily="18" charset="0"/>
            </a:endParaRPr>
          </a:p>
          <a:p>
            <a:pPr lvl="2"/>
            <a:endParaRPr lang="en-US" sz="2000" b="1"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endParaRPr lang="en-US" sz="2000" b="1" dirty="0" smtClean="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endParaRPr lang="en-US" sz="2000" b="1" dirty="0" smtClean="0">
              <a:latin typeface="Times New Roman" panose="02020603050405020304" pitchFamily="18" charset="0"/>
              <a:cs typeface="Times New Roman" panose="02020603050405020304" pitchFamily="18" charset="0"/>
            </a:endParaRPr>
          </a:p>
          <a:p>
            <a:pPr lvl="2"/>
            <a:endParaRPr lang="en-US" sz="2000" b="1" dirty="0">
              <a:latin typeface="Times New Roman" panose="02020603050405020304" pitchFamily="18" charset="0"/>
              <a:cs typeface="Times New Roman" panose="02020603050405020304" pitchFamily="18" charset="0"/>
            </a:endParaRPr>
          </a:p>
          <a:p>
            <a:pPr lvl="2"/>
            <a:endParaRPr lang="en-US" sz="2000" b="1" dirty="0" smtClean="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endParaRPr lang="en-US" sz="2000"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53807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4464" y="506152"/>
            <a:ext cx="8077200" cy="6494085"/>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What We’re Up Against:</a:t>
            </a:r>
          </a:p>
          <a:p>
            <a:endParaRPr lang="en-US" b="1"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Claims of “Fake News” challenge government to:</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a:t>
            </a:r>
            <a:r>
              <a:rPr lang="en-US" dirty="0" smtClean="0">
                <a:latin typeface="Times New Roman" panose="02020603050405020304" pitchFamily="18" charset="0"/>
                <a:cs typeface="Times New Roman" panose="02020603050405020304" pitchFamily="18" charset="0"/>
              </a:rPr>
              <a:t>estore public’s confidence that coverage is factual when false claims of “fake news” are made </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orrect misinformation regardless of the source or reason for the inaccuracy</a:t>
            </a:r>
          </a:p>
          <a:p>
            <a:pPr marL="285750" indent="-2857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sz="2800" b="1" dirty="0" smtClean="0">
                <a:latin typeface="Times New Roman" panose="02020603050405020304" pitchFamily="18" charset="0"/>
                <a:cs typeface="Times New Roman" panose="02020603050405020304" pitchFamily="18" charset="0"/>
              </a:rPr>
              <a:t>Contributing Factors:</a:t>
            </a:r>
            <a:endParaRPr lang="en-US" sz="2800" b="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Public belief in incorrect information publicized in the media, posted on social media, or by word of mouth</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Incomplete information published that leads to speculation</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reader or viewer’s interpretation of reported facts</a:t>
            </a:r>
          </a:p>
          <a:p>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2508950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1000"/>
            <a:ext cx="7924800" cy="6555641"/>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Strategic Tips for Communicating with the Media to Get Accurate Information Out</a:t>
            </a:r>
          </a:p>
          <a:p>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b="1" u="sng" dirty="0" smtClean="0">
                <a:latin typeface="Times New Roman" panose="02020603050405020304" pitchFamily="18" charset="0"/>
                <a:cs typeface="Times New Roman" panose="02020603050405020304" pitchFamily="18" charset="0"/>
              </a:rPr>
              <a:t>Turn Media “Relations” into “Relationships”</a:t>
            </a:r>
          </a:p>
          <a:p>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Introduce yourself and get to know reporters, editors, and publications</a:t>
            </a:r>
          </a:p>
          <a:p>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giving you coverage.  Cultivating a mutually respectful relationship will: </a:t>
            </a:r>
          </a:p>
          <a:p>
            <a:endParaRPr lang="en-US" sz="2000" dirty="0" smtClean="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US" sz="2000" b="1" dirty="0" smtClean="0">
                <a:latin typeface="Times New Roman" panose="02020603050405020304" pitchFamily="18" charset="0"/>
                <a:cs typeface="Times New Roman" panose="02020603050405020304" pitchFamily="18" charset="0"/>
              </a:rPr>
              <a:t>Encourage the press to reach out to fact check or get additional information for balanced, accurate coverage</a:t>
            </a:r>
          </a:p>
          <a:p>
            <a:pPr marL="285750" indent="-285750">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US" sz="2000" b="1" dirty="0" smtClean="0">
                <a:latin typeface="Times New Roman" panose="02020603050405020304" pitchFamily="18" charset="0"/>
                <a:cs typeface="Times New Roman" panose="02020603050405020304" pitchFamily="18" charset="0"/>
              </a:rPr>
              <a:t>Garner assistance in correcting information erroneously reported or circulating widely through social media or word of mouth</a:t>
            </a:r>
          </a:p>
          <a:p>
            <a:pPr marL="800100" lvl="1" indent="-342900">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US" sz="2000" b="1" dirty="0" smtClean="0">
                <a:latin typeface="Times New Roman" panose="02020603050405020304" pitchFamily="18" charset="0"/>
                <a:cs typeface="Times New Roman" panose="02020603050405020304" pitchFamily="18" charset="0"/>
              </a:rPr>
              <a:t>Make it comfortable for you to reach out to the media to persuade them to give coverage on something important the community needs to be aware of</a:t>
            </a:r>
          </a:p>
          <a:p>
            <a:pPr marL="285750" indent="-28575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98563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1000"/>
            <a:ext cx="7924800" cy="5940088"/>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Strategic Tips for Communicating with the Media to Get Accurate Information Out </a:t>
            </a:r>
            <a:r>
              <a:rPr lang="en-US" sz="2800" dirty="0" smtClean="0">
                <a:latin typeface="Times New Roman" panose="02020603050405020304" pitchFamily="18" charset="0"/>
                <a:cs typeface="Times New Roman" panose="02020603050405020304" pitchFamily="18" charset="0"/>
              </a:rPr>
              <a:t>(continued)</a:t>
            </a:r>
          </a:p>
          <a:p>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b="1" u="sng" dirty="0" smtClean="0">
                <a:latin typeface="Times New Roman" panose="02020603050405020304" pitchFamily="18" charset="0"/>
                <a:cs typeface="Times New Roman" panose="02020603050405020304" pitchFamily="18" charset="0"/>
              </a:rPr>
              <a:t>Anticipate the Media’s Needs</a:t>
            </a:r>
          </a:p>
          <a:p>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Help the media help your municipality by being proactive in providing</a:t>
            </a:r>
          </a:p>
          <a:p>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information, interviews, or comments as quickly as possible: </a:t>
            </a:r>
          </a:p>
          <a:p>
            <a:endParaRPr lang="en-US" sz="2000" dirty="0" smtClean="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US" sz="2000" b="1" dirty="0" smtClean="0">
                <a:latin typeface="Times New Roman" panose="02020603050405020304" pitchFamily="18" charset="0"/>
                <a:cs typeface="Times New Roman" panose="02020603050405020304" pitchFamily="18" charset="0"/>
              </a:rPr>
              <a:t>When media reaches out to fact check or get more information, make getting back to them a priority</a:t>
            </a:r>
          </a:p>
          <a:p>
            <a:pPr marL="285750" indent="-285750">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US" sz="2000" b="1" dirty="0" smtClean="0">
                <a:latin typeface="Times New Roman" panose="02020603050405020304" pitchFamily="18" charset="0"/>
                <a:cs typeface="Times New Roman" panose="02020603050405020304" pitchFamily="18" charset="0"/>
              </a:rPr>
              <a:t>Make referrals to appropriate colleagues and officials for the most accurate information</a:t>
            </a:r>
          </a:p>
          <a:p>
            <a:pPr marL="800100" lvl="1" indent="-342900">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US" sz="2000" b="1" dirty="0" smtClean="0">
                <a:latin typeface="Times New Roman" panose="02020603050405020304" pitchFamily="18" charset="0"/>
                <a:cs typeface="Times New Roman" panose="02020603050405020304" pitchFamily="18" charset="0"/>
              </a:rPr>
              <a:t>Is there a continuing story on an issue of interest to the public? Reach out to the media to give them important updates</a:t>
            </a:r>
          </a:p>
          <a:p>
            <a:pPr marL="285750" indent="-28575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54577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1000"/>
            <a:ext cx="7924800" cy="6247864"/>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Strategic Tips for Communicating with the Media to Get Accurate Information Out </a:t>
            </a:r>
            <a:r>
              <a:rPr lang="en-US" sz="2800" dirty="0" smtClean="0">
                <a:latin typeface="Times New Roman" panose="02020603050405020304" pitchFamily="18" charset="0"/>
                <a:cs typeface="Times New Roman" panose="02020603050405020304" pitchFamily="18" charset="0"/>
              </a:rPr>
              <a:t>(continued)</a:t>
            </a:r>
          </a:p>
          <a:p>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b="1" u="sng" dirty="0" smtClean="0">
                <a:latin typeface="Times New Roman" panose="02020603050405020304" pitchFamily="18" charset="0"/>
                <a:cs typeface="Times New Roman" panose="02020603050405020304" pitchFamily="18" charset="0"/>
              </a:rPr>
              <a:t>Stay Objective</a:t>
            </a:r>
            <a:endParaRPr lang="en-US" sz="2000" b="1" u="sng"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Even with the best media relationships, the outcome with press coverage </a:t>
            </a:r>
          </a:p>
          <a:p>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is not always what you expected.  Keep the following in mind:</a:t>
            </a:r>
          </a:p>
          <a:p>
            <a:pPr marL="800100" lvl="1" indent="-342900">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US" sz="2000" b="1" dirty="0" smtClean="0">
                <a:latin typeface="Times New Roman" panose="02020603050405020304" pitchFamily="18" charset="0"/>
                <a:cs typeface="Times New Roman" panose="02020603050405020304" pitchFamily="18" charset="0"/>
              </a:rPr>
              <a:t>Didn’t get coverage on a newsworthy release or event?  Newspapers have limited space.  Use your municipality’s communication platforms to publicize the news.</a:t>
            </a:r>
          </a:p>
          <a:p>
            <a:pPr marL="285750" indent="-285750">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US" sz="2000" b="1" dirty="0" smtClean="0">
                <a:latin typeface="Times New Roman" panose="02020603050405020304" pitchFamily="18" charset="0"/>
                <a:cs typeface="Times New Roman" panose="02020603050405020304" pitchFamily="18" charset="0"/>
              </a:rPr>
              <a:t>Is something incorrect in an article?  Reach out to the publication and point out the error or omission.  Ask for a correction or retraction, and stress why it is important for accuracy in reporting and maintaining credibility with readers.</a:t>
            </a:r>
            <a:endParaRPr lang="en-US" sz="2000" b="1"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endParaRPr lang="en-US" sz="2000"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9740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1000"/>
            <a:ext cx="7924800" cy="6247864"/>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Strategic Tips for Communicating with the Media to Get Accurate Information Out </a:t>
            </a:r>
            <a:r>
              <a:rPr lang="en-US" sz="2800" dirty="0">
                <a:latin typeface="Times New Roman" panose="02020603050405020304" pitchFamily="18" charset="0"/>
                <a:cs typeface="Times New Roman" panose="02020603050405020304" pitchFamily="18" charset="0"/>
              </a:rPr>
              <a:t>(continued)</a:t>
            </a:r>
          </a:p>
          <a:p>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b="1" u="sng" dirty="0" smtClean="0">
                <a:latin typeface="Times New Roman" panose="02020603050405020304" pitchFamily="18" charset="0"/>
                <a:cs typeface="Times New Roman" panose="02020603050405020304" pitchFamily="18" charset="0"/>
              </a:rPr>
              <a:t>Don’t Get Dizzy from the Spin:</a:t>
            </a:r>
            <a:endParaRPr lang="en-US" sz="2000" b="1" u="sng"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If the media frames news counter to the tone you conveyed in your </a:t>
            </a:r>
          </a:p>
          <a:p>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release of the information, ask yourself this:</a:t>
            </a:r>
          </a:p>
          <a:p>
            <a:endParaRPr lang="en-US" sz="20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Are the facts in the story accurate and complete? </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endParaRPr lang="en-US" sz="2000" b="1" dirty="0" smtClean="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en-US" sz="2000" b="1" dirty="0" smtClean="0">
                <a:latin typeface="Times New Roman" panose="02020603050405020304" pitchFamily="18" charset="0"/>
                <a:cs typeface="Times New Roman" panose="02020603050405020304" pitchFamily="18" charset="0"/>
              </a:rPr>
              <a:t>If not -- reach out and request a retraction or correction.  </a:t>
            </a:r>
          </a:p>
          <a:p>
            <a:pPr marL="1257300" lvl="2" indent="-342900">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en-US" sz="2000" b="1" dirty="0" smtClean="0">
                <a:latin typeface="Times New Roman" panose="02020603050405020304" pitchFamily="18" charset="0"/>
                <a:cs typeface="Times New Roman" panose="02020603050405020304" pitchFamily="18" charset="0"/>
              </a:rPr>
              <a:t>If they are -- </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use your communication platforms to report the information as you intended the press release to run.  Let the public form their own opinions based on the facts presented.</a:t>
            </a:r>
          </a:p>
          <a:p>
            <a:pPr lvl="1"/>
            <a:endParaRPr lang="en-US" sz="2000"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98706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1000"/>
            <a:ext cx="7924800" cy="8125301"/>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Strategic Tips for </a:t>
            </a:r>
            <a:r>
              <a:rPr lang="en-US" sz="2800" b="1" dirty="0" smtClean="0">
                <a:latin typeface="Times New Roman" panose="02020603050405020304" pitchFamily="18" charset="0"/>
                <a:cs typeface="Times New Roman" panose="02020603050405020304" pitchFamily="18" charset="0"/>
              </a:rPr>
              <a:t>Disseminating Correct Information from Your Municipality</a:t>
            </a:r>
            <a:endParaRPr lang="en-US" sz="28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000" b="1" u="sng" dirty="0" smtClean="0">
                <a:latin typeface="Times New Roman" panose="02020603050405020304" pitchFamily="18" charset="0"/>
                <a:cs typeface="Times New Roman" panose="02020603050405020304" pitchFamily="18" charset="0"/>
              </a:rPr>
              <a:t>PIO Approval Is Key  </a:t>
            </a:r>
          </a:p>
          <a:p>
            <a:pPr marL="800100" lvl="1" indent="-342900">
              <a:buFont typeface="Wingdings" panose="05000000000000000000" pitchFamily="2" charset="2"/>
              <a:buChar char="Ø"/>
            </a:pPr>
            <a:endParaRPr lang="en-US" sz="2000" b="1" dirty="0" smtClean="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en-US" sz="2000" b="1" dirty="0" smtClean="0">
                <a:latin typeface="Times New Roman" panose="02020603050405020304" pitchFamily="18" charset="0"/>
                <a:cs typeface="Times New Roman" panose="02020603050405020304" pitchFamily="18" charset="0"/>
              </a:rPr>
              <a:t> Establish who the designated Public Information Officers </a:t>
            </a:r>
          </a:p>
          <a:p>
            <a:pPr lvl="2"/>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are for your town</a:t>
            </a:r>
          </a:p>
          <a:p>
            <a:pPr lvl="2"/>
            <a:endParaRPr lang="en-US" sz="2000" b="1"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en-US" sz="2000" b="1" dirty="0" smtClean="0">
                <a:latin typeface="Times New Roman" panose="02020603050405020304" pitchFamily="18" charset="0"/>
                <a:cs typeface="Times New Roman" panose="02020603050405020304" pitchFamily="18" charset="0"/>
              </a:rPr>
              <a:t>Clearly communicate  these designations as well as the process needed to be followed for disseminating information to the media to all employees, board and commission members</a:t>
            </a:r>
          </a:p>
          <a:p>
            <a:pPr marL="1257300" lvl="2" indent="-342900">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en-US" sz="2000" b="1" dirty="0" smtClean="0">
                <a:latin typeface="Times New Roman" panose="02020603050405020304" pitchFamily="18" charset="0"/>
                <a:cs typeface="Times New Roman" panose="02020603050405020304" pitchFamily="18" charset="0"/>
              </a:rPr>
              <a:t>Always make sure your PIO is listed as the contact on all releases for more information.  The PIO can directly respond to media outreach or make the appropriate referral to a staff member or official who is the most knowledgeable about the news ite</a:t>
            </a:r>
            <a:r>
              <a:rPr lang="en-US" sz="2000" b="1" dirty="0">
                <a:latin typeface="Times New Roman" panose="02020603050405020304" pitchFamily="18" charset="0"/>
                <a:cs typeface="Times New Roman" panose="02020603050405020304" pitchFamily="18" charset="0"/>
              </a:rPr>
              <a:t>m</a:t>
            </a:r>
            <a:endParaRPr lang="en-US" sz="2000" b="1" dirty="0" smtClean="0">
              <a:latin typeface="Times New Roman" panose="02020603050405020304" pitchFamily="18" charset="0"/>
              <a:cs typeface="Times New Roman" panose="02020603050405020304" pitchFamily="18" charset="0"/>
            </a:endParaRPr>
          </a:p>
          <a:p>
            <a:pPr lvl="2"/>
            <a:endParaRPr lang="en-US" sz="2000" b="1" dirty="0">
              <a:latin typeface="Times New Roman" panose="02020603050405020304" pitchFamily="18" charset="0"/>
              <a:cs typeface="Times New Roman" panose="02020603050405020304" pitchFamily="18" charset="0"/>
            </a:endParaRPr>
          </a:p>
          <a:p>
            <a:pPr lvl="2"/>
            <a:endParaRPr lang="en-US" sz="2000" b="1" dirty="0" smtClean="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endParaRPr lang="en-US" sz="2000"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58610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1000"/>
            <a:ext cx="7924800" cy="9048631"/>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Strategic Tips for </a:t>
            </a:r>
            <a:r>
              <a:rPr lang="en-US" sz="2800" b="1" dirty="0" smtClean="0">
                <a:latin typeface="Times New Roman" panose="02020603050405020304" pitchFamily="18" charset="0"/>
                <a:cs typeface="Times New Roman" panose="02020603050405020304" pitchFamily="18" charset="0"/>
              </a:rPr>
              <a:t>Disseminating Correct Information from Your Municipality</a:t>
            </a:r>
            <a:r>
              <a:rPr lang="en-US" sz="2800" dirty="0" smtClean="0">
                <a:latin typeface="Times New Roman" panose="02020603050405020304" pitchFamily="18" charset="0"/>
                <a:cs typeface="Times New Roman" panose="02020603050405020304" pitchFamily="18" charset="0"/>
              </a:rPr>
              <a:t> (continued)</a:t>
            </a:r>
            <a:endParaRPr lang="en-US" sz="28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000" b="1" u="sng" dirty="0" smtClean="0">
                <a:latin typeface="Times New Roman" panose="02020603050405020304" pitchFamily="18" charset="0"/>
                <a:cs typeface="Times New Roman" panose="02020603050405020304" pitchFamily="18" charset="0"/>
              </a:rPr>
              <a:t>Remember the Three R’s of PR’s</a:t>
            </a:r>
          </a:p>
          <a:p>
            <a:pPr marL="800100" lvl="1" indent="-342900">
              <a:buFont typeface="Wingdings" panose="05000000000000000000" pitchFamily="2" charset="2"/>
              <a:buChar char="Ø"/>
            </a:pPr>
            <a:endParaRPr lang="en-US" sz="2000" b="1" dirty="0" smtClean="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en-US" sz="2000" b="1" dirty="0" smtClean="0">
                <a:latin typeface="Times New Roman" panose="02020603050405020304" pitchFamily="18" charset="0"/>
                <a:cs typeface="Times New Roman" panose="02020603050405020304" pitchFamily="18" charset="0"/>
              </a:rPr>
              <a:t> Review.  </a:t>
            </a:r>
            <a:r>
              <a:rPr lang="en-US" sz="2000" dirty="0" smtClean="0">
                <a:latin typeface="Times New Roman" panose="02020603050405020304" pitchFamily="18" charset="0"/>
                <a:cs typeface="Times New Roman" panose="02020603050405020304" pitchFamily="18" charset="0"/>
              </a:rPr>
              <a:t>Everything you have written or are editing.  Get</a:t>
            </a:r>
          </a:p>
          <a:p>
            <a:pPr lvl="2"/>
            <a:r>
              <a:rPr lang="en-US" sz="2000" dirty="0" smtClean="0">
                <a:latin typeface="Times New Roman" panose="02020603050405020304" pitchFamily="18" charset="0"/>
                <a:cs typeface="Times New Roman" panose="02020603050405020304" pitchFamily="18" charset="0"/>
              </a:rPr>
              <a:t>       your subject matter experts (colleagues, attorneys, </a:t>
            </a:r>
          </a:p>
          <a:p>
            <a:pPr lvl="2"/>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planners) to review as needed (even if you think you know</a:t>
            </a:r>
          </a:p>
          <a:p>
            <a:pPr lvl="2"/>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all of the facts)</a:t>
            </a:r>
          </a:p>
          <a:p>
            <a:pPr lvl="2"/>
            <a:endParaRPr lang="en-US" sz="2000" b="1"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Rewrite.  </a:t>
            </a:r>
            <a:r>
              <a:rPr lang="en-US" sz="2000" dirty="0" smtClean="0">
                <a:latin typeface="Times New Roman" panose="02020603050405020304" pitchFamily="18" charset="0"/>
                <a:cs typeface="Times New Roman" panose="02020603050405020304" pitchFamily="18" charset="0"/>
              </a:rPr>
              <a:t>Based on all reviews</a:t>
            </a:r>
          </a:p>
          <a:p>
            <a:pPr marL="1257300" lvl="2" indent="-342900">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en-US" sz="2000" b="1" dirty="0" smtClean="0">
                <a:latin typeface="Times New Roman" panose="02020603050405020304" pitchFamily="18" charset="0"/>
                <a:cs typeface="Times New Roman" panose="02020603050405020304" pitchFamily="18" charset="0"/>
              </a:rPr>
              <a:t> Release.   </a:t>
            </a:r>
            <a:r>
              <a:rPr lang="en-US" sz="2000" dirty="0" smtClean="0">
                <a:latin typeface="Times New Roman" panose="02020603050405020304" pitchFamily="18" charset="0"/>
                <a:cs typeface="Times New Roman" panose="02020603050405020304" pitchFamily="18" charset="0"/>
              </a:rPr>
              <a:t>After proofing final draft and getting PIO   approval, distribute to your media contacts.  Always post your press releases on your website and other communication platforms </a:t>
            </a:r>
          </a:p>
          <a:p>
            <a:pPr lvl="2"/>
            <a:endParaRPr lang="en-US" sz="2000" b="1" dirty="0" smtClean="0">
              <a:latin typeface="Times New Roman" panose="02020603050405020304" pitchFamily="18" charset="0"/>
              <a:cs typeface="Times New Roman" panose="02020603050405020304" pitchFamily="18" charset="0"/>
            </a:endParaRPr>
          </a:p>
          <a:p>
            <a:pPr lvl="2"/>
            <a:endParaRPr lang="en-US" sz="2000" b="1"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endParaRPr lang="en-US" sz="2000" b="1" dirty="0" smtClean="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endParaRPr lang="en-US" sz="2000" b="1" dirty="0" smtClean="0">
              <a:latin typeface="Times New Roman" panose="02020603050405020304" pitchFamily="18" charset="0"/>
              <a:cs typeface="Times New Roman" panose="02020603050405020304" pitchFamily="18" charset="0"/>
            </a:endParaRPr>
          </a:p>
          <a:p>
            <a:pPr lvl="2"/>
            <a:endParaRPr lang="en-US" sz="2000" b="1" dirty="0">
              <a:latin typeface="Times New Roman" panose="02020603050405020304" pitchFamily="18" charset="0"/>
              <a:cs typeface="Times New Roman" panose="02020603050405020304" pitchFamily="18" charset="0"/>
            </a:endParaRPr>
          </a:p>
          <a:p>
            <a:pPr lvl="2"/>
            <a:endParaRPr lang="en-US" sz="2000" b="1" dirty="0" smtClean="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endParaRPr lang="en-US" sz="2000"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45866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1000"/>
            <a:ext cx="7924800" cy="9048631"/>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Strategic Tips for </a:t>
            </a:r>
            <a:r>
              <a:rPr lang="en-US" sz="2800" b="1" dirty="0" smtClean="0">
                <a:latin typeface="Times New Roman" panose="02020603050405020304" pitchFamily="18" charset="0"/>
                <a:cs typeface="Times New Roman" panose="02020603050405020304" pitchFamily="18" charset="0"/>
              </a:rPr>
              <a:t>Disseminating Correct Information from Your Municipality </a:t>
            </a:r>
            <a:r>
              <a:rPr lang="en-US" sz="2800" dirty="0" smtClean="0">
                <a:latin typeface="Times New Roman" panose="02020603050405020304" pitchFamily="18" charset="0"/>
                <a:cs typeface="Times New Roman" panose="02020603050405020304" pitchFamily="18" charset="0"/>
              </a:rPr>
              <a:t>(continued)</a:t>
            </a:r>
            <a:endParaRPr lang="en-US" sz="28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000" b="1" u="sng" dirty="0" smtClean="0">
                <a:latin typeface="Times New Roman" panose="02020603050405020304" pitchFamily="18" charset="0"/>
                <a:cs typeface="Times New Roman" panose="02020603050405020304" pitchFamily="18" charset="0"/>
              </a:rPr>
              <a:t>Be Proactive in Correcting  False Information</a:t>
            </a:r>
          </a:p>
          <a:p>
            <a:pPr marL="800100" lvl="1" indent="-342900">
              <a:buFont typeface="Wingdings" panose="05000000000000000000" pitchFamily="2" charset="2"/>
              <a:buChar char="Ø"/>
            </a:pPr>
            <a:endParaRPr lang="en-US" sz="2000" b="1" dirty="0" smtClean="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en-US" sz="2000" b="1" dirty="0" smtClean="0">
                <a:latin typeface="Times New Roman" panose="02020603050405020304" pitchFamily="18" charset="0"/>
                <a:cs typeface="Times New Roman" panose="02020603050405020304" pitchFamily="18" charset="0"/>
              </a:rPr>
              <a:t> Errors happen.  When you’ve accidentally released </a:t>
            </a:r>
          </a:p>
          <a:p>
            <a:pPr lvl="2"/>
            <a:r>
              <a:rPr lang="en-US" sz="2000" b="1" dirty="0" smtClean="0">
                <a:latin typeface="Times New Roman" panose="02020603050405020304" pitchFamily="18" charset="0"/>
                <a:cs typeface="Times New Roman" panose="02020603050405020304" pitchFamily="18" charset="0"/>
              </a:rPr>
              <a:t>      incorrect information, publicize the retraction, correction, </a:t>
            </a:r>
          </a:p>
          <a:p>
            <a:pPr lvl="2"/>
            <a:r>
              <a:rPr lang="en-US" sz="2000" b="1" dirty="0" smtClean="0">
                <a:latin typeface="Times New Roman" panose="02020603050405020304" pitchFamily="18" charset="0"/>
                <a:cs typeface="Times New Roman" panose="02020603050405020304" pitchFamily="18" charset="0"/>
              </a:rPr>
              <a:t>       or additional facts needed through your media contacts </a:t>
            </a:r>
          </a:p>
          <a:p>
            <a:pPr lvl="2"/>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and your own platforms</a:t>
            </a:r>
          </a:p>
          <a:p>
            <a:pPr lvl="2"/>
            <a:endParaRPr lang="en-US" sz="2000" b="1"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When you’re aware that incorrect information is  </a:t>
            </a:r>
          </a:p>
          <a:p>
            <a:pPr lvl="2"/>
            <a:r>
              <a:rPr lang="en-US" sz="2000" b="1" dirty="0" smtClean="0">
                <a:latin typeface="Times New Roman" panose="02020603050405020304" pitchFamily="18" charset="0"/>
                <a:cs typeface="Times New Roman" panose="02020603050405020304" pitchFamily="18" charset="0"/>
              </a:rPr>
              <a:t>       circulating that did not originate from your municipality, </a:t>
            </a:r>
          </a:p>
          <a:p>
            <a:pPr lvl="2"/>
            <a:r>
              <a:rPr lang="en-US" sz="2000" b="1" dirty="0" smtClean="0">
                <a:latin typeface="Times New Roman" panose="02020603050405020304" pitchFamily="18" charset="0"/>
                <a:cs typeface="Times New Roman" panose="02020603050405020304" pitchFamily="18" charset="0"/>
              </a:rPr>
              <a:t>       take the lead on addressing it.  Send out a release to the </a:t>
            </a:r>
          </a:p>
          <a:p>
            <a:pPr lvl="2"/>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media and use your platforms to get the correction out</a:t>
            </a:r>
          </a:p>
          <a:p>
            <a:pPr marL="1257300" lvl="2" indent="-342900">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lvl="2"/>
            <a:r>
              <a:rPr lang="en-US" sz="2000" b="1" dirty="0" smtClean="0">
                <a:latin typeface="Times New Roman" panose="02020603050405020304" pitchFamily="18" charset="0"/>
                <a:cs typeface="Times New Roman" panose="02020603050405020304" pitchFamily="18" charset="0"/>
              </a:rPr>
              <a:t> </a:t>
            </a:r>
          </a:p>
          <a:p>
            <a:pPr lvl="2"/>
            <a:endParaRPr lang="en-US" sz="2000" b="1" dirty="0" smtClean="0">
              <a:latin typeface="Times New Roman" panose="02020603050405020304" pitchFamily="18" charset="0"/>
              <a:cs typeface="Times New Roman" panose="02020603050405020304" pitchFamily="18" charset="0"/>
            </a:endParaRPr>
          </a:p>
          <a:p>
            <a:pPr lvl="2"/>
            <a:endParaRPr lang="en-US" sz="2000" b="1"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endParaRPr lang="en-US" sz="2000" b="1" dirty="0" smtClean="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endParaRPr lang="en-US" sz="2000" b="1" dirty="0" smtClean="0">
              <a:latin typeface="Times New Roman" panose="02020603050405020304" pitchFamily="18" charset="0"/>
              <a:cs typeface="Times New Roman" panose="02020603050405020304" pitchFamily="18" charset="0"/>
            </a:endParaRPr>
          </a:p>
          <a:p>
            <a:pPr lvl="2"/>
            <a:endParaRPr lang="en-US" sz="2000" b="1" dirty="0">
              <a:latin typeface="Times New Roman" panose="02020603050405020304" pitchFamily="18" charset="0"/>
              <a:cs typeface="Times New Roman" panose="02020603050405020304" pitchFamily="18" charset="0"/>
            </a:endParaRPr>
          </a:p>
          <a:p>
            <a:pPr lvl="2"/>
            <a:endParaRPr lang="en-US" sz="2000" b="1" dirty="0" smtClean="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endParaRPr lang="en-US" sz="2000"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313775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1194</TotalTime>
  <Words>1204</Words>
  <Application>Microsoft Office PowerPoint</Application>
  <PresentationFormat>On-screen Show (4:3)</PresentationFormat>
  <Paragraphs>228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Concourse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MEDIA RELATIONS IN AN AGE OF “FAKE NEWS”</dc:title>
  <dc:creator>Robin Dente</dc:creator>
  <cp:lastModifiedBy>Robin Dente</cp:lastModifiedBy>
  <cp:revision>190</cp:revision>
  <cp:lastPrinted>2019-11-01T16:18:16Z</cp:lastPrinted>
  <dcterms:created xsi:type="dcterms:W3CDTF">2019-10-01T12:23:00Z</dcterms:created>
  <dcterms:modified xsi:type="dcterms:W3CDTF">2019-11-13T15:32:52Z</dcterms:modified>
</cp:coreProperties>
</file>