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3" r:id="rId4"/>
    <p:sldId id="264" r:id="rId5"/>
    <p:sldId id="265" r:id="rId6"/>
    <p:sldId id="266" r:id="rId7"/>
    <p:sldId id="257" r:id="rId8"/>
    <p:sldId id="258" r:id="rId9"/>
    <p:sldId id="260" r:id="rId10"/>
    <p:sldId id="261" r:id="rId11"/>
    <p:sldId id="262" r:id="rId1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96" d="100"/>
          <a:sy n="96" d="100"/>
        </p:scale>
        <p:origin x="-134" y="-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5060A10-B3EF-406B-89BC-143725398B7B}"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E9BEAE-454B-4720-88A7-484A76CEE2E9}" type="slidenum">
              <a:rPr lang="en-US" smtClean="0"/>
              <a:t>‹#›</a:t>
            </a:fld>
            <a:endParaRPr lang="en-US"/>
          </a:p>
        </p:txBody>
      </p:sp>
    </p:spTree>
    <p:extLst>
      <p:ext uri="{BB962C8B-B14F-4D97-AF65-F5344CB8AC3E}">
        <p14:creationId xmlns:p14="http://schemas.microsoft.com/office/powerpoint/2010/main" val="3290870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060A10-B3EF-406B-89BC-143725398B7B}"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E9BEAE-454B-4720-88A7-484A76CEE2E9}" type="slidenum">
              <a:rPr lang="en-US" smtClean="0"/>
              <a:t>‹#›</a:t>
            </a:fld>
            <a:endParaRPr lang="en-US"/>
          </a:p>
        </p:txBody>
      </p:sp>
    </p:spTree>
    <p:extLst>
      <p:ext uri="{BB962C8B-B14F-4D97-AF65-F5344CB8AC3E}">
        <p14:creationId xmlns:p14="http://schemas.microsoft.com/office/powerpoint/2010/main" val="753476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060A10-B3EF-406B-89BC-143725398B7B}"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E9BEAE-454B-4720-88A7-484A76CEE2E9}" type="slidenum">
              <a:rPr lang="en-US" smtClean="0"/>
              <a:t>‹#›</a:t>
            </a:fld>
            <a:endParaRPr lang="en-US"/>
          </a:p>
        </p:txBody>
      </p:sp>
    </p:spTree>
    <p:extLst>
      <p:ext uri="{BB962C8B-B14F-4D97-AF65-F5344CB8AC3E}">
        <p14:creationId xmlns:p14="http://schemas.microsoft.com/office/powerpoint/2010/main" val="3288680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060A10-B3EF-406B-89BC-143725398B7B}"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E9BEAE-454B-4720-88A7-484A76CEE2E9}" type="slidenum">
              <a:rPr lang="en-US" smtClean="0"/>
              <a:t>‹#›</a:t>
            </a:fld>
            <a:endParaRPr lang="en-US"/>
          </a:p>
        </p:txBody>
      </p:sp>
    </p:spTree>
    <p:extLst>
      <p:ext uri="{BB962C8B-B14F-4D97-AF65-F5344CB8AC3E}">
        <p14:creationId xmlns:p14="http://schemas.microsoft.com/office/powerpoint/2010/main" val="4014750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5060A10-B3EF-406B-89BC-143725398B7B}" type="datetimeFigureOut">
              <a:rPr lang="en-US" smtClean="0"/>
              <a:t>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E9BEAE-454B-4720-88A7-484A76CEE2E9}" type="slidenum">
              <a:rPr lang="en-US" smtClean="0"/>
              <a:t>‹#›</a:t>
            </a:fld>
            <a:endParaRPr lang="en-US"/>
          </a:p>
        </p:txBody>
      </p:sp>
    </p:spTree>
    <p:extLst>
      <p:ext uri="{BB962C8B-B14F-4D97-AF65-F5344CB8AC3E}">
        <p14:creationId xmlns:p14="http://schemas.microsoft.com/office/powerpoint/2010/main" val="1565536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5060A10-B3EF-406B-89BC-143725398B7B}"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E9BEAE-454B-4720-88A7-484A76CEE2E9}" type="slidenum">
              <a:rPr lang="en-US" smtClean="0"/>
              <a:t>‹#›</a:t>
            </a:fld>
            <a:endParaRPr lang="en-US"/>
          </a:p>
        </p:txBody>
      </p:sp>
    </p:spTree>
    <p:extLst>
      <p:ext uri="{BB962C8B-B14F-4D97-AF65-F5344CB8AC3E}">
        <p14:creationId xmlns:p14="http://schemas.microsoft.com/office/powerpoint/2010/main" val="3718906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5060A10-B3EF-406B-89BC-143725398B7B}" type="datetimeFigureOut">
              <a:rPr lang="en-US" smtClean="0"/>
              <a:t>11/6/2018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E9BEAE-454B-4720-88A7-484A76CEE2E9}" type="slidenum">
              <a:rPr lang="en-US" smtClean="0"/>
              <a:t>‹#›</a:t>
            </a:fld>
            <a:endParaRPr lang="en-US"/>
          </a:p>
        </p:txBody>
      </p:sp>
    </p:spTree>
    <p:extLst>
      <p:ext uri="{BB962C8B-B14F-4D97-AF65-F5344CB8AC3E}">
        <p14:creationId xmlns:p14="http://schemas.microsoft.com/office/powerpoint/2010/main" val="2842743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5060A10-B3EF-406B-89BC-143725398B7B}" type="datetimeFigureOut">
              <a:rPr lang="en-US" smtClean="0"/>
              <a:t>11/6/2018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E9BEAE-454B-4720-88A7-484A76CEE2E9}" type="slidenum">
              <a:rPr lang="en-US" smtClean="0"/>
              <a:t>‹#›</a:t>
            </a:fld>
            <a:endParaRPr lang="en-US"/>
          </a:p>
        </p:txBody>
      </p:sp>
    </p:spTree>
    <p:extLst>
      <p:ext uri="{BB962C8B-B14F-4D97-AF65-F5344CB8AC3E}">
        <p14:creationId xmlns:p14="http://schemas.microsoft.com/office/powerpoint/2010/main" val="1868383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060A10-B3EF-406B-89BC-143725398B7B}" type="datetimeFigureOut">
              <a:rPr lang="en-US" smtClean="0"/>
              <a:t>11/6/2018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E9BEAE-454B-4720-88A7-484A76CEE2E9}" type="slidenum">
              <a:rPr lang="en-US" smtClean="0"/>
              <a:t>‹#›</a:t>
            </a:fld>
            <a:endParaRPr lang="en-US"/>
          </a:p>
        </p:txBody>
      </p:sp>
    </p:spTree>
    <p:extLst>
      <p:ext uri="{BB962C8B-B14F-4D97-AF65-F5344CB8AC3E}">
        <p14:creationId xmlns:p14="http://schemas.microsoft.com/office/powerpoint/2010/main" val="1283474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5060A10-B3EF-406B-89BC-143725398B7B}"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E9BEAE-454B-4720-88A7-484A76CEE2E9}" type="slidenum">
              <a:rPr lang="en-US" smtClean="0"/>
              <a:t>‹#›</a:t>
            </a:fld>
            <a:endParaRPr lang="en-US"/>
          </a:p>
        </p:txBody>
      </p:sp>
    </p:spTree>
    <p:extLst>
      <p:ext uri="{BB962C8B-B14F-4D97-AF65-F5344CB8AC3E}">
        <p14:creationId xmlns:p14="http://schemas.microsoft.com/office/powerpoint/2010/main" val="915538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5060A10-B3EF-406B-89BC-143725398B7B}" type="datetimeFigureOut">
              <a:rPr lang="en-US" smtClean="0"/>
              <a:t>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E9BEAE-454B-4720-88A7-484A76CEE2E9}" type="slidenum">
              <a:rPr lang="en-US" smtClean="0"/>
              <a:t>‹#›</a:t>
            </a:fld>
            <a:endParaRPr lang="en-US"/>
          </a:p>
        </p:txBody>
      </p:sp>
    </p:spTree>
    <p:extLst>
      <p:ext uri="{BB962C8B-B14F-4D97-AF65-F5344CB8AC3E}">
        <p14:creationId xmlns:p14="http://schemas.microsoft.com/office/powerpoint/2010/main" val="3344355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060A10-B3EF-406B-89BC-143725398B7B}" type="datetimeFigureOut">
              <a:rPr lang="en-US" smtClean="0"/>
              <a:t>11/6/2018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E9BEAE-454B-4720-88A7-484A76CEE2E9}" type="slidenum">
              <a:rPr lang="en-US" smtClean="0"/>
              <a:t>‹#›</a:t>
            </a:fld>
            <a:endParaRPr lang="en-US"/>
          </a:p>
        </p:txBody>
      </p:sp>
    </p:spTree>
    <p:extLst>
      <p:ext uri="{BB962C8B-B14F-4D97-AF65-F5344CB8AC3E}">
        <p14:creationId xmlns:p14="http://schemas.microsoft.com/office/powerpoint/2010/main" val="22415141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617" y="131805"/>
            <a:ext cx="12010766" cy="1087395"/>
          </a:xfrm>
        </p:spPr>
        <p:txBody>
          <a:bodyPr>
            <a:normAutofit/>
          </a:bodyPr>
          <a:lstStyle/>
          <a:p>
            <a:r>
              <a:rPr lang="en-US" b="1" dirty="0" smtClean="0"/>
              <a:t>State and Local Taxes (SALT)</a:t>
            </a:r>
            <a:endParaRPr lang="en-US" b="1" dirty="0"/>
          </a:p>
        </p:txBody>
      </p:sp>
      <p:sp>
        <p:nvSpPr>
          <p:cNvPr id="3" name="Subtitle 2"/>
          <p:cNvSpPr>
            <a:spLocks noGrp="1"/>
          </p:cNvSpPr>
          <p:nvPr>
            <p:ph type="subTitle" idx="1"/>
          </p:nvPr>
        </p:nvSpPr>
        <p:spPr>
          <a:xfrm>
            <a:off x="90616" y="5859659"/>
            <a:ext cx="12010767" cy="639995"/>
          </a:xfrm>
        </p:spPr>
        <p:txBody>
          <a:bodyPr>
            <a:normAutofit/>
          </a:bodyPr>
          <a:lstStyle/>
          <a:p>
            <a:r>
              <a:rPr lang="en-US" sz="3600" b="1" dirty="0" smtClean="0"/>
              <a:t>NJ League of Municipalities - 2018</a:t>
            </a:r>
            <a:endParaRPr lang="en-US" sz="3600" b="1" dirty="0"/>
          </a:p>
        </p:txBody>
      </p:sp>
      <p:pic>
        <p:nvPicPr>
          <p:cNvPr id="4" name="Picture 3" descr="File:Salt shaker on white background.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66451" y="1300016"/>
            <a:ext cx="5629189" cy="4221892"/>
          </a:xfrm>
          <a:prstGeom prst="rect">
            <a:avLst/>
          </a:prstGeom>
        </p:spPr>
      </p:pic>
    </p:spTree>
    <p:extLst>
      <p:ext uri="{BB962C8B-B14F-4D97-AF65-F5344CB8AC3E}">
        <p14:creationId xmlns:p14="http://schemas.microsoft.com/office/powerpoint/2010/main" val="41385852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185" y="365125"/>
            <a:ext cx="11722442" cy="1325563"/>
          </a:xfrm>
        </p:spPr>
        <p:txBody>
          <a:bodyPr/>
          <a:lstStyle/>
          <a:p>
            <a:r>
              <a:rPr lang="en-US" b="1" dirty="0" smtClean="0"/>
              <a:t>SALT Impact on Small (or Large) Businesses</a:t>
            </a:r>
            <a:endParaRPr lang="en-US" b="1" dirty="0"/>
          </a:p>
        </p:txBody>
      </p:sp>
      <p:sp>
        <p:nvSpPr>
          <p:cNvPr id="3" name="Content Placeholder 2"/>
          <p:cNvSpPr>
            <a:spLocks noGrp="1"/>
          </p:cNvSpPr>
          <p:nvPr>
            <p:ph idx="1"/>
          </p:nvPr>
        </p:nvSpPr>
        <p:spPr>
          <a:xfrm>
            <a:off x="214185" y="1825625"/>
            <a:ext cx="11722442" cy="4847024"/>
          </a:xfrm>
        </p:spPr>
        <p:txBody>
          <a:bodyPr>
            <a:normAutofit/>
          </a:bodyPr>
          <a:lstStyle/>
          <a:p>
            <a:pPr marL="0" indent="0">
              <a:buNone/>
            </a:pPr>
            <a:r>
              <a:rPr lang="en-US" sz="6600" dirty="0" smtClean="0"/>
              <a:t>State and Local Taxes (SALT) are Business Expenses that remain a FULL deduction on the Corporate Tax Return or on Schedule C for the Sole Proprietor</a:t>
            </a:r>
          </a:p>
        </p:txBody>
      </p:sp>
    </p:spTree>
    <p:extLst>
      <p:ext uri="{BB962C8B-B14F-4D97-AF65-F5344CB8AC3E}">
        <p14:creationId xmlns:p14="http://schemas.microsoft.com/office/powerpoint/2010/main" val="469852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378174076"/>
              </p:ext>
            </p:extLst>
          </p:nvPr>
        </p:nvGraphicFramePr>
        <p:xfrm>
          <a:off x="411893" y="140051"/>
          <a:ext cx="11294075" cy="6217920"/>
        </p:xfrm>
        <a:graphic>
          <a:graphicData uri="http://schemas.openxmlformats.org/drawingml/2006/table">
            <a:tbl>
              <a:tblPr firstRow="1" bandRow="1">
                <a:tableStyleId>{5C22544A-7EE6-4342-B048-85BDC9FD1C3A}</a:tableStyleId>
              </a:tblPr>
              <a:tblGrid>
                <a:gridCol w="4293931">
                  <a:extLst>
                    <a:ext uri="{9D8B030D-6E8A-4147-A177-3AD203B41FA5}">
                      <a16:colId xmlns:a16="http://schemas.microsoft.com/office/drawing/2014/main" xmlns="" val="3776770675"/>
                    </a:ext>
                  </a:extLst>
                </a:gridCol>
                <a:gridCol w="1750036">
                  <a:extLst>
                    <a:ext uri="{9D8B030D-6E8A-4147-A177-3AD203B41FA5}">
                      <a16:colId xmlns:a16="http://schemas.microsoft.com/office/drawing/2014/main" xmlns="" val="940726296"/>
                    </a:ext>
                  </a:extLst>
                </a:gridCol>
                <a:gridCol w="1750036">
                  <a:extLst>
                    <a:ext uri="{9D8B030D-6E8A-4147-A177-3AD203B41FA5}">
                      <a16:colId xmlns:a16="http://schemas.microsoft.com/office/drawing/2014/main" xmlns="" val="2299503196"/>
                    </a:ext>
                  </a:extLst>
                </a:gridCol>
                <a:gridCol w="1750036">
                  <a:extLst>
                    <a:ext uri="{9D8B030D-6E8A-4147-A177-3AD203B41FA5}">
                      <a16:colId xmlns:a16="http://schemas.microsoft.com/office/drawing/2014/main" xmlns="" val="4123918736"/>
                    </a:ext>
                  </a:extLst>
                </a:gridCol>
                <a:gridCol w="1750036">
                  <a:extLst>
                    <a:ext uri="{9D8B030D-6E8A-4147-A177-3AD203B41FA5}">
                      <a16:colId xmlns:a16="http://schemas.microsoft.com/office/drawing/2014/main" xmlns="" val="2692215464"/>
                    </a:ext>
                  </a:extLst>
                </a:gridCol>
              </a:tblGrid>
              <a:tr h="349593">
                <a:tc>
                  <a:txBody>
                    <a:bodyPr/>
                    <a:lstStyle/>
                    <a:p>
                      <a:pPr algn="ctr"/>
                      <a:r>
                        <a:rPr lang="en-US" dirty="0" smtClean="0">
                          <a:solidFill>
                            <a:schemeClr val="tx1">
                              <a:lumMod val="95000"/>
                              <a:lumOff val="5000"/>
                            </a:schemeClr>
                          </a:solidFill>
                        </a:rPr>
                        <a:t>Married, Joint Return</a:t>
                      </a:r>
                      <a:r>
                        <a:rPr lang="en-US" baseline="0" dirty="0" smtClean="0">
                          <a:solidFill>
                            <a:schemeClr val="tx1">
                              <a:lumMod val="95000"/>
                              <a:lumOff val="5000"/>
                            </a:schemeClr>
                          </a:solidFill>
                        </a:rPr>
                        <a:t> (4 dependents)</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algn="ctr"/>
                      <a:r>
                        <a:rPr lang="en-US" dirty="0" smtClean="0">
                          <a:solidFill>
                            <a:schemeClr val="tx1">
                              <a:lumMod val="95000"/>
                              <a:lumOff val="5000"/>
                            </a:schemeClr>
                          </a:solidFill>
                        </a:rPr>
                        <a:t>2018</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r>
                        <a:rPr lang="en-US" dirty="0" smtClean="0">
                          <a:solidFill>
                            <a:schemeClr val="tx1">
                              <a:lumMod val="95000"/>
                              <a:lumOff val="5000"/>
                            </a:schemeClr>
                          </a:solidFill>
                        </a:rPr>
                        <a:t>2017</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3952146832"/>
                  </a:ext>
                </a:extLst>
              </a:tr>
              <a:tr h="349593">
                <a:tc>
                  <a:txBody>
                    <a:bodyPr/>
                    <a:lstStyle/>
                    <a:p>
                      <a:r>
                        <a:rPr lang="en-US" dirty="0" smtClean="0">
                          <a:solidFill>
                            <a:schemeClr val="tx1">
                              <a:lumMod val="95000"/>
                              <a:lumOff val="5000"/>
                            </a:schemeClr>
                          </a:solidFill>
                        </a:rPr>
                        <a:t>Taxable Wages</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r"/>
                      <a:r>
                        <a:rPr lang="en-US" dirty="0" smtClean="0">
                          <a:solidFill>
                            <a:schemeClr val="tx1">
                              <a:lumMod val="95000"/>
                              <a:lumOff val="5000"/>
                            </a:schemeClr>
                          </a:solidFill>
                        </a:rPr>
                        <a:t>150,000</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a:r>
                        <a:rPr lang="en-US" dirty="0" smtClean="0">
                          <a:solidFill>
                            <a:schemeClr val="tx1">
                              <a:lumMod val="95000"/>
                              <a:lumOff val="5000"/>
                            </a:schemeClr>
                          </a:solidFill>
                        </a:rPr>
                        <a:t>150,000</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xmlns="" val="3578207251"/>
                  </a:ext>
                </a:extLst>
              </a:tr>
              <a:tr h="349593">
                <a:tc>
                  <a:txBody>
                    <a:bodyPr/>
                    <a:lstStyle/>
                    <a:p>
                      <a:r>
                        <a:rPr lang="en-US" dirty="0" smtClean="0">
                          <a:solidFill>
                            <a:schemeClr val="tx1">
                              <a:lumMod val="95000"/>
                              <a:lumOff val="5000"/>
                            </a:schemeClr>
                          </a:solidFill>
                        </a:rPr>
                        <a:t>Personal Exemptions (4 @ 4,050 each)</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a:r>
                        <a:rPr lang="en-US" dirty="0" smtClean="0">
                          <a:solidFill>
                            <a:schemeClr val="tx1">
                              <a:lumMod val="95000"/>
                              <a:lumOff val="5000"/>
                            </a:schemeClr>
                          </a:solidFill>
                        </a:rPr>
                        <a:t>Eliminated</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r"/>
                      <a:r>
                        <a:rPr lang="en-US" dirty="0" smtClean="0">
                          <a:solidFill>
                            <a:schemeClr val="tx1">
                              <a:lumMod val="95000"/>
                              <a:lumOff val="5000"/>
                            </a:schemeClr>
                          </a:solidFill>
                        </a:rPr>
                        <a:t>16,200</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xmlns="" val="1530052747"/>
                  </a:ext>
                </a:extLst>
              </a:tr>
              <a:tr h="349593">
                <a:tc>
                  <a:txBody>
                    <a:bodyPr/>
                    <a:lstStyle/>
                    <a:p>
                      <a:r>
                        <a:rPr lang="en-US" dirty="0" smtClean="0">
                          <a:solidFill>
                            <a:schemeClr val="tx1">
                              <a:lumMod val="95000"/>
                              <a:lumOff val="5000"/>
                            </a:schemeClr>
                          </a:solidFill>
                        </a:rPr>
                        <a:t>Standard Deduction (12,000 in 2017)</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a:r>
                        <a:rPr lang="en-US" dirty="0" smtClean="0">
                          <a:solidFill>
                            <a:schemeClr val="tx1">
                              <a:lumMod val="95000"/>
                              <a:lumOff val="5000"/>
                            </a:schemeClr>
                          </a:solidFill>
                        </a:rPr>
                        <a:t>24,000</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r"/>
                      <a:r>
                        <a:rPr lang="en-US" dirty="0" smtClean="0">
                          <a:solidFill>
                            <a:schemeClr val="tx1">
                              <a:lumMod val="95000"/>
                              <a:lumOff val="5000"/>
                            </a:schemeClr>
                          </a:solidFill>
                        </a:rPr>
                        <a:t>N/A</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xmlns="" val="988437487"/>
                  </a:ext>
                </a:extLst>
              </a:tr>
              <a:tr h="349593">
                <a:tc>
                  <a:txBody>
                    <a:bodyPr/>
                    <a:lstStyle/>
                    <a:p>
                      <a:r>
                        <a:rPr lang="en-US" u="sng" dirty="0" smtClean="0">
                          <a:solidFill>
                            <a:schemeClr val="tx1">
                              <a:lumMod val="95000"/>
                              <a:lumOff val="5000"/>
                            </a:schemeClr>
                          </a:solidFill>
                        </a:rPr>
                        <a:t>Itemized Deductions</a:t>
                      </a:r>
                      <a:endParaRPr lang="en-US" u="sng"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dirty="0" smtClean="0">
                          <a:solidFill>
                            <a:schemeClr val="tx1">
                              <a:lumMod val="95000"/>
                              <a:lumOff val="5000"/>
                            </a:schemeClr>
                          </a:solidFill>
                        </a:rPr>
                        <a:t>None</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a:r>
                        <a:rPr lang="en-US" dirty="0" smtClean="0">
                          <a:solidFill>
                            <a:schemeClr val="tx1">
                              <a:lumMod val="95000"/>
                              <a:lumOff val="5000"/>
                            </a:schemeClr>
                          </a:solidFill>
                        </a:rPr>
                        <a:t>27,300</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383455108"/>
                  </a:ext>
                </a:extLst>
              </a:tr>
              <a:tr h="349593">
                <a:tc>
                  <a:txBody>
                    <a:bodyPr/>
                    <a:lstStyle/>
                    <a:p>
                      <a:r>
                        <a:rPr lang="en-US" dirty="0" smtClean="0">
                          <a:solidFill>
                            <a:schemeClr val="tx1">
                              <a:lumMod val="95000"/>
                              <a:lumOff val="5000"/>
                            </a:schemeClr>
                          </a:solidFill>
                        </a:rPr>
                        <a:t>Mortgage</a:t>
                      </a:r>
                      <a:r>
                        <a:rPr lang="en-US" baseline="0" dirty="0" smtClean="0">
                          <a:solidFill>
                            <a:schemeClr val="tx1">
                              <a:lumMod val="95000"/>
                              <a:lumOff val="5000"/>
                            </a:schemeClr>
                          </a:solidFill>
                        </a:rPr>
                        <a:t> Interest ($200,000 @ 3.5%)</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dirty="0" smtClean="0">
                          <a:solidFill>
                            <a:schemeClr val="tx1">
                              <a:lumMod val="95000"/>
                              <a:lumOff val="5000"/>
                            </a:schemeClr>
                          </a:solidFill>
                        </a:rPr>
                        <a:t>7,000</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dirty="0" smtClean="0">
                          <a:solidFill>
                            <a:schemeClr val="tx1">
                              <a:lumMod val="95000"/>
                              <a:lumOff val="5000"/>
                            </a:schemeClr>
                          </a:solidFill>
                        </a:rPr>
                        <a:t>7,000</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878910972"/>
                  </a:ext>
                </a:extLst>
              </a:tr>
              <a:tr h="349593">
                <a:tc>
                  <a:txBody>
                    <a:bodyPr/>
                    <a:lstStyle/>
                    <a:p>
                      <a:r>
                        <a:rPr lang="en-US" dirty="0" smtClean="0">
                          <a:solidFill>
                            <a:schemeClr val="tx1">
                              <a:lumMod val="95000"/>
                              <a:lumOff val="5000"/>
                            </a:schemeClr>
                          </a:solidFill>
                        </a:rPr>
                        <a:t>Property Taxes (NJ </a:t>
                      </a:r>
                      <a:r>
                        <a:rPr lang="en-US" dirty="0" err="1" smtClean="0">
                          <a:solidFill>
                            <a:schemeClr val="tx1">
                              <a:lumMod val="95000"/>
                              <a:lumOff val="5000"/>
                            </a:schemeClr>
                          </a:solidFill>
                        </a:rPr>
                        <a:t>avg</a:t>
                      </a:r>
                      <a:r>
                        <a:rPr lang="en-US" dirty="0" smtClean="0">
                          <a:solidFill>
                            <a:schemeClr val="tx1">
                              <a:lumMod val="95000"/>
                              <a:lumOff val="5000"/>
                            </a:schemeClr>
                          </a:solidFill>
                        </a:rPr>
                        <a:t> = 8,500)</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a:r>
                        <a:rPr lang="en-US" dirty="0" smtClean="0">
                          <a:solidFill>
                            <a:schemeClr val="tx1">
                              <a:lumMod val="95000"/>
                              <a:lumOff val="5000"/>
                            </a:schemeClr>
                          </a:solidFill>
                        </a:rPr>
                        <a:t>12,000</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dirty="0" smtClean="0">
                          <a:solidFill>
                            <a:schemeClr val="tx1">
                              <a:lumMod val="95000"/>
                              <a:lumOff val="5000"/>
                            </a:schemeClr>
                          </a:solidFill>
                        </a:rPr>
                        <a:t>12,000</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1267903003"/>
                  </a:ext>
                </a:extLst>
              </a:tr>
              <a:tr h="349593">
                <a:tc>
                  <a:txBody>
                    <a:bodyPr/>
                    <a:lstStyle/>
                    <a:p>
                      <a:r>
                        <a:rPr lang="en-US" dirty="0" smtClean="0">
                          <a:solidFill>
                            <a:schemeClr val="tx1">
                              <a:lumMod val="95000"/>
                              <a:lumOff val="5000"/>
                            </a:schemeClr>
                          </a:solidFill>
                        </a:rPr>
                        <a:t>NJ Income Tax</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a:r>
                        <a:rPr lang="en-US" dirty="0" smtClean="0">
                          <a:solidFill>
                            <a:schemeClr val="tx1">
                              <a:lumMod val="95000"/>
                              <a:lumOff val="5000"/>
                            </a:schemeClr>
                          </a:solidFill>
                        </a:rPr>
                        <a:t>6,000</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dirty="0" smtClean="0">
                          <a:solidFill>
                            <a:schemeClr val="tx1">
                              <a:lumMod val="95000"/>
                              <a:lumOff val="5000"/>
                            </a:schemeClr>
                          </a:solidFill>
                        </a:rPr>
                        <a:t>6,000</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2518382470"/>
                  </a:ext>
                </a:extLst>
              </a:tr>
              <a:tr h="349593">
                <a:tc>
                  <a:txBody>
                    <a:bodyPr/>
                    <a:lstStyle/>
                    <a:p>
                      <a:r>
                        <a:rPr lang="en-US" b="1" dirty="0" smtClean="0">
                          <a:solidFill>
                            <a:srgbClr val="FF0000"/>
                          </a:solidFill>
                        </a:rPr>
                        <a:t>SALT Limitation</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a:r>
                        <a:rPr lang="en-US" b="1" dirty="0" smtClean="0">
                          <a:solidFill>
                            <a:srgbClr val="FF0000"/>
                          </a:solidFill>
                        </a:rPr>
                        <a:t>(8,000)</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99035918"/>
                  </a:ext>
                </a:extLst>
              </a:tr>
              <a:tr h="349593">
                <a:tc>
                  <a:txBody>
                    <a:bodyPr/>
                    <a:lstStyle/>
                    <a:p>
                      <a:r>
                        <a:rPr lang="en-US" dirty="0" smtClean="0">
                          <a:solidFill>
                            <a:schemeClr val="tx1">
                              <a:lumMod val="95000"/>
                              <a:lumOff val="5000"/>
                            </a:schemeClr>
                          </a:solidFill>
                        </a:rPr>
                        <a:t>Unreimbursed Business Expense - mileage</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a:r>
                        <a:rPr lang="en-US" dirty="0" smtClean="0">
                          <a:solidFill>
                            <a:schemeClr val="tx1">
                              <a:lumMod val="95000"/>
                              <a:lumOff val="5000"/>
                            </a:schemeClr>
                          </a:solidFill>
                        </a:rPr>
                        <a:t>N/A</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dirty="0" smtClean="0">
                          <a:solidFill>
                            <a:schemeClr val="tx1">
                              <a:lumMod val="95000"/>
                              <a:lumOff val="5000"/>
                            </a:schemeClr>
                          </a:solidFill>
                        </a:rPr>
                        <a:t>1,300</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4058603536"/>
                  </a:ext>
                </a:extLst>
              </a:tr>
              <a:tr h="349593">
                <a:tc>
                  <a:txBody>
                    <a:bodyPr/>
                    <a:lstStyle/>
                    <a:p>
                      <a:r>
                        <a:rPr lang="en-US" dirty="0" smtClean="0">
                          <a:solidFill>
                            <a:schemeClr val="tx1">
                              <a:lumMod val="95000"/>
                              <a:lumOff val="5000"/>
                            </a:schemeClr>
                          </a:solidFill>
                        </a:rPr>
                        <a:t>Donations</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r>
                        <a:rPr lang="en-US" dirty="0" smtClean="0">
                          <a:solidFill>
                            <a:schemeClr val="tx1">
                              <a:lumMod val="95000"/>
                              <a:lumOff val="5000"/>
                            </a:schemeClr>
                          </a:solidFill>
                        </a:rPr>
                        <a:t>1,000</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dirty="0" smtClean="0">
                          <a:solidFill>
                            <a:schemeClr val="tx1">
                              <a:lumMod val="95000"/>
                              <a:lumOff val="5000"/>
                            </a:schemeClr>
                          </a:solidFill>
                        </a:rPr>
                        <a:t>1,000</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573387116"/>
                  </a:ext>
                </a:extLst>
              </a:tr>
              <a:tr h="349593">
                <a:tc>
                  <a:txBody>
                    <a:bodyPr/>
                    <a:lstStyle/>
                    <a:p>
                      <a:r>
                        <a:rPr lang="en-US" dirty="0" smtClean="0">
                          <a:solidFill>
                            <a:schemeClr val="tx1">
                              <a:lumMod val="95000"/>
                              <a:lumOff val="5000"/>
                            </a:schemeClr>
                          </a:solidFill>
                        </a:rPr>
                        <a:t>Taxable Income</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r"/>
                      <a:r>
                        <a:rPr lang="en-US" dirty="0" smtClean="0">
                          <a:solidFill>
                            <a:schemeClr val="tx1">
                              <a:lumMod val="95000"/>
                              <a:lumOff val="5000"/>
                            </a:schemeClr>
                          </a:solidFill>
                        </a:rPr>
                        <a:t>126,000</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a:r>
                        <a:rPr lang="en-US" dirty="0" smtClean="0">
                          <a:solidFill>
                            <a:schemeClr val="tx1">
                              <a:lumMod val="95000"/>
                              <a:lumOff val="5000"/>
                            </a:schemeClr>
                          </a:solidFill>
                        </a:rPr>
                        <a:t>106,500</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xmlns="" val="2627411047"/>
                  </a:ext>
                </a:extLst>
              </a:tr>
              <a:tr h="349593">
                <a:tc>
                  <a:txBody>
                    <a:bodyPr/>
                    <a:lstStyle/>
                    <a:p>
                      <a:r>
                        <a:rPr lang="en-US" dirty="0" smtClean="0">
                          <a:solidFill>
                            <a:schemeClr val="tx1">
                              <a:lumMod val="95000"/>
                              <a:lumOff val="5000"/>
                            </a:schemeClr>
                          </a:solidFill>
                        </a:rPr>
                        <a:t>Tax</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r"/>
                      <a:r>
                        <a:rPr lang="en-US" dirty="0" smtClean="0">
                          <a:solidFill>
                            <a:schemeClr val="tx1">
                              <a:lumMod val="95000"/>
                              <a:lumOff val="5000"/>
                            </a:schemeClr>
                          </a:solidFill>
                        </a:rPr>
                        <a:t>19,599</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a:r>
                        <a:rPr lang="en-US" dirty="0" smtClean="0">
                          <a:solidFill>
                            <a:schemeClr val="tx1">
                              <a:lumMod val="95000"/>
                              <a:lumOff val="5000"/>
                            </a:schemeClr>
                          </a:solidFill>
                        </a:rPr>
                        <a:t>18,102</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xmlns="" val="2866234289"/>
                  </a:ext>
                </a:extLst>
              </a:tr>
              <a:tr h="349593">
                <a:tc>
                  <a:txBody>
                    <a:bodyPr/>
                    <a:lstStyle/>
                    <a:p>
                      <a:r>
                        <a:rPr lang="en-US" dirty="0" smtClean="0">
                          <a:solidFill>
                            <a:schemeClr val="tx1">
                              <a:lumMod val="95000"/>
                              <a:lumOff val="5000"/>
                            </a:schemeClr>
                          </a:solidFill>
                        </a:rPr>
                        <a:t>Child Tax Credit</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a:r>
                        <a:rPr lang="en-US" dirty="0" smtClean="0">
                          <a:solidFill>
                            <a:schemeClr val="tx1">
                              <a:lumMod val="95000"/>
                              <a:lumOff val="5000"/>
                            </a:schemeClr>
                          </a:solidFill>
                        </a:rPr>
                        <a:t>2,000</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r"/>
                      <a:r>
                        <a:rPr lang="en-US" dirty="0" smtClean="0">
                          <a:solidFill>
                            <a:schemeClr val="tx1">
                              <a:lumMod val="95000"/>
                              <a:lumOff val="5000"/>
                            </a:schemeClr>
                          </a:solidFill>
                        </a:rPr>
                        <a:t>1,000</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xmlns="" val="964573864"/>
                  </a:ext>
                </a:extLst>
              </a:tr>
              <a:tr h="349593">
                <a:tc>
                  <a:txBody>
                    <a:bodyPr/>
                    <a:lstStyle/>
                    <a:p>
                      <a:r>
                        <a:rPr lang="en-US" dirty="0" smtClean="0">
                          <a:solidFill>
                            <a:schemeClr val="tx1">
                              <a:lumMod val="95000"/>
                              <a:lumOff val="5000"/>
                            </a:schemeClr>
                          </a:solidFill>
                        </a:rPr>
                        <a:t>Non-Child Dependent Credit</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a:r>
                        <a:rPr lang="en-US" dirty="0" smtClean="0">
                          <a:solidFill>
                            <a:schemeClr val="tx1">
                              <a:lumMod val="95000"/>
                              <a:lumOff val="5000"/>
                            </a:schemeClr>
                          </a:solidFill>
                        </a:rPr>
                        <a:t>500</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xmlns="" val="3570899940"/>
                  </a:ext>
                </a:extLst>
              </a:tr>
              <a:tr h="349593">
                <a:tc>
                  <a:txBody>
                    <a:bodyPr/>
                    <a:lstStyle/>
                    <a:p>
                      <a:r>
                        <a:rPr lang="en-US" dirty="0" smtClean="0">
                          <a:solidFill>
                            <a:schemeClr val="tx1">
                              <a:lumMod val="95000"/>
                              <a:lumOff val="5000"/>
                            </a:schemeClr>
                          </a:solidFill>
                        </a:rPr>
                        <a:t>Net Tax Liability</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r"/>
                      <a:r>
                        <a:rPr lang="en-US" dirty="0" smtClean="0">
                          <a:solidFill>
                            <a:schemeClr val="tx1">
                              <a:lumMod val="95000"/>
                              <a:lumOff val="5000"/>
                            </a:schemeClr>
                          </a:solidFill>
                        </a:rPr>
                        <a:t>17,099</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r"/>
                      <a:r>
                        <a:rPr lang="en-US" dirty="0" smtClean="0">
                          <a:solidFill>
                            <a:schemeClr val="tx1">
                              <a:lumMod val="95000"/>
                              <a:lumOff val="5000"/>
                            </a:schemeClr>
                          </a:solidFill>
                        </a:rPr>
                        <a:t>17,102</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xmlns="" val="1668900588"/>
                  </a:ext>
                </a:extLst>
              </a:tr>
              <a:tr h="349593">
                <a:tc>
                  <a:txBody>
                    <a:bodyPr/>
                    <a:lstStyle/>
                    <a:p>
                      <a:r>
                        <a:rPr lang="en-US" dirty="0" smtClean="0">
                          <a:solidFill>
                            <a:schemeClr val="tx1">
                              <a:lumMod val="95000"/>
                              <a:lumOff val="5000"/>
                            </a:schemeClr>
                          </a:solidFill>
                        </a:rPr>
                        <a:t>Tax Reduction in 2018</a:t>
                      </a: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r"/>
                      <a:r>
                        <a:rPr lang="en-US" dirty="0" smtClean="0">
                          <a:solidFill>
                            <a:schemeClr val="tx1">
                              <a:lumMod val="95000"/>
                              <a:lumOff val="5000"/>
                            </a:schemeClr>
                          </a:solidFill>
                        </a:rPr>
                        <a:t>3</a:t>
                      </a: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r"/>
                      <a:endParaRPr lang="en-US" dirty="0">
                        <a:solidFill>
                          <a:schemeClr val="tx1">
                            <a:lumMod val="95000"/>
                            <a:lumOff val="5000"/>
                          </a:schemeClr>
                        </a:solidFill>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r"/>
                      <a:endParaRPr lang="en-US" dirty="0">
                        <a:solidFill>
                          <a:schemeClr val="tx1">
                            <a:lumMod val="95000"/>
                            <a:lumOff val="5000"/>
                          </a:schemeClr>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xmlns="" val="2579736874"/>
                  </a:ext>
                </a:extLst>
              </a:tr>
            </a:tbl>
          </a:graphicData>
        </a:graphic>
      </p:graphicFrame>
    </p:spTree>
    <p:extLst>
      <p:ext uri="{BB962C8B-B14F-4D97-AF65-F5344CB8AC3E}">
        <p14:creationId xmlns:p14="http://schemas.microsoft.com/office/powerpoint/2010/main" val="3718158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Economic Impact</a:t>
            </a:r>
            <a:br>
              <a:rPr lang="en-US" b="1" dirty="0" smtClean="0"/>
            </a:br>
            <a:r>
              <a:rPr lang="en-US" sz="3200" b="1" dirty="0" smtClean="0"/>
              <a:t>from (DLGS) Local Charitable Funds Regulation</a:t>
            </a:r>
            <a:endParaRPr lang="en-US" sz="3200" b="1" dirty="0"/>
          </a:p>
        </p:txBody>
      </p:sp>
      <p:sp>
        <p:nvSpPr>
          <p:cNvPr id="3" name="Content Placeholder 2"/>
          <p:cNvSpPr>
            <a:spLocks noGrp="1"/>
          </p:cNvSpPr>
          <p:nvPr>
            <p:ph idx="1"/>
          </p:nvPr>
        </p:nvSpPr>
        <p:spPr>
          <a:xfrm>
            <a:off x="930876" y="1825624"/>
            <a:ext cx="10132540" cy="4789360"/>
          </a:xfrm>
        </p:spPr>
        <p:txBody>
          <a:bodyPr>
            <a:normAutofit/>
          </a:bodyPr>
          <a:lstStyle/>
          <a:p>
            <a:pPr marL="0" indent="0">
              <a:buNone/>
            </a:pPr>
            <a:endParaRPr lang="en-US" dirty="0" smtClean="0"/>
          </a:p>
          <a:p>
            <a:pPr marL="0" indent="0">
              <a:buNone/>
            </a:pPr>
            <a:r>
              <a:rPr lang="en-US" sz="4400" dirty="0" smtClean="0"/>
              <a:t>According </a:t>
            </a:r>
            <a:r>
              <a:rPr lang="en-US" sz="4400" dirty="0"/>
              <a:t>to the nonpartisan Tax Policy Center, the Federal government’s capping of the SALT deduction to $10,000 results in New Jersey taxpayers experiencing an average per capita loss of $630 </a:t>
            </a:r>
            <a:endParaRPr lang="en-US" sz="4400" dirty="0" smtClean="0"/>
          </a:p>
        </p:txBody>
      </p:sp>
    </p:spTree>
    <p:extLst>
      <p:ext uri="{BB962C8B-B14F-4D97-AF65-F5344CB8AC3E}">
        <p14:creationId xmlns:p14="http://schemas.microsoft.com/office/powerpoint/2010/main" val="2696815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7178" y="365126"/>
            <a:ext cx="11500022" cy="911740"/>
          </a:xfrm>
        </p:spPr>
        <p:txBody>
          <a:bodyPr/>
          <a:lstStyle/>
          <a:p>
            <a:r>
              <a:rPr lang="en-US" b="1" dirty="0" smtClean="0"/>
              <a:t>Definition</a:t>
            </a:r>
            <a:endParaRPr lang="en-US" b="1" dirty="0"/>
          </a:p>
        </p:txBody>
      </p:sp>
      <p:sp>
        <p:nvSpPr>
          <p:cNvPr id="3" name="Content Placeholder 2"/>
          <p:cNvSpPr>
            <a:spLocks noGrp="1"/>
          </p:cNvSpPr>
          <p:nvPr>
            <p:ph idx="1"/>
          </p:nvPr>
        </p:nvSpPr>
        <p:spPr>
          <a:xfrm>
            <a:off x="387178" y="1433384"/>
            <a:ext cx="11500022" cy="5181600"/>
          </a:xfrm>
        </p:spPr>
        <p:txBody>
          <a:bodyPr>
            <a:normAutofit/>
          </a:bodyPr>
          <a:lstStyle/>
          <a:p>
            <a:pPr marL="0" indent="0">
              <a:buNone/>
            </a:pPr>
            <a:r>
              <a:rPr lang="en-US" sz="4400" b="1" dirty="0" smtClean="0"/>
              <a:t>What is a Deductible Charitable Contribution?</a:t>
            </a:r>
          </a:p>
          <a:p>
            <a:pPr marL="0" indent="0">
              <a:buNone/>
            </a:pPr>
            <a:endParaRPr lang="en-US" sz="1000" dirty="0" smtClean="0"/>
          </a:p>
          <a:p>
            <a:pPr marL="0" indent="0">
              <a:buNone/>
            </a:pPr>
            <a:r>
              <a:rPr lang="en-US" sz="3200" dirty="0" smtClean="0"/>
              <a:t>A deductible charitable contribution is a donation or gift made to a qualified organization. The donation must be made voluntarily and with no expectation of any substantial reward or benefit.</a:t>
            </a:r>
          </a:p>
          <a:p>
            <a:pPr marL="0" indent="0">
              <a:buNone/>
            </a:pPr>
            <a:endParaRPr lang="en-US" sz="1000" dirty="0"/>
          </a:p>
          <a:p>
            <a:pPr marL="0" indent="0">
              <a:buNone/>
            </a:pPr>
            <a:r>
              <a:rPr lang="en-US" sz="3200" dirty="0"/>
              <a:t>Pursuant to </a:t>
            </a:r>
            <a:r>
              <a:rPr lang="en-US" sz="3200" dirty="0" smtClean="0"/>
              <a:t>NJAC </a:t>
            </a:r>
            <a:r>
              <a:rPr lang="en-US" sz="3200" dirty="0"/>
              <a:t>5:30-18.11, a municipality or county shall not make representations to donors or prospective donors concerning Internal Revenue Service treatment of donations made to a charitable fund, and donors shall sign such an acknowledgement when making a charitable donation. </a:t>
            </a:r>
            <a:endParaRPr lang="en-US" sz="3200" dirty="0" smtClean="0"/>
          </a:p>
        </p:txBody>
      </p:sp>
    </p:spTree>
    <p:extLst>
      <p:ext uri="{BB962C8B-B14F-4D97-AF65-F5344CB8AC3E}">
        <p14:creationId xmlns:p14="http://schemas.microsoft.com/office/powerpoint/2010/main" val="1681310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131" y="365126"/>
            <a:ext cx="11310550" cy="1216540"/>
          </a:xfrm>
        </p:spPr>
        <p:txBody>
          <a:bodyPr/>
          <a:lstStyle/>
          <a:p>
            <a:r>
              <a:rPr lang="en-US" b="1" dirty="0" smtClean="0"/>
              <a:t>IRS Proposed Regulation</a:t>
            </a:r>
            <a:endParaRPr lang="en-US" sz="3200" b="1" dirty="0"/>
          </a:p>
        </p:txBody>
      </p:sp>
      <p:sp>
        <p:nvSpPr>
          <p:cNvPr id="3" name="Content Placeholder 2"/>
          <p:cNvSpPr>
            <a:spLocks noGrp="1"/>
          </p:cNvSpPr>
          <p:nvPr>
            <p:ph idx="1"/>
          </p:nvPr>
        </p:nvSpPr>
        <p:spPr>
          <a:xfrm>
            <a:off x="420131" y="1581666"/>
            <a:ext cx="11310550" cy="5033318"/>
          </a:xfrm>
        </p:spPr>
        <p:txBody>
          <a:bodyPr>
            <a:noAutofit/>
          </a:bodyPr>
          <a:lstStyle/>
          <a:p>
            <a:pPr marL="0" indent="0">
              <a:buNone/>
            </a:pPr>
            <a:r>
              <a:rPr lang="en-US" sz="4000" dirty="0"/>
              <a:t>On August 23, 2018, the Internal Revenue Service (IRS) proposed new regulations under section 170 of the Internal Revenue Code regarding the treatment of payments and property tax transfers under state and local credit programs. The proposed IRS regulations would limit the amount that a donor could claim as a charitable donation against Federal income taxes to only the portion of the donation not credited toward the donor’s state and local tax obligation. </a:t>
            </a:r>
            <a:endParaRPr lang="en-US" sz="4000" dirty="0" smtClean="0"/>
          </a:p>
        </p:txBody>
      </p:sp>
    </p:spTree>
    <p:extLst>
      <p:ext uri="{BB962C8B-B14F-4D97-AF65-F5344CB8AC3E}">
        <p14:creationId xmlns:p14="http://schemas.microsoft.com/office/powerpoint/2010/main" val="852916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703" y="365126"/>
            <a:ext cx="11524735" cy="1216540"/>
          </a:xfrm>
        </p:spPr>
        <p:txBody>
          <a:bodyPr/>
          <a:lstStyle/>
          <a:p>
            <a:r>
              <a:rPr lang="en-US" b="1" dirty="0" smtClean="0"/>
              <a:t>IRS Proposed Regulation</a:t>
            </a:r>
            <a:endParaRPr lang="en-US" sz="3200" b="1" dirty="0"/>
          </a:p>
        </p:txBody>
      </p:sp>
      <p:sp>
        <p:nvSpPr>
          <p:cNvPr id="3" name="Content Placeholder 2"/>
          <p:cNvSpPr>
            <a:spLocks noGrp="1"/>
          </p:cNvSpPr>
          <p:nvPr>
            <p:ph idx="1"/>
          </p:nvPr>
        </p:nvSpPr>
        <p:spPr>
          <a:xfrm>
            <a:off x="370703" y="1581666"/>
            <a:ext cx="11524735" cy="5033318"/>
          </a:xfrm>
        </p:spPr>
        <p:txBody>
          <a:bodyPr>
            <a:noAutofit/>
          </a:bodyPr>
          <a:lstStyle/>
          <a:p>
            <a:pPr marL="0" indent="0">
              <a:buNone/>
            </a:pPr>
            <a:r>
              <a:rPr lang="en-US" sz="4000" dirty="0"/>
              <a:t>However, the proposed IRS regulations include an exception or “safe harbor” provision wherein a donor may claim the full amount of their donation as a charitable deduction against Federal income taxes if the donor receives a credit of no more than 15 percent or some other lesser amount against state and local taxes. </a:t>
            </a:r>
            <a:endParaRPr lang="en-US" sz="4000" dirty="0" smtClean="0"/>
          </a:p>
        </p:txBody>
      </p:sp>
    </p:spTree>
    <p:extLst>
      <p:ext uri="{BB962C8B-B14F-4D97-AF65-F5344CB8AC3E}">
        <p14:creationId xmlns:p14="http://schemas.microsoft.com/office/powerpoint/2010/main" val="265856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703" y="365126"/>
            <a:ext cx="11524735" cy="1216540"/>
          </a:xfrm>
        </p:spPr>
        <p:txBody>
          <a:bodyPr/>
          <a:lstStyle/>
          <a:p>
            <a:r>
              <a:rPr lang="en-US" b="1" dirty="0" smtClean="0"/>
              <a:t>IRS Proposed Regulation</a:t>
            </a:r>
            <a:endParaRPr lang="en-US" sz="3200" b="1" dirty="0"/>
          </a:p>
        </p:txBody>
      </p:sp>
      <p:sp>
        <p:nvSpPr>
          <p:cNvPr id="3" name="Content Placeholder 2"/>
          <p:cNvSpPr>
            <a:spLocks noGrp="1"/>
          </p:cNvSpPr>
          <p:nvPr>
            <p:ph idx="1"/>
          </p:nvPr>
        </p:nvSpPr>
        <p:spPr>
          <a:xfrm>
            <a:off x="370703" y="1581666"/>
            <a:ext cx="11524735" cy="5033318"/>
          </a:xfrm>
        </p:spPr>
        <p:txBody>
          <a:bodyPr>
            <a:noAutofit/>
          </a:bodyPr>
          <a:lstStyle/>
          <a:p>
            <a:pPr marL="0" indent="0">
              <a:buNone/>
            </a:pPr>
            <a:r>
              <a:rPr lang="en-US" sz="4000" dirty="0"/>
              <a:t>Pursuant to a February 4, 2011 Memorandum from the IRS Office of the Chief Counsel (No. 201105010), a payment of cash in the form of a charitable contribution to a state or local agency for which the taxpayer is entitled to a transferable state tax charitable credit is a proper deduction pursuant to section 170 of the Internal Revenue Service Code</a:t>
            </a:r>
            <a:r>
              <a:rPr lang="en-US" sz="4000" dirty="0" smtClean="0"/>
              <a:t>.</a:t>
            </a:r>
          </a:p>
        </p:txBody>
      </p:sp>
    </p:spTree>
    <p:extLst>
      <p:ext uri="{BB962C8B-B14F-4D97-AF65-F5344CB8AC3E}">
        <p14:creationId xmlns:p14="http://schemas.microsoft.com/office/powerpoint/2010/main" val="2152104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897" y="365125"/>
            <a:ext cx="11738919" cy="829361"/>
          </a:xfrm>
        </p:spPr>
        <p:txBody>
          <a:bodyPr/>
          <a:lstStyle/>
          <a:p>
            <a:r>
              <a:rPr lang="en-US" b="1" dirty="0" smtClean="0"/>
              <a:t>Tax Rate Changes – Illustrating Married, Joint</a:t>
            </a:r>
            <a:endParaRPr lang="en-US" b="1" dirty="0"/>
          </a:p>
        </p:txBody>
      </p:sp>
      <p:sp>
        <p:nvSpPr>
          <p:cNvPr id="3" name="Text Placeholder 2"/>
          <p:cNvSpPr>
            <a:spLocks noGrp="1"/>
          </p:cNvSpPr>
          <p:nvPr>
            <p:ph type="body" idx="1"/>
          </p:nvPr>
        </p:nvSpPr>
        <p:spPr>
          <a:xfrm>
            <a:off x="238897" y="1112753"/>
            <a:ext cx="5817049" cy="452437"/>
          </a:xfrm>
        </p:spPr>
        <p:txBody>
          <a:bodyPr/>
          <a:lstStyle/>
          <a:p>
            <a:pPr algn="ctr"/>
            <a:r>
              <a:rPr lang="en-US" dirty="0" smtClean="0"/>
              <a:t>2018</a:t>
            </a:r>
            <a:endParaRPr lang="en-US" dirty="0"/>
          </a:p>
        </p:txBody>
      </p:sp>
      <p:graphicFrame>
        <p:nvGraphicFramePr>
          <p:cNvPr id="7" name="Content Placeholder 6"/>
          <p:cNvGraphicFramePr>
            <a:graphicFrameLocks noGrp="1"/>
          </p:cNvGraphicFramePr>
          <p:nvPr>
            <p:ph sz="half" idx="2"/>
            <p:extLst>
              <p:ext uri="{D42A27DB-BD31-4B8C-83A1-F6EECF244321}">
                <p14:modId xmlns:p14="http://schemas.microsoft.com/office/powerpoint/2010/main" val="1637267706"/>
              </p:ext>
            </p:extLst>
          </p:nvPr>
        </p:nvGraphicFramePr>
        <p:xfrm>
          <a:off x="238897" y="1565192"/>
          <a:ext cx="5900333" cy="5066269"/>
        </p:xfrm>
        <a:graphic>
          <a:graphicData uri="http://schemas.openxmlformats.org/drawingml/2006/table">
            <a:tbl>
              <a:tblPr firstRow="1" bandRow="1">
                <a:tableStyleId>{5C22544A-7EE6-4342-B048-85BDC9FD1C3A}</a:tableStyleId>
              </a:tblPr>
              <a:tblGrid>
                <a:gridCol w="1087191">
                  <a:extLst>
                    <a:ext uri="{9D8B030D-6E8A-4147-A177-3AD203B41FA5}">
                      <a16:colId xmlns:a16="http://schemas.microsoft.com/office/drawing/2014/main" xmlns="" val="543843293"/>
                    </a:ext>
                  </a:extLst>
                </a:gridCol>
                <a:gridCol w="1080283">
                  <a:extLst>
                    <a:ext uri="{9D8B030D-6E8A-4147-A177-3AD203B41FA5}">
                      <a16:colId xmlns:a16="http://schemas.microsoft.com/office/drawing/2014/main" xmlns="" val="1020305972"/>
                    </a:ext>
                  </a:extLst>
                </a:gridCol>
                <a:gridCol w="1052391">
                  <a:extLst>
                    <a:ext uri="{9D8B030D-6E8A-4147-A177-3AD203B41FA5}">
                      <a16:colId xmlns:a16="http://schemas.microsoft.com/office/drawing/2014/main" xmlns="" val="3287944717"/>
                    </a:ext>
                  </a:extLst>
                </a:gridCol>
                <a:gridCol w="431079">
                  <a:extLst>
                    <a:ext uri="{9D8B030D-6E8A-4147-A177-3AD203B41FA5}">
                      <a16:colId xmlns:a16="http://schemas.microsoft.com/office/drawing/2014/main" xmlns="" val="99401986"/>
                    </a:ext>
                  </a:extLst>
                </a:gridCol>
                <a:gridCol w="1091457">
                  <a:extLst>
                    <a:ext uri="{9D8B030D-6E8A-4147-A177-3AD203B41FA5}">
                      <a16:colId xmlns:a16="http://schemas.microsoft.com/office/drawing/2014/main" xmlns="" val="3832647770"/>
                    </a:ext>
                  </a:extLst>
                </a:gridCol>
                <a:gridCol w="1157932">
                  <a:extLst>
                    <a:ext uri="{9D8B030D-6E8A-4147-A177-3AD203B41FA5}">
                      <a16:colId xmlns:a16="http://schemas.microsoft.com/office/drawing/2014/main" xmlns="" val="618441810"/>
                    </a:ext>
                  </a:extLst>
                </a:gridCol>
              </a:tblGrid>
              <a:tr h="1319722">
                <a:tc>
                  <a:txBody>
                    <a:bodyPr/>
                    <a:lstStyle/>
                    <a:p>
                      <a:pPr algn="ctr"/>
                      <a:r>
                        <a:rPr lang="en-US" dirty="0" smtClean="0"/>
                        <a:t>2018 Base Tax</a:t>
                      </a:r>
                      <a:endParaRPr lang="en-US" dirty="0"/>
                    </a:p>
                  </a:txBody>
                  <a:tcPr/>
                </a:tc>
                <a:tc>
                  <a:txBody>
                    <a:bodyPr/>
                    <a:lstStyle/>
                    <a:p>
                      <a:pPr algn="ctr"/>
                      <a:r>
                        <a:rPr lang="en-US" dirty="0" smtClean="0"/>
                        <a:t>+%</a:t>
                      </a:r>
                      <a:endParaRPr lang="en-US" dirty="0"/>
                    </a:p>
                  </a:txBody>
                  <a:tcPr/>
                </a:tc>
                <a:tc>
                  <a:txBody>
                    <a:bodyPr/>
                    <a:lstStyle/>
                    <a:p>
                      <a:pPr algn="ctr"/>
                      <a:r>
                        <a:rPr lang="en-US" dirty="0" smtClean="0"/>
                        <a:t>Up to $</a:t>
                      </a:r>
                      <a:endParaRPr lang="en-US" dirty="0"/>
                    </a:p>
                  </a:txBody>
                  <a:tcPr/>
                </a:tc>
                <a:tc>
                  <a:txBody>
                    <a:bodyPr/>
                    <a:lstStyle/>
                    <a:p>
                      <a:pPr algn="ctr"/>
                      <a:endParaRPr lang="en-US" dirty="0"/>
                    </a:p>
                  </a:txBody>
                  <a:tcPr>
                    <a:solidFill>
                      <a:schemeClr val="bg2">
                        <a:lumMod val="75000"/>
                      </a:schemeClr>
                    </a:solidFill>
                  </a:tcPr>
                </a:tc>
                <a:tc>
                  <a:txBody>
                    <a:bodyPr/>
                    <a:lstStyle/>
                    <a:p>
                      <a:pPr algn="ctr"/>
                      <a:r>
                        <a:rPr lang="en-US" dirty="0" smtClean="0"/>
                        <a:t>2017 Tax</a:t>
                      </a:r>
                      <a:endParaRPr lang="en-US" dirty="0"/>
                    </a:p>
                  </a:txBody>
                  <a:tcPr/>
                </a:tc>
                <a:tc>
                  <a:txBody>
                    <a:bodyPr/>
                    <a:lstStyle/>
                    <a:p>
                      <a:pPr algn="ctr"/>
                      <a:r>
                        <a:rPr lang="en-US" dirty="0" smtClean="0"/>
                        <a:t>+ / -</a:t>
                      </a:r>
                      <a:endParaRPr lang="en-US" dirty="0"/>
                    </a:p>
                  </a:txBody>
                  <a:tcPr/>
                </a:tc>
                <a:extLst>
                  <a:ext uri="{0D108BD9-81ED-4DB2-BD59-A6C34878D82A}">
                    <a16:rowId xmlns:a16="http://schemas.microsoft.com/office/drawing/2014/main" xmlns="" val="2749972601"/>
                  </a:ext>
                </a:extLst>
              </a:tr>
              <a:tr h="535221">
                <a:tc>
                  <a:txBody>
                    <a:bodyPr/>
                    <a:lstStyle/>
                    <a:p>
                      <a:pPr algn="r"/>
                      <a:endParaRPr lang="en-US"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smtClean="0"/>
                        <a:t>10%</a:t>
                      </a:r>
                    </a:p>
                  </a:txBody>
                  <a:tcPr/>
                </a:tc>
                <a:tc>
                  <a:txBody>
                    <a:bodyPr/>
                    <a:lstStyle/>
                    <a:p>
                      <a:pPr algn="r"/>
                      <a:r>
                        <a:rPr lang="en-US" dirty="0" smtClean="0"/>
                        <a:t>19,050</a:t>
                      </a:r>
                      <a:endParaRPr lang="en-US" dirty="0"/>
                    </a:p>
                  </a:txBody>
                  <a:tcPr/>
                </a:tc>
                <a:tc>
                  <a:txBody>
                    <a:bodyPr/>
                    <a:lstStyle/>
                    <a:p>
                      <a:endParaRPr lang="en-US" dirty="0"/>
                    </a:p>
                  </a:txBody>
                  <a:tcPr>
                    <a:solidFill>
                      <a:schemeClr val="bg2">
                        <a:lumMod val="75000"/>
                      </a:schemeClr>
                    </a:solidFill>
                  </a:tcPr>
                </a:tc>
                <a:tc>
                  <a:txBody>
                    <a:bodyPr/>
                    <a:lstStyle/>
                    <a:p>
                      <a:pPr algn="r"/>
                      <a:endParaRPr lang="en-US" dirty="0"/>
                    </a:p>
                  </a:txBody>
                  <a:tcPr/>
                </a:tc>
                <a:tc>
                  <a:txBody>
                    <a:bodyPr/>
                    <a:lstStyle/>
                    <a:p>
                      <a:pPr algn="r"/>
                      <a:endParaRPr lang="en-US" dirty="0"/>
                    </a:p>
                  </a:txBody>
                  <a:tcPr/>
                </a:tc>
                <a:extLst>
                  <a:ext uri="{0D108BD9-81ED-4DB2-BD59-A6C34878D82A}">
                    <a16:rowId xmlns:a16="http://schemas.microsoft.com/office/drawing/2014/main" xmlns="" val="2454944473"/>
                  </a:ext>
                </a:extLst>
              </a:tr>
              <a:tr h="535221">
                <a:tc>
                  <a:txBody>
                    <a:bodyPr/>
                    <a:lstStyle/>
                    <a:p>
                      <a:pPr algn="r"/>
                      <a:r>
                        <a:rPr lang="en-US" dirty="0" smtClean="0"/>
                        <a:t>1,905</a:t>
                      </a:r>
                    </a:p>
                  </a:txBody>
                  <a:tcPr/>
                </a:tc>
                <a:tc>
                  <a:txBody>
                    <a:bodyPr/>
                    <a:lstStyle/>
                    <a:p>
                      <a:pPr algn="r"/>
                      <a:r>
                        <a:rPr lang="en-US" dirty="0" smtClean="0"/>
                        <a:t>12%</a:t>
                      </a:r>
                      <a:endParaRPr lang="en-US" dirty="0"/>
                    </a:p>
                  </a:txBody>
                  <a:tcPr/>
                </a:tc>
                <a:tc>
                  <a:txBody>
                    <a:bodyPr/>
                    <a:lstStyle/>
                    <a:p>
                      <a:pPr algn="r"/>
                      <a:r>
                        <a:rPr lang="en-US" dirty="0" smtClean="0"/>
                        <a:t>77,400</a:t>
                      </a:r>
                      <a:endParaRPr lang="en-US" dirty="0"/>
                    </a:p>
                  </a:txBody>
                  <a:tcPr/>
                </a:tc>
                <a:tc>
                  <a:txBody>
                    <a:bodyPr/>
                    <a:lstStyle/>
                    <a:p>
                      <a:endParaRPr lang="en-US" dirty="0"/>
                    </a:p>
                  </a:txBody>
                  <a:tcPr>
                    <a:solidFill>
                      <a:schemeClr val="bg2">
                        <a:lumMod val="75000"/>
                      </a:schemeClr>
                    </a:solidFill>
                  </a:tcPr>
                </a:tc>
                <a:tc>
                  <a:txBody>
                    <a:bodyPr/>
                    <a:lstStyle/>
                    <a:p>
                      <a:pPr algn="r"/>
                      <a:r>
                        <a:rPr lang="en-US" dirty="0" smtClean="0"/>
                        <a:t>1,925</a:t>
                      </a:r>
                      <a:endParaRPr lang="en-US" dirty="0"/>
                    </a:p>
                  </a:txBody>
                  <a:tcPr/>
                </a:tc>
                <a:tc>
                  <a:txBody>
                    <a:bodyPr/>
                    <a:lstStyle/>
                    <a:p>
                      <a:pPr algn="r"/>
                      <a:r>
                        <a:rPr lang="en-US" dirty="0" smtClean="0"/>
                        <a:t>(20)</a:t>
                      </a:r>
                      <a:endParaRPr lang="en-US" dirty="0"/>
                    </a:p>
                  </a:txBody>
                  <a:tcPr/>
                </a:tc>
                <a:extLst>
                  <a:ext uri="{0D108BD9-81ED-4DB2-BD59-A6C34878D82A}">
                    <a16:rowId xmlns:a16="http://schemas.microsoft.com/office/drawing/2014/main" xmlns="" val="933622302"/>
                  </a:ext>
                </a:extLst>
              </a:tr>
              <a:tr h="535221">
                <a:tc>
                  <a:txBody>
                    <a:bodyPr/>
                    <a:lstStyle/>
                    <a:p>
                      <a:pPr algn="r"/>
                      <a:r>
                        <a:rPr lang="en-US" dirty="0" smtClean="0"/>
                        <a:t>8,907</a:t>
                      </a:r>
                      <a:endParaRPr lang="en-US" dirty="0"/>
                    </a:p>
                  </a:txBody>
                  <a:tcPr>
                    <a:solidFill>
                      <a:srgbClr val="FFFF00"/>
                    </a:solidFill>
                  </a:tcPr>
                </a:tc>
                <a:tc>
                  <a:txBody>
                    <a:bodyPr/>
                    <a:lstStyle/>
                    <a:p>
                      <a:pPr algn="r"/>
                      <a:r>
                        <a:rPr lang="en-US" dirty="0" smtClean="0"/>
                        <a:t>22%</a:t>
                      </a:r>
                      <a:endParaRPr lang="en-US" dirty="0"/>
                    </a:p>
                  </a:txBody>
                  <a:tcPr>
                    <a:solidFill>
                      <a:srgbClr val="FFFF00"/>
                    </a:solidFill>
                  </a:tcPr>
                </a:tc>
                <a:tc>
                  <a:txBody>
                    <a:bodyPr/>
                    <a:lstStyle/>
                    <a:p>
                      <a:pPr algn="r"/>
                      <a:r>
                        <a:rPr lang="en-US" dirty="0" smtClean="0"/>
                        <a:t>165,000</a:t>
                      </a:r>
                      <a:endParaRPr lang="en-US" dirty="0"/>
                    </a:p>
                  </a:txBody>
                  <a:tcPr>
                    <a:solidFill>
                      <a:srgbClr val="FFFF00"/>
                    </a:solidFill>
                  </a:tcPr>
                </a:tc>
                <a:tc>
                  <a:txBody>
                    <a:bodyPr/>
                    <a:lstStyle/>
                    <a:p>
                      <a:endParaRPr lang="en-US" dirty="0"/>
                    </a:p>
                  </a:txBody>
                  <a:tcPr>
                    <a:solidFill>
                      <a:srgbClr val="FFFF00"/>
                    </a:solidFill>
                  </a:tcPr>
                </a:tc>
                <a:tc>
                  <a:txBody>
                    <a:bodyPr/>
                    <a:lstStyle/>
                    <a:p>
                      <a:pPr algn="r"/>
                      <a:r>
                        <a:rPr lang="en-US" dirty="0" smtClean="0"/>
                        <a:t>10,828</a:t>
                      </a:r>
                      <a:endParaRPr lang="en-US" dirty="0"/>
                    </a:p>
                  </a:txBody>
                  <a:tcPr>
                    <a:solidFill>
                      <a:srgbClr val="FFFF00"/>
                    </a:solidFill>
                  </a:tcPr>
                </a:tc>
                <a:tc>
                  <a:txBody>
                    <a:bodyPr/>
                    <a:lstStyle/>
                    <a:p>
                      <a:pPr algn="r"/>
                      <a:r>
                        <a:rPr lang="en-US" dirty="0" smtClean="0"/>
                        <a:t>(1,921)</a:t>
                      </a:r>
                      <a:endParaRPr lang="en-US" dirty="0"/>
                    </a:p>
                  </a:txBody>
                  <a:tcPr>
                    <a:solidFill>
                      <a:srgbClr val="FFFF00"/>
                    </a:solidFill>
                  </a:tcPr>
                </a:tc>
                <a:extLst>
                  <a:ext uri="{0D108BD9-81ED-4DB2-BD59-A6C34878D82A}">
                    <a16:rowId xmlns:a16="http://schemas.microsoft.com/office/drawing/2014/main" xmlns="" val="876808882"/>
                  </a:ext>
                </a:extLst>
              </a:tr>
              <a:tr h="535221">
                <a:tc>
                  <a:txBody>
                    <a:bodyPr/>
                    <a:lstStyle/>
                    <a:p>
                      <a:pPr algn="r"/>
                      <a:r>
                        <a:rPr lang="en-US" dirty="0" smtClean="0"/>
                        <a:t>28,179</a:t>
                      </a:r>
                      <a:endParaRPr lang="en-US" dirty="0"/>
                    </a:p>
                  </a:txBody>
                  <a:tcPr/>
                </a:tc>
                <a:tc>
                  <a:txBody>
                    <a:bodyPr/>
                    <a:lstStyle/>
                    <a:p>
                      <a:pPr algn="r"/>
                      <a:r>
                        <a:rPr lang="en-US" dirty="0" smtClean="0"/>
                        <a:t>24%</a:t>
                      </a:r>
                      <a:endParaRPr lang="en-US" dirty="0"/>
                    </a:p>
                  </a:txBody>
                  <a:tcPr/>
                </a:tc>
                <a:tc>
                  <a:txBody>
                    <a:bodyPr/>
                    <a:lstStyle/>
                    <a:p>
                      <a:pPr algn="r"/>
                      <a:r>
                        <a:rPr lang="en-US" dirty="0" smtClean="0"/>
                        <a:t>315,000</a:t>
                      </a:r>
                      <a:endParaRPr lang="en-US" dirty="0"/>
                    </a:p>
                  </a:txBody>
                  <a:tcPr/>
                </a:tc>
                <a:tc>
                  <a:txBody>
                    <a:bodyPr/>
                    <a:lstStyle/>
                    <a:p>
                      <a:endParaRPr lang="en-US" dirty="0"/>
                    </a:p>
                  </a:txBody>
                  <a:tcPr>
                    <a:solidFill>
                      <a:schemeClr val="bg2">
                        <a:lumMod val="75000"/>
                      </a:schemeClr>
                    </a:solidFill>
                  </a:tcPr>
                </a:tc>
                <a:tc>
                  <a:txBody>
                    <a:bodyPr/>
                    <a:lstStyle/>
                    <a:p>
                      <a:pPr algn="r"/>
                      <a:r>
                        <a:rPr lang="en-US" dirty="0" smtClean="0"/>
                        <a:t>33,085</a:t>
                      </a:r>
                      <a:endParaRPr lang="en-US" dirty="0"/>
                    </a:p>
                  </a:txBody>
                  <a:tcPr/>
                </a:tc>
                <a:tc>
                  <a:txBody>
                    <a:bodyPr/>
                    <a:lstStyle/>
                    <a:p>
                      <a:pPr algn="r"/>
                      <a:r>
                        <a:rPr lang="en-US" dirty="0" smtClean="0"/>
                        <a:t>(4,906)</a:t>
                      </a:r>
                      <a:endParaRPr lang="en-US" dirty="0"/>
                    </a:p>
                  </a:txBody>
                  <a:tcPr/>
                </a:tc>
                <a:extLst>
                  <a:ext uri="{0D108BD9-81ED-4DB2-BD59-A6C34878D82A}">
                    <a16:rowId xmlns:a16="http://schemas.microsoft.com/office/drawing/2014/main" xmlns="" val="286344113"/>
                  </a:ext>
                </a:extLst>
              </a:tr>
              <a:tr h="535221">
                <a:tc>
                  <a:txBody>
                    <a:bodyPr/>
                    <a:lstStyle/>
                    <a:p>
                      <a:pPr algn="r"/>
                      <a:r>
                        <a:rPr lang="en-US" dirty="0" smtClean="0"/>
                        <a:t>64,179</a:t>
                      </a:r>
                      <a:endParaRPr lang="en-US" dirty="0"/>
                    </a:p>
                  </a:txBody>
                  <a:tcPr/>
                </a:tc>
                <a:tc>
                  <a:txBody>
                    <a:bodyPr/>
                    <a:lstStyle/>
                    <a:p>
                      <a:pPr algn="r"/>
                      <a:r>
                        <a:rPr lang="en-US" dirty="0" smtClean="0"/>
                        <a:t>32%</a:t>
                      </a:r>
                      <a:endParaRPr lang="en-US" dirty="0"/>
                    </a:p>
                  </a:txBody>
                  <a:tcPr/>
                </a:tc>
                <a:tc>
                  <a:txBody>
                    <a:bodyPr/>
                    <a:lstStyle/>
                    <a:p>
                      <a:pPr algn="r"/>
                      <a:r>
                        <a:rPr lang="en-US" dirty="0" smtClean="0"/>
                        <a:t>400,000</a:t>
                      </a:r>
                      <a:endParaRPr lang="en-US" dirty="0"/>
                    </a:p>
                  </a:txBody>
                  <a:tcPr/>
                </a:tc>
                <a:tc>
                  <a:txBody>
                    <a:bodyPr/>
                    <a:lstStyle/>
                    <a:p>
                      <a:endParaRPr lang="en-US" dirty="0"/>
                    </a:p>
                  </a:txBody>
                  <a:tcPr>
                    <a:solidFill>
                      <a:schemeClr val="bg2">
                        <a:lumMod val="75000"/>
                      </a:schemeClr>
                    </a:solidFill>
                  </a:tcPr>
                </a:tc>
                <a:tc>
                  <a:txBody>
                    <a:bodyPr/>
                    <a:lstStyle/>
                    <a:p>
                      <a:pPr algn="r"/>
                      <a:r>
                        <a:rPr lang="en-US" dirty="0" smtClean="0"/>
                        <a:t>79,167</a:t>
                      </a:r>
                      <a:endParaRPr lang="en-US" dirty="0"/>
                    </a:p>
                  </a:txBody>
                  <a:tcPr/>
                </a:tc>
                <a:tc>
                  <a:txBody>
                    <a:bodyPr/>
                    <a:lstStyle/>
                    <a:p>
                      <a:pPr algn="r"/>
                      <a:r>
                        <a:rPr lang="en-US" dirty="0" smtClean="0"/>
                        <a:t>(14,988)</a:t>
                      </a:r>
                      <a:endParaRPr lang="en-US" dirty="0"/>
                    </a:p>
                  </a:txBody>
                  <a:tcPr/>
                </a:tc>
                <a:extLst>
                  <a:ext uri="{0D108BD9-81ED-4DB2-BD59-A6C34878D82A}">
                    <a16:rowId xmlns:a16="http://schemas.microsoft.com/office/drawing/2014/main" xmlns="" val="3998747124"/>
                  </a:ext>
                </a:extLst>
              </a:tr>
              <a:tr h="535221">
                <a:tc>
                  <a:txBody>
                    <a:bodyPr/>
                    <a:lstStyle/>
                    <a:p>
                      <a:pPr algn="r"/>
                      <a:r>
                        <a:rPr lang="en-US" dirty="0" smtClean="0"/>
                        <a:t>91,379</a:t>
                      </a:r>
                      <a:endParaRPr lang="en-US" dirty="0"/>
                    </a:p>
                  </a:txBody>
                  <a:tcPr/>
                </a:tc>
                <a:tc>
                  <a:txBody>
                    <a:bodyPr/>
                    <a:lstStyle/>
                    <a:p>
                      <a:pPr algn="r"/>
                      <a:r>
                        <a:rPr lang="en-US" dirty="0" smtClean="0"/>
                        <a:t>35%</a:t>
                      </a:r>
                      <a:endParaRPr lang="en-US" dirty="0"/>
                    </a:p>
                  </a:txBody>
                  <a:tcPr/>
                </a:tc>
                <a:tc>
                  <a:txBody>
                    <a:bodyPr/>
                    <a:lstStyle/>
                    <a:p>
                      <a:pPr algn="r"/>
                      <a:r>
                        <a:rPr lang="en-US" dirty="0" smtClean="0"/>
                        <a:t>600,000</a:t>
                      </a:r>
                      <a:endParaRPr lang="en-US" dirty="0"/>
                    </a:p>
                  </a:txBody>
                  <a:tcPr/>
                </a:tc>
                <a:tc>
                  <a:txBody>
                    <a:bodyPr/>
                    <a:lstStyle/>
                    <a:p>
                      <a:endParaRPr lang="en-US" dirty="0"/>
                    </a:p>
                  </a:txBody>
                  <a:tcPr>
                    <a:solidFill>
                      <a:schemeClr val="bg2">
                        <a:lumMod val="75000"/>
                      </a:schemeClr>
                    </a:solidFill>
                  </a:tcPr>
                </a:tc>
                <a:tc>
                  <a:txBody>
                    <a:bodyPr/>
                    <a:lstStyle/>
                    <a:p>
                      <a:pPr algn="r"/>
                      <a:r>
                        <a:rPr lang="en-US" dirty="0" smtClean="0"/>
                        <a:t>107,217</a:t>
                      </a:r>
                      <a:endParaRPr lang="en-US" dirty="0"/>
                    </a:p>
                  </a:txBody>
                  <a:tcPr/>
                </a:tc>
                <a:tc>
                  <a:txBody>
                    <a:bodyPr/>
                    <a:lstStyle/>
                    <a:p>
                      <a:pPr algn="r"/>
                      <a:r>
                        <a:rPr lang="en-US" dirty="0" smtClean="0"/>
                        <a:t>(15,838)</a:t>
                      </a:r>
                      <a:endParaRPr lang="en-US" dirty="0"/>
                    </a:p>
                  </a:txBody>
                  <a:tcPr/>
                </a:tc>
                <a:extLst>
                  <a:ext uri="{0D108BD9-81ED-4DB2-BD59-A6C34878D82A}">
                    <a16:rowId xmlns:a16="http://schemas.microsoft.com/office/drawing/2014/main" xmlns="" val="2860720897"/>
                  </a:ext>
                </a:extLst>
              </a:tr>
              <a:tr h="535221">
                <a:tc>
                  <a:txBody>
                    <a:bodyPr/>
                    <a:lstStyle/>
                    <a:p>
                      <a:pPr algn="r"/>
                      <a:r>
                        <a:rPr lang="en-US" dirty="0" smtClean="0"/>
                        <a:t>161,379</a:t>
                      </a:r>
                      <a:endParaRPr lang="en-US" dirty="0"/>
                    </a:p>
                  </a:txBody>
                  <a:tcPr/>
                </a:tc>
                <a:tc>
                  <a:txBody>
                    <a:bodyPr/>
                    <a:lstStyle/>
                    <a:p>
                      <a:pPr algn="r"/>
                      <a:r>
                        <a:rPr lang="en-US" dirty="0" smtClean="0"/>
                        <a:t>37%</a:t>
                      </a:r>
                      <a:endParaRPr lang="en-US" dirty="0"/>
                    </a:p>
                  </a:txBody>
                  <a:tcPr/>
                </a:tc>
                <a:tc>
                  <a:txBody>
                    <a:bodyPr/>
                    <a:lstStyle/>
                    <a:p>
                      <a:pPr algn="r"/>
                      <a:endParaRPr lang="en-US" dirty="0"/>
                    </a:p>
                  </a:txBody>
                  <a:tcPr/>
                </a:tc>
                <a:tc>
                  <a:txBody>
                    <a:bodyPr/>
                    <a:lstStyle/>
                    <a:p>
                      <a:endParaRPr lang="en-US" dirty="0"/>
                    </a:p>
                  </a:txBody>
                  <a:tcPr>
                    <a:solidFill>
                      <a:schemeClr val="bg2">
                        <a:lumMod val="75000"/>
                      </a:schemeClr>
                    </a:solidFill>
                  </a:tcPr>
                </a:tc>
                <a:tc>
                  <a:txBody>
                    <a:bodyPr/>
                    <a:lstStyle/>
                    <a:p>
                      <a:pPr algn="r"/>
                      <a:r>
                        <a:rPr lang="en-US" dirty="0" smtClean="0"/>
                        <a:t>182,572</a:t>
                      </a:r>
                      <a:endParaRPr lang="en-US" dirty="0"/>
                    </a:p>
                  </a:txBody>
                  <a:tcPr/>
                </a:tc>
                <a:tc>
                  <a:txBody>
                    <a:bodyPr/>
                    <a:lstStyle/>
                    <a:p>
                      <a:pPr algn="r"/>
                      <a:r>
                        <a:rPr lang="en-US" dirty="0" smtClean="0"/>
                        <a:t>(21,193)</a:t>
                      </a:r>
                      <a:endParaRPr lang="en-US" dirty="0"/>
                    </a:p>
                  </a:txBody>
                  <a:tcPr/>
                </a:tc>
                <a:extLst>
                  <a:ext uri="{0D108BD9-81ED-4DB2-BD59-A6C34878D82A}">
                    <a16:rowId xmlns:a16="http://schemas.microsoft.com/office/drawing/2014/main" xmlns="" val="3044695094"/>
                  </a:ext>
                </a:extLst>
              </a:tr>
            </a:tbl>
          </a:graphicData>
        </a:graphic>
      </p:graphicFrame>
      <p:sp>
        <p:nvSpPr>
          <p:cNvPr id="5" name="Text Placeholder 4"/>
          <p:cNvSpPr>
            <a:spLocks noGrp="1"/>
          </p:cNvSpPr>
          <p:nvPr>
            <p:ph type="body" sz="quarter" idx="3"/>
          </p:nvPr>
        </p:nvSpPr>
        <p:spPr>
          <a:xfrm>
            <a:off x="6247929" y="1112753"/>
            <a:ext cx="5299442" cy="452437"/>
          </a:xfrm>
        </p:spPr>
        <p:txBody>
          <a:bodyPr/>
          <a:lstStyle/>
          <a:p>
            <a:pPr algn="ctr"/>
            <a:r>
              <a:rPr lang="en-US" dirty="0" smtClean="0"/>
              <a:t>2017</a:t>
            </a:r>
            <a:endParaRPr lang="en-US" dirty="0"/>
          </a:p>
        </p:txBody>
      </p:sp>
      <p:graphicFrame>
        <p:nvGraphicFramePr>
          <p:cNvPr id="8" name="Content Placeholder 6"/>
          <p:cNvGraphicFramePr>
            <a:graphicFrameLocks noGrp="1"/>
          </p:cNvGraphicFramePr>
          <p:nvPr>
            <p:ph sz="half" idx="2"/>
            <p:extLst>
              <p:ext uri="{D42A27DB-BD31-4B8C-83A1-F6EECF244321}">
                <p14:modId xmlns:p14="http://schemas.microsoft.com/office/powerpoint/2010/main" val="1791629657"/>
              </p:ext>
            </p:extLst>
          </p:nvPr>
        </p:nvGraphicFramePr>
        <p:xfrm>
          <a:off x="6305594" y="1565192"/>
          <a:ext cx="5672222" cy="5066271"/>
        </p:xfrm>
        <a:graphic>
          <a:graphicData uri="http://schemas.openxmlformats.org/drawingml/2006/table">
            <a:tbl>
              <a:tblPr firstRow="1" bandRow="1">
                <a:tableStyleId>{5C22544A-7EE6-4342-B048-85BDC9FD1C3A}</a:tableStyleId>
              </a:tblPr>
              <a:tblGrid>
                <a:gridCol w="1045159">
                  <a:extLst>
                    <a:ext uri="{9D8B030D-6E8A-4147-A177-3AD203B41FA5}">
                      <a16:colId xmlns:a16="http://schemas.microsoft.com/office/drawing/2014/main" xmlns="" val="543843293"/>
                    </a:ext>
                  </a:extLst>
                </a:gridCol>
                <a:gridCol w="1038519">
                  <a:extLst>
                    <a:ext uri="{9D8B030D-6E8A-4147-A177-3AD203B41FA5}">
                      <a16:colId xmlns:a16="http://schemas.microsoft.com/office/drawing/2014/main" xmlns="" val="1020305972"/>
                    </a:ext>
                  </a:extLst>
                </a:gridCol>
                <a:gridCol w="1011704">
                  <a:extLst>
                    <a:ext uri="{9D8B030D-6E8A-4147-A177-3AD203B41FA5}">
                      <a16:colId xmlns:a16="http://schemas.microsoft.com/office/drawing/2014/main" xmlns="" val="3287944717"/>
                    </a:ext>
                  </a:extLst>
                </a:gridCol>
                <a:gridCol w="414413">
                  <a:extLst>
                    <a:ext uri="{9D8B030D-6E8A-4147-A177-3AD203B41FA5}">
                      <a16:colId xmlns:a16="http://schemas.microsoft.com/office/drawing/2014/main" xmlns="" val="99401986"/>
                    </a:ext>
                  </a:extLst>
                </a:gridCol>
                <a:gridCol w="1049261">
                  <a:extLst>
                    <a:ext uri="{9D8B030D-6E8A-4147-A177-3AD203B41FA5}">
                      <a16:colId xmlns:a16="http://schemas.microsoft.com/office/drawing/2014/main" xmlns="" val="3832647770"/>
                    </a:ext>
                  </a:extLst>
                </a:gridCol>
                <a:gridCol w="1113166">
                  <a:extLst>
                    <a:ext uri="{9D8B030D-6E8A-4147-A177-3AD203B41FA5}">
                      <a16:colId xmlns:a16="http://schemas.microsoft.com/office/drawing/2014/main" xmlns="" val="618441810"/>
                    </a:ext>
                  </a:extLst>
                </a:gridCol>
              </a:tblGrid>
              <a:tr h="1319724">
                <a:tc>
                  <a:txBody>
                    <a:bodyPr/>
                    <a:lstStyle/>
                    <a:p>
                      <a:pPr algn="ctr"/>
                      <a:r>
                        <a:rPr lang="en-US" dirty="0" smtClean="0"/>
                        <a:t>2017 Base Tax</a:t>
                      </a:r>
                      <a:endParaRPr lang="en-US" dirty="0"/>
                    </a:p>
                  </a:txBody>
                  <a:tcPr/>
                </a:tc>
                <a:tc>
                  <a:txBody>
                    <a:bodyPr/>
                    <a:lstStyle/>
                    <a:p>
                      <a:pPr algn="ctr"/>
                      <a:r>
                        <a:rPr lang="en-US" dirty="0" smtClean="0"/>
                        <a:t>+%</a:t>
                      </a:r>
                      <a:endParaRPr lang="en-US" dirty="0"/>
                    </a:p>
                  </a:txBody>
                  <a:tcPr/>
                </a:tc>
                <a:tc>
                  <a:txBody>
                    <a:bodyPr/>
                    <a:lstStyle/>
                    <a:p>
                      <a:pPr algn="ctr"/>
                      <a:r>
                        <a:rPr lang="en-US" dirty="0" smtClean="0"/>
                        <a:t>Up to $</a:t>
                      </a:r>
                      <a:endParaRPr lang="en-US" dirty="0"/>
                    </a:p>
                  </a:txBody>
                  <a:tcPr/>
                </a:tc>
                <a:tc>
                  <a:txBody>
                    <a:bodyPr/>
                    <a:lstStyle/>
                    <a:p>
                      <a:pPr algn="ctr"/>
                      <a:endParaRPr lang="en-US" dirty="0"/>
                    </a:p>
                  </a:txBody>
                  <a:tcPr>
                    <a:solidFill>
                      <a:schemeClr val="bg2">
                        <a:lumMod val="75000"/>
                      </a:schemeClr>
                    </a:solidFill>
                  </a:tcPr>
                </a:tc>
                <a:tc>
                  <a:txBody>
                    <a:bodyPr/>
                    <a:lstStyle/>
                    <a:p>
                      <a:pPr algn="ctr"/>
                      <a:r>
                        <a:rPr lang="en-US" dirty="0" smtClean="0"/>
                        <a:t>2018 Income</a:t>
                      </a:r>
                      <a:endParaRPr lang="en-US" dirty="0"/>
                    </a:p>
                  </a:txBody>
                  <a:tcPr/>
                </a:tc>
                <a:tc>
                  <a:txBody>
                    <a:bodyPr/>
                    <a:lstStyle/>
                    <a:p>
                      <a:pPr algn="ctr"/>
                      <a:r>
                        <a:rPr lang="en-US" dirty="0" smtClean="0"/>
                        <a:t>2017 Tax</a:t>
                      </a:r>
                      <a:endParaRPr lang="en-US" dirty="0"/>
                    </a:p>
                  </a:txBody>
                  <a:tcPr/>
                </a:tc>
                <a:extLst>
                  <a:ext uri="{0D108BD9-81ED-4DB2-BD59-A6C34878D82A}">
                    <a16:rowId xmlns:a16="http://schemas.microsoft.com/office/drawing/2014/main" xmlns="" val="2749972601"/>
                  </a:ext>
                </a:extLst>
              </a:tr>
              <a:tr h="535221">
                <a:tc>
                  <a:txBody>
                    <a:bodyPr/>
                    <a:lstStyle/>
                    <a:p>
                      <a:pPr algn="r"/>
                      <a:endParaRPr lang="en-US" dirty="0"/>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dirty="0" smtClean="0"/>
                        <a:t>10%</a:t>
                      </a:r>
                    </a:p>
                  </a:txBody>
                  <a:tcPr/>
                </a:tc>
                <a:tc>
                  <a:txBody>
                    <a:bodyPr/>
                    <a:lstStyle/>
                    <a:p>
                      <a:pPr algn="r"/>
                      <a:r>
                        <a:rPr lang="en-US" dirty="0" smtClean="0"/>
                        <a:t>18,650</a:t>
                      </a:r>
                      <a:endParaRPr lang="en-US" dirty="0"/>
                    </a:p>
                  </a:txBody>
                  <a:tcPr/>
                </a:tc>
                <a:tc>
                  <a:txBody>
                    <a:bodyPr/>
                    <a:lstStyle/>
                    <a:p>
                      <a:endParaRPr lang="en-US" dirty="0"/>
                    </a:p>
                  </a:txBody>
                  <a:tcPr>
                    <a:solidFill>
                      <a:schemeClr val="bg2">
                        <a:lumMod val="75000"/>
                      </a:schemeClr>
                    </a:solidFill>
                  </a:tcPr>
                </a:tc>
                <a:tc>
                  <a:txBody>
                    <a:bodyPr/>
                    <a:lstStyle/>
                    <a:p>
                      <a:pPr algn="r"/>
                      <a:endParaRPr lang="en-US" dirty="0"/>
                    </a:p>
                  </a:txBody>
                  <a:tcPr/>
                </a:tc>
                <a:tc>
                  <a:txBody>
                    <a:bodyPr/>
                    <a:lstStyle/>
                    <a:p>
                      <a:pPr algn="r"/>
                      <a:endParaRPr lang="en-US" dirty="0"/>
                    </a:p>
                  </a:txBody>
                  <a:tcPr/>
                </a:tc>
                <a:extLst>
                  <a:ext uri="{0D108BD9-81ED-4DB2-BD59-A6C34878D82A}">
                    <a16:rowId xmlns:a16="http://schemas.microsoft.com/office/drawing/2014/main" xmlns="" val="2454944473"/>
                  </a:ext>
                </a:extLst>
              </a:tr>
              <a:tr h="535221">
                <a:tc>
                  <a:txBody>
                    <a:bodyPr/>
                    <a:lstStyle/>
                    <a:p>
                      <a:pPr algn="r"/>
                      <a:r>
                        <a:rPr lang="en-US" dirty="0" smtClean="0"/>
                        <a:t>1,865</a:t>
                      </a:r>
                    </a:p>
                  </a:txBody>
                  <a:tcPr/>
                </a:tc>
                <a:tc>
                  <a:txBody>
                    <a:bodyPr/>
                    <a:lstStyle/>
                    <a:p>
                      <a:pPr algn="r"/>
                      <a:r>
                        <a:rPr lang="en-US" dirty="0" smtClean="0"/>
                        <a:t>15%</a:t>
                      </a:r>
                      <a:endParaRPr lang="en-US" dirty="0"/>
                    </a:p>
                  </a:txBody>
                  <a:tcPr/>
                </a:tc>
                <a:tc>
                  <a:txBody>
                    <a:bodyPr/>
                    <a:lstStyle/>
                    <a:p>
                      <a:pPr algn="r"/>
                      <a:r>
                        <a:rPr lang="en-US" dirty="0" smtClean="0"/>
                        <a:t>75,900</a:t>
                      </a:r>
                      <a:endParaRPr lang="en-US" dirty="0"/>
                    </a:p>
                  </a:txBody>
                  <a:tcPr/>
                </a:tc>
                <a:tc>
                  <a:txBody>
                    <a:bodyPr/>
                    <a:lstStyle/>
                    <a:p>
                      <a:endParaRPr lang="en-US" dirty="0"/>
                    </a:p>
                  </a:txBody>
                  <a:tcPr>
                    <a:solidFill>
                      <a:schemeClr val="bg2">
                        <a:lumMod val="75000"/>
                      </a:schemeClr>
                    </a:solidFill>
                  </a:tcPr>
                </a:tc>
                <a:tc>
                  <a:txBody>
                    <a:bodyPr/>
                    <a:lstStyle/>
                    <a:p>
                      <a:pPr algn="r"/>
                      <a:r>
                        <a:rPr lang="en-US" dirty="0" smtClean="0"/>
                        <a:t>19,050</a:t>
                      </a:r>
                      <a:endParaRPr lang="en-US" dirty="0"/>
                    </a:p>
                  </a:txBody>
                  <a:tcPr/>
                </a:tc>
                <a:tc>
                  <a:txBody>
                    <a:bodyPr/>
                    <a:lstStyle/>
                    <a:p>
                      <a:pPr algn="r"/>
                      <a:r>
                        <a:rPr lang="en-US" dirty="0" smtClean="0"/>
                        <a:t>1,925</a:t>
                      </a:r>
                      <a:endParaRPr lang="en-US" dirty="0"/>
                    </a:p>
                  </a:txBody>
                  <a:tcPr/>
                </a:tc>
                <a:extLst>
                  <a:ext uri="{0D108BD9-81ED-4DB2-BD59-A6C34878D82A}">
                    <a16:rowId xmlns:a16="http://schemas.microsoft.com/office/drawing/2014/main" xmlns="" val="933622302"/>
                  </a:ext>
                </a:extLst>
              </a:tr>
              <a:tr h="535221">
                <a:tc>
                  <a:txBody>
                    <a:bodyPr/>
                    <a:lstStyle/>
                    <a:p>
                      <a:pPr algn="r"/>
                      <a:r>
                        <a:rPr lang="en-US" dirty="0" smtClean="0"/>
                        <a:t>10,453</a:t>
                      </a:r>
                      <a:endParaRPr lang="en-US" dirty="0"/>
                    </a:p>
                  </a:txBody>
                  <a:tcPr>
                    <a:solidFill>
                      <a:srgbClr val="FFFF00"/>
                    </a:solidFill>
                  </a:tcPr>
                </a:tc>
                <a:tc>
                  <a:txBody>
                    <a:bodyPr/>
                    <a:lstStyle/>
                    <a:p>
                      <a:pPr algn="r"/>
                      <a:r>
                        <a:rPr lang="en-US" dirty="0" smtClean="0"/>
                        <a:t>25%</a:t>
                      </a:r>
                      <a:endParaRPr lang="en-US" dirty="0"/>
                    </a:p>
                  </a:txBody>
                  <a:tcPr>
                    <a:solidFill>
                      <a:srgbClr val="FFFF00"/>
                    </a:solidFill>
                  </a:tcPr>
                </a:tc>
                <a:tc>
                  <a:txBody>
                    <a:bodyPr/>
                    <a:lstStyle/>
                    <a:p>
                      <a:pPr algn="r"/>
                      <a:r>
                        <a:rPr lang="en-US" dirty="0" smtClean="0"/>
                        <a:t>153,100</a:t>
                      </a:r>
                      <a:endParaRPr lang="en-US" dirty="0"/>
                    </a:p>
                  </a:txBody>
                  <a:tcPr>
                    <a:solidFill>
                      <a:srgbClr val="FFFF00"/>
                    </a:solidFill>
                  </a:tcPr>
                </a:tc>
                <a:tc>
                  <a:txBody>
                    <a:bodyPr/>
                    <a:lstStyle/>
                    <a:p>
                      <a:endParaRPr lang="en-US" dirty="0"/>
                    </a:p>
                  </a:txBody>
                  <a:tcPr>
                    <a:solidFill>
                      <a:srgbClr val="FFFF00"/>
                    </a:solidFill>
                  </a:tcPr>
                </a:tc>
                <a:tc>
                  <a:txBody>
                    <a:bodyPr/>
                    <a:lstStyle/>
                    <a:p>
                      <a:pPr algn="r"/>
                      <a:r>
                        <a:rPr lang="en-US" dirty="0" smtClean="0"/>
                        <a:t>77,400</a:t>
                      </a:r>
                      <a:endParaRPr lang="en-US" dirty="0"/>
                    </a:p>
                  </a:txBody>
                  <a:tcPr>
                    <a:solidFill>
                      <a:srgbClr val="FFFF00"/>
                    </a:solidFill>
                  </a:tcPr>
                </a:tc>
                <a:tc>
                  <a:txBody>
                    <a:bodyPr/>
                    <a:lstStyle/>
                    <a:p>
                      <a:pPr algn="r"/>
                      <a:r>
                        <a:rPr lang="en-US" dirty="0" smtClean="0"/>
                        <a:t>10,828</a:t>
                      </a:r>
                      <a:endParaRPr lang="en-US" dirty="0"/>
                    </a:p>
                  </a:txBody>
                  <a:tcPr>
                    <a:solidFill>
                      <a:srgbClr val="FFFF00"/>
                    </a:solidFill>
                  </a:tcPr>
                </a:tc>
                <a:extLst>
                  <a:ext uri="{0D108BD9-81ED-4DB2-BD59-A6C34878D82A}">
                    <a16:rowId xmlns:a16="http://schemas.microsoft.com/office/drawing/2014/main" xmlns="" val="876808882"/>
                  </a:ext>
                </a:extLst>
              </a:tr>
              <a:tr h="535221">
                <a:tc>
                  <a:txBody>
                    <a:bodyPr/>
                    <a:lstStyle/>
                    <a:p>
                      <a:pPr algn="r"/>
                      <a:r>
                        <a:rPr lang="en-US" dirty="0" smtClean="0"/>
                        <a:t>29,753</a:t>
                      </a:r>
                      <a:endParaRPr lang="en-US" dirty="0"/>
                    </a:p>
                  </a:txBody>
                  <a:tcPr/>
                </a:tc>
                <a:tc>
                  <a:txBody>
                    <a:bodyPr/>
                    <a:lstStyle/>
                    <a:p>
                      <a:pPr algn="r"/>
                      <a:r>
                        <a:rPr lang="en-US" dirty="0" smtClean="0"/>
                        <a:t>28%</a:t>
                      </a:r>
                      <a:endParaRPr lang="en-US" dirty="0"/>
                    </a:p>
                  </a:txBody>
                  <a:tcPr/>
                </a:tc>
                <a:tc>
                  <a:txBody>
                    <a:bodyPr/>
                    <a:lstStyle/>
                    <a:p>
                      <a:pPr algn="r"/>
                      <a:r>
                        <a:rPr lang="en-US" dirty="0" smtClean="0"/>
                        <a:t>233,350</a:t>
                      </a:r>
                      <a:endParaRPr lang="en-US" dirty="0"/>
                    </a:p>
                  </a:txBody>
                  <a:tcPr/>
                </a:tc>
                <a:tc>
                  <a:txBody>
                    <a:bodyPr/>
                    <a:lstStyle/>
                    <a:p>
                      <a:endParaRPr lang="en-US" dirty="0"/>
                    </a:p>
                  </a:txBody>
                  <a:tcPr>
                    <a:solidFill>
                      <a:schemeClr val="bg2">
                        <a:lumMod val="75000"/>
                      </a:schemeClr>
                    </a:solidFill>
                  </a:tcPr>
                </a:tc>
                <a:tc>
                  <a:txBody>
                    <a:bodyPr/>
                    <a:lstStyle/>
                    <a:p>
                      <a:pPr algn="r"/>
                      <a:r>
                        <a:rPr lang="en-US" dirty="0" smtClean="0"/>
                        <a:t>165,000</a:t>
                      </a:r>
                      <a:endParaRPr lang="en-US" dirty="0"/>
                    </a:p>
                  </a:txBody>
                  <a:tcPr/>
                </a:tc>
                <a:tc>
                  <a:txBody>
                    <a:bodyPr/>
                    <a:lstStyle/>
                    <a:p>
                      <a:pPr algn="r"/>
                      <a:r>
                        <a:rPr lang="en-US" dirty="0" smtClean="0"/>
                        <a:t>33,085</a:t>
                      </a:r>
                      <a:endParaRPr lang="en-US" dirty="0"/>
                    </a:p>
                  </a:txBody>
                  <a:tcPr/>
                </a:tc>
                <a:extLst>
                  <a:ext uri="{0D108BD9-81ED-4DB2-BD59-A6C34878D82A}">
                    <a16:rowId xmlns:a16="http://schemas.microsoft.com/office/drawing/2014/main" xmlns="" val="286344113"/>
                  </a:ext>
                </a:extLst>
              </a:tr>
              <a:tr h="535221">
                <a:tc>
                  <a:txBody>
                    <a:bodyPr/>
                    <a:lstStyle/>
                    <a:p>
                      <a:pPr algn="r"/>
                      <a:r>
                        <a:rPr lang="en-US" dirty="0" smtClean="0"/>
                        <a:t>52,223</a:t>
                      </a:r>
                      <a:endParaRPr lang="en-US" dirty="0"/>
                    </a:p>
                  </a:txBody>
                  <a:tcPr/>
                </a:tc>
                <a:tc>
                  <a:txBody>
                    <a:bodyPr/>
                    <a:lstStyle/>
                    <a:p>
                      <a:pPr algn="r"/>
                      <a:r>
                        <a:rPr lang="en-US" dirty="0" smtClean="0"/>
                        <a:t>33%</a:t>
                      </a:r>
                      <a:endParaRPr lang="en-US" dirty="0"/>
                    </a:p>
                  </a:txBody>
                  <a:tcPr/>
                </a:tc>
                <a:tc>
                  <a:txBody>
                    <a:bodyPr/>
                    <a:lstStyle/>
                    <a:p>
                      <a:pPr algn="r"/>
                      <a:r>
                        <a:rPr lang="en-US" dirty="0" smtClean="0"/>
                        <a:t>416,700</a:t>
                      </a:r>
                      <a:endParaRPr lang="en-US" dirty="0"/>
                    </a:p>
                  </a:txBody>
                  <a:tcPr/>
                </a:tc>
                <a:tc>
                  <a:txBody>
                    <a:bodyPr/>
                    <a:lstStyle/>
                    <a:p>
                      <a:endParaRPr lang="en-US" dirty="0"/>
                    </a:p>
                  </a:txBody>
                  <a:tcPr>
                    <a:solidFill>
                      <a:schemeClr val="bg2">
                        <a:lumMod val="75000"/>
                      </a:schemeClr>
                    </a:solidFill>
                  </a:tcPr>
                </a:tc>
                <a:tc>
                  <a:txBody>
                    <a:bodyPr/>
                    <a:lstStyle/>
                    <a:p>
                      <a:pPr algn="r"/>
                      <a:r>
                        <a:rPr lang="en-US" dirty="0" smtClean="0"/>
                        <a:t>315,000</a:t>
                      </a:r>
                      <a:endParaRPr lang="en-US" dirty="0"/>
                    </a:p>
                  </a:txBody>
                  <a:tcPr/>
                </a:tc>
                <a:tc>
                  <a:txBody>
                    <a:bodyPr/>
                    <a:lstStyle/>
                    <a:p>
                      <a:pPr algn="r"/>
                      <a:r>
                        <a:rPr lang="en-US" dirty="0" smtClean="0"/>
                        <a:t>79,167</a:t>
                      </a:r>
                      <a:endParaRPr lang="en-US" dirty="0"/>
                    </a:p>
                  </a:txBody>
                  <a:tcPr/>
                </a:tc>
                <a:extLst>
                  <a:ext uri="{0D108BD9-81ED-4DB2-BD59-A6C34878D82A}">
                    <a16:rowId xmlns:a16="http://schemas.microsoft.com/office/drawing/2014/main" xmlns="" val="3998747124"/>
                  </a:ext>
                </a:extLst>
              </a:tr>
              <a:tr h="535221">
                <a:tc>
                  <a:txBody>
                    <a:bodyPr/>
                    <a:lstStyle/>
                    <a:p>
                      <a:pPr algn="r"/>
                      <a:r>
                        <a:rPr lang="en-US" dirty="0" smtClean="0"/>
                        <a:t>112,728</a:t>
                      </a:r>
                      <a:endParaRPr lang="en-US" dirty="0"/>
                    </a:p>
                  </a:txBody>
                  <a:tcPr/>
                </a:tc>
                <a:tc>
                  <a:txBody>
                    <a:bodyPr/>
                    <a:lstStyle/>
                    <a:p>
                      <a:pPr algn="r"/>
                      <a:r>
                        <a:rPr lang="en-US" dirty="0" smtClean="0"/>
                        <a:t>35%</a:t>
                      </a:r>
                      <a:endParaRPr lang="en-US" dirty="0"/>
                    </a:p>
                  </a:txBody>
                  <a:tcPr/>
                </a:tc>
                <a:tc>
                  <a:txBody>
                    <a:bodyPr/>
                    <a:lstStyle/>
                    <a:p>
                      <a:pPr algn="r"/>
                      <a:r>
                        <a:rPr lang="en-US" dirty="0" smtClean="0"/>
                        <a:t>470,700</a:t>
                      </a:r>
                      <a:endParaRPr lang="en-US" dirty="0"/>
                    </a:p>
                  </a:txBody>
                  <a:tcPr/>
                </a:tc>
                <a:tc>
                  <a:txBody>
                    <a:bodyPr/>
                    <a:lstStyle/>
                    <a:p>
                      <a:endParaRPr lang="en-US" dirty="0"/>
                    </a:p>
                  </a:txBody>
                  <a:tcPr>
                    <a:solidFill>
                      <a:schemeClr val="bg2">
                        <a:lumMod val="75000"/>
                      </a:schemeClr>
                    </a:solidFill>
                  </a:tcPr>
                </a:tc>
                <a:tc>
                  <a:txBody>
                    <a:bodyPr/>
                    <a:lstStyle/>
                    <a:p>
                      <a:pPr algn="r"/>
                      <a:r>
                        <a:rPr lang="en-US" dirty="0" smtClean="0"/>
                        <a:t>400,000</a:t>
                      </a:r>
                      <a:endParaRPr lang="en-US" dirty="0"/>
                    </a:p>
                  </a:txBody>
                  <a:tcPr/>
                </a:tc>
                <a:tc>
                  <a:txBody>
                    <a:bodyPr/>
                    <a:lstStyle/>
                    <a:p>
                      <a:pPr algn="r"/>
                      <a:r>
                        <a:rPr lang="en-US" dirty="0" smtClean="0"/>
                        <a:t>102,217</a:t>
                      </a:r>
                      <a:endParaRPr lang="en-US" dirty="0"/>
                    </a:p>
                  </a:txBody>
                  <a:tcPr/>
                </a:tc>
                <a:extLst>
                  <a:ext uri="{0D108BD9-81ED-4DB2-BD59-A6C34878D82A}">
                    <a16:rowId xmlns:a16="http://schemas.microsoft.com/office/drawing/2014/main" xmlns="" val="2860720897"/>
                  </a:ext>
                </a:extLst>
              </a:tr>
              <a:tr h="535221">
                <a:tc>
                  <a:txBody>
                    <a:bodyPr/>
                    <a:lstStyle/>
                    <a:p>
                      <a:pPr algn="r"/>
                      <a:r>
                        <a:rPr lang="en-US" dirty="0" smtClean="0"/>
                        <a:t>131,628</a:t>
                      </a:r>
                      <a:endParaRPr lang="en-US" dirty="0"/>
                    </a:p>
                  </a:txBody>
                  <a:tcPr/>
                </a:tc>
                <a:tc>
                  <a:txBody>
                    <a:bodyPr/>
                    <a:lstStyle/>
                    <a:p>
                      <a:pPr algn="r"/>
                      <a:r>
                        <a:rPr lang="en-US" dirty="0" smtClean="0"/>
                        <a:t>39.4%</a:t>
                      </a:r>
                      <a:endParaRPr lang="en-US" dirty="0"/>
                    </a:p>
                  </a:txBody>
                  <a:tcPr/>
                </a:tc>
                <a:tc>
                  <a:txBody>
                    <a:bodyPr/>
                    <a:lstStyle/>
                    <a:p>
                      <a:pPr algn="r"/>
                      <a:endParaRPr lang="en-US" dirty="0"/>
                    </a:p>
                  </a:txBody>
                  <a:tcPr/>
                </a:tc>
                <a:tc>
                  <a:txBody>
                    <a:bodyPr/>
                    <a:lstStyle/>
                    <a:p>
                      <a:endParaRPr lang="en-US" dirty="0"/>
                    </a:p>
                  </a:txBody>
                  <a:tcPr>
                    <a:solidFill>
                      <a:schemeClr val="bg2">
                        <a:lumMod val="75000"/>
                      </a:schemeClr>
                    </a:solidFill>
                  </a:tcPr>
                </a:tc>
                <a:tc>
                  <a:txBody>
                    <a:bodyPr/>
                    <a:lstStyle/>
                    <a:p>
                      <a:pPr algn="r"/>
                      <a:r>
                        <a:rPr lang="en-US" dirty="0" smtClean="0"/>
                        <a:t>600,000</a:t>
                      </a:r>
                      <a:endParaRPr lang="en-US" dirty="0"/>
                    </a:p>
                  </a:txBody>
                  <a:tcPr/>
                </a:tc>
                <a:tc>
                  <a:txBody>
                    <a:bodyPr/>
                    <a:lstStyle/>
                    <a:p>
                      <a:pPr algn="r"/>
                      <a:r>
                        <a:rPr lang="en-US" dirty="0" smtClean="0"/>
                        <a:t>182,572</a:t>
                      </a:r>
                      <a:endParaRPr lang="en-US" dirty="0"/>
                    </a:p>
                  </a:txBody>
                  <a:tcPr/>
                </a:tc>
                <a:extLst>
                  <a:ext uri="{0D108BD9-81ED-4DB2-BD59-A6C34878D82A}">
                    <a16:rowId xmlns:a16="http://schemas.microsoft.com/office/drawing/2014/main" xmlns="" val="3044695094"/>
                  </a:ext>
                </a:extLst>
              </a:tr>
            </a:tbl>
          </a:graphicData>
        </a:graphic>
      </p:graphicFrame>
    </p:spTree>
    <p:extLst>
      <p:ext uri="{BB962C8B-B14F-4D97-AF65-F5344CB8AC3E}">
        <p14:creationId xmlns:p14="http://schemas.microsoft.com/office/powerpoint/2010/main" val="23826969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135" y="255373"/>
            <a:ext cx="11714205" cy="881449"/>
          </a:xfrm>
        </p:spPr>
        <p:txBody>
          <a:bodyPr/>
          <a:lstStyle/>
          <a:p>
            <a:r>
              <a:rPr lang="en-US" b="1" dirty="0" smtClean="0"/>
              <a:t>Tax Changes</a:t>
            </a:r>
            <a:endParaRPr lang="en-US" b="1" dirty="0"/>
          </a:p>
        </p:txBody>
      </p:sp>
      <p:sp>
        <p:nvSpPr>
          <p:cNvPr id="3" name="Content Placeholder 2"/>
          <p:cNvSpPr>
            <a:spLocks noGrp="1"/>
          </p:cNvSpPr>
          <p:nvPr>
            <p:ph idx="1"/>
          </p:nvPr>
        </p:nvSpPr>
        <p:spPr>
          <a:xfrm>
            <a:off x="247135" y="1062681"/>
            <a:ext cx="11714205" cy="5609968"/>
          </a:xfrm>
        </p:spPr>
        <p:txBody>
          <a:bodyPr>
            <a:normAutofit/>
          </a:bodyPr>
          <a:lstStyle/>
          <a:p>
            <a:r>
              <a:rPr lang="en-US" sz="3200" dirty="0" smtClean="0"/>
              <a:t>Doubles Standard Deduction, Married-Joint from 12,000 to 24,000</a:t>
            </a:r>
          </a:p>
          <a:p>
            <a:r>
              <a:rPr lang="en-US" sz="3200" dirty="0" smtClean="0"/>
              <a:t>Eliminates Personal Exemptions - $4,050 each</a:t>
            </a:r>
          </a:p>
          <a:p>
            <a:r>
              <a:rPr lang="en-US" sz="3200" dirty="0" smtClean="0"/>
              <a:t>Itemized Deductions</a:t>
            </a:r>
          </a:p>
          <a:p>
            <a:pPr lvl="1"/>
            <a:r>
              <a:rPr lang="en-US" sz="2800" dirty="0" smtClean="0"/>
              <a:t>Decreases mortgage loan cap from $1 million to $750,000 for interest</a:t>
            </a:r>
          </a:p>
          <a:p>
            <a:pPr lvl="1"/>
            <a:r>
              <a:rPr lang="en-US" sz="2800" dirty="0" smtClean="0"/>
              <a:t>Increases cap on charitable contributions from 40% to 60% of AGI</a:t>
            </a:r>
          </a:p>
          <a:p>
            <a:pPr lvl="1"/>
            <a:r>
              <a:rPr lang="en-US" sz="2800" dirty="0" smtClean="0"/>
              <a:t>Caps State and Local Tax (SALT) at $10,000</a:t>
            </a:r>
          </a:p>
          <a:p>
            <a:pPr lvl="1"/>
            <a:r>
              <a:rPr lang="en-US" sz="2800" dirty="0" smtClean="0"/>
              <a:t>Medical Expenses now in excess of 7.5% of AGI (down from 10%)</a:t>
            </a:r>
          </a:p>
          <a:p>
            <a:pPr lvl="1"/>
            <a:r>
              <a:rPr lang="en-US" sz="2800" dirty="0" smtClean="0"/>
              <a:t>Eliminates Moving Expense</a:t>
            </a:r>
          </a:p>
          <a:p>
            <a:pPr lvl="1"/>
            <a:r>
              <a:rPr lang="en-US" sz="2800" dirty="0" smtClean="0"/>
              <a:t>Eliminates Casualty or Theft Loss</a:t>
            </a:r>
          </a:p>
          <a:p>
            <a:pPr lvl="1"/>
            <a:r>
              <a:rPr lang="en-US" sz="2800" dirty="0" smtClean="0"/>
              <a:t>Eliminates Tax Preparation Expense</a:t>
            </a:r>
          </a:p>
          <a:p>
            <a:pPr lvl="1"/>
            <a:r>
              <a:rPr lang="en-US" sz="2800" dirty="0" smtClean="0"/>
              <a:t>Eliminates Unreimbursed Employee Travel Expense &amp; Home Office Expense</a:t>
            </a:r>
            <a:endParaRPr lang="en-US" sz="2800" dirty="0"/>
          </a:p>
        </p:txBody>
      </p:sp>
    </p:spTree>
    <p:extLst>
      <p:ext uri="{BB962C8B-B14F-4D97-AF65-F5344CB8AC3E}">
        <p14:creationId xmlns:p14="http://schemas.microsoft.com/office/powerpoint/2010/main" val="2177994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849" y="365125"/>
            <a:ext cx="11623589" cy="1325563"/>
          </a:xfrm>
        </p:spPr>
        <p:txBody>
          <a:bodyPr/>
          <a:lstStyle/>
          <a:p>
            <a:r>
              <a:rPr lang="en-US" b="1" dirty="0" smtClean="0"/>
              <a:t>Tax Changes</a:t>
            </a:r>
            <a:endParaRPr lang="en-US" b="1" dirty="0"/>
          </a:p>
        </p:txBody>
      </p:sp>
      <p:sp>
        <p:nvSpPr>
          <p:cNvPr id="3" name="Content Placeholder 2"/>
          <p:cNvSpPr>
            <a:spLocks noGrp="1"/>
          </p:cNvSpPr>
          <p:nvPr>
            <p:ph idx="1"/>
          </p:nvPr>
        </p:nvSpPr>
        <p:spPr>
          <a:xfrm>
            <a:off x="271849" y="1408670"/>
            <a:ext cx="11623589" cy="5263979"/>
          </a:xfrm>
        </p:spPr>
        <p:txBody>
          <a:bodyPr/>
          <a:lstStyle/>
          <a:p>
            <a:r>
              <a:rPr lang="en-US" sz="3200" dirty="0" smtClean="0"/>
              <a:t>Tax Credits</a:t>
            </a:r>
          </a:p>
          <a:p>
            <a:pPr lvl="1"/>
            <a:r>
              <a:rPr lang="en-US" sz="2800" dirty="0" smtClean="0"/>
              <a:t>Child Tax Credit (under 17 years old) increased from $1,000 to $2,000</a:t>
            </a:r>
          </a:p>
          <a:p>
            <a:pPr lvl="1"/>
            <a:r>
              <a:rPr lang="en-US" sz="2800" dirty="0" smtClean="0"/>
              <a:t>New $500 Tax Credit for non-child dependents (including parents)</a:t>
            </a:r>
          </a:p>
          <a:p>
            <a:r>
              <a:rPr lang="en-US" sz="3200" dirty="0" smtClean="0"/>
              <a:t>Individual Health Care Tax Penalty eliminated – in 2019</a:t>
            </a:r>
          </a:p>
          <a:p>
            <a:r>
              <a:rPr lang="en-US" sz="3200" dirty="0" smtClean="0"/>
              <a:t>Eliminates the Tax Deduction and Income Reporting for Alimony</a:t>
            </a:r>
          </a:p>
          <a:p>
            <a:pPr lvl="1"/>
            <a:r>
              <a:rPr lang="en-US" sz="2800" dirty="0" smtClean="0"/>
              <a:t>Only if Divorce agreement is finalized after December 31, 2018</a:t>
            </a:r>
          </a:p>
          <a:p>
            <a:pPr lvl="1"/>
            <a:r>
              <a:rPr lang="en-US" sz="2800" dirty="0" smtClean="0"/>
              <a:t>Alimony Revenue/Expense is grandfathered for existing agreements</a:t>
            </a:r>
          </a:p>
        </p:txBody>
      </p:sp>
    </p:spTree>
    <p:extLst>
      <p:ext uri="{BB962C8B-B14F-4D97-AF65-F5344CB8AC3E}">
        <p14:creationId xmlns:p14="http://schemas.microsoft.com/office/powerpoint/2010/main" val="28829045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287</TotalTime>
  <Words>685</Words>
  <Application>Microsoft Office PowerPoint</Application>
  <PresentationFormat>Custom</PresentationFormat>
  <Paragraphs>162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State and Local Taxes (SALT)</vt:lpstr>
      <vt:lpstr>Economic Impact from (DLGS) Local Charitable Funds Regulation</vt:lpstr>
      <vt:lpstr>Definition</vt:lpstr>
      <vt:lpstr>IRS Proposed Regulation</vt:lpstr>
      <vt:lpstr>IRS Proposed Regulation</vt:lpstr>
      <vt:lpstr>IRS Proposed Regulation</vt:lpstr>
      <vt:lpstr>Tax Rate Changes – Illustrating Married, Joint</vt:lpstr>
      <vt:lpstr>Tax Changes</vt:lpstr>
      <vt:lpstr>Tax Changes</vt:lpstr>
      <vt:lpstr>SALT Impact on Small (or Large) Businesses</vt:lpstr>
      <vt:lpstr>PowerPoint Presentation</vt:lpstr>
    </vt:vector>
  </TitlesOfParts>
  <Company>County of Cumberland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SALT  (State and Local Taxes)</dc:title>
  <dc:creator>Gerry Seneski</dc:creator>
  <cp:lastModifiedBy>Lori Buckelew</cp:lastModifiedBy>
  <cp:revision>58</cp:revision>
  <cp:lastPrinted>2018-11-06T20:11:31Z</cp:lastPrinted>
  <dcterms:created xsi:type="dcterms:W3CDTF">2018-11-06T15:23:54Z</dcterms:created>
  <dcterms:modified xsi:type="dcterms:W3CDTF">2018-11-06T21:54:10Z</dcterms:modified>
</cp:coreProperties>
</file>