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41"/>
  </p:notesMasterIdLst>
  <p:handoutMasterIdLst>
    <p:handoutMasterId r:id="rId42"/>
  </p:handoutMasterIdLst>
  <p:sldIdLst>
    <p:sldId id="312" r:id="rId6"/>
    <p:sldId id="404" r:id="rId7"/>
    <p:sldId id="377" r:id="rId8"/>
    <p:sldId id="400" r:id="rId9"/>
    <p:sldId id="265" r:id="rId10"/>
    <p:sldId id="382" r:id="rId11"/>
    <p:sldId id="383" r:id="rId12"/>
    <p:sldId id="379" r:id="rId13"/>
    <p:sldId id="386" r:id="rId14"/>
    <p:sldId id="381" r:id="rId15"/>
    <p:sldId id="376" r:id="rId16"/>
    <p:sldId id="401" r:id="rId17"/>
    <p:sldId id="395" r:id="rId18"/>
    <p:sldId id="398" r:id="rId19"/>
    <p:sldId id="390" r:id="rId20"/>
    <p:sldId id="394" r:id="rId21"/>
    <p:sldId id="417" r:id="rId22"/>
    <p:sldId id="418" r:id="rId23"/>
    <p:sldId id="393" r:id="rId24"/>
    <p:sldId id="391" r:id="rId25"/>
    <p:sldId id="412" r:id="rId26"/>
    <p:sldId id="413" r:id="rId27"/>
    <p:sldId id="409" r:id="rId28"/>
    <p:sldId id="402" r:id="rId29"/>
    <p:sldId id="403" r:id="rId30"/>
    <p:sldId id="406" r:id="rId31"/>
    <p:sldId id="414" r:id="rId32"/>
    <p:sldId id="415" r:id="rId33"/>
    <p:sldId id="410" r:id="rId34"/>
    <p:sldId id="407" r:id="rId35"/>
    <p:sldId id="408" r:id="rId36"/>
    <p:sldId id="416" r:id="rId37"/>
    <p:sldId id="364" r:id="rId38"/>
    <p:sldId id="337" r:id="rId39"/>
    <p:sldId id="411" r:id="rId40"/>
  </p:sldIdLst>
  <p:sldSz cx="9144000" cy="6858000" type="screen4x3"/>
  <p:notesSz cx="7011988" cy="92979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39994B-602D-B86D-B394-179F5291BAA9}" name="Michael F. Cerra" initials="MFC" userId="S::mcerra@njlm.org::9ac256a0-6d78-436b-b054-34c9e249fbfc" providerId="AD"/>
  <p188:author id="{C7C5066D-E402-0C2E-FD64-EA7A5AB62E56}" name="Erin Knoedler" initials="EK" userId="S::EKnoedler@njlm.org::d4025b72-7156-469b-803f-b6519e3c5340" providerId="AD"/>
  <p188:author id="{A4CDA9BC-2214-0DE5-FC70-527F41807CCC}" name="Frank Marshall" initials="FM" userId="S::FMarshall@njlm.org::04c78ae3-4a51-4400-9635-1877d8f8344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 b" initials="cb" lastIdx="1" clrIdx="0"/>
  <p:cmAuthor id="2" name="Frank Marshall, Esq" initials="FM"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0E6F80-8FF2-9FDB-6726-EB633840893F}" v="4" dt="2025-11-05T17:53:04.0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commentAuthors" Target="commentAuthors.xml"/><Relationship Id="rId48" Type="http://schemas.microsoft.com/office/2015/10/relationships/revisionInfo" Target="revisionInfo.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E9C443-D1F7-4BD3-968E-CE984F96D13C}"/>
              </a:ext>
            </a:extLst>
          </p:cNvPr>
          <p:cNvSpPr>
            <a:spLocks noGrp="1"/>
          </p:cNvSpPr>
          <p:nvPr>
            <p:ph type="hdr" sz="quarter"/>
          </p:nvPr>
        </p:nvSpPr>
        <p:spPr>
          <a:xfrm>
            <a:off x="0" y="1"/>
            <a:ext cx="3038528" cy="466514"/>
          </a:xfrm>
          <a:prstGeom prst="rect">
            <a:avLst/>
          </a:prstGeom>
        </p:spPr>
        <p:txBody>
          <a:bodyPr vert="horz" lIns="93173" tIns="46587" rIns="93173" bIns="46587" rtlCol="0"/>
          <a:lstStyle>
            <a:lvl1pPr algn="l">
              <a:defRPr sz="1200"/>
            </a:lvl1pPr>
          </a:lstStyle>
          <a:p>
            <a:endParaRPr lang="en-US"/>
          </a:p>
        </p:txBody>
      </p:sp>
      <p:sp>
        <p:nvSpPr>
          <p:cNvPr id="3" name="Date Placeholder 2">
            <a:extLst>
              <a:ext uri="{FF2B5EF4-FFF2-40B4-BE49-F238E27FC236}">
                <a16:creationId xmlns:a16="http://schemas.microsoft.com/office/drawing/2014/main" id="{810702E7-592E-4456-8CBD-6CF82EE2E3FF}"/>
              </a:ext>
            </a:extLst>
          </p:cNvPr>
          <p:cNvSpPr>
            <a:spLocks noGrp="1"/>
          </p:cNvSpPr>
          <p:nvPr>
            <p:ph type="dt" sz="quarter" idx="1"/>
          </p:nvPr>
        </p:nvSpPr>
        <p:spPr>
          <a:xfrm>
            <a:off x="3971838" y="1"/>
            <a:ext cx="3038528" cy="466514"/>
          </a:xfrm>
          <a:prstGeom prst="rect">
            <a:avLst/>
          </a:prstGeom>
        </p:spPr>
        <p:txBody>
          <a:bodyPr vert="horz" lIns="93173" tIns="46587" rIns="93173" bIns="46587" rtlCol="0"/>
          <a:lstStyle>
            <a:lvl1pPr algn="r">
              <a:defRPr sz="1200"/>
            </a:lvl1pPr>
          </a:lstStyle>
          <a:p>
            <a:fld id="{C9B67F36-F014-4FF2-86CA-146B9DC06121}" type="datetimeFigureOut">
              <a:rPr lang="en-US" smtClean="0"/>
              <a:t>11/5/2025</a:t>
            </a:fld>
            <a:endParaRPr lang="en-US"/>
          </a:p>
        </p:txBody>
      </p:sp>
      <p:sp>
        <p:nvSpPr>
          <p:cNvPr id="4" name="Footer Placeholder 3">
            <a:extLst>
              <a:ext uri="{FF2B5EF4-FFF2-40B4-BE49-F238E27FC236}">
                <a16:creationId xmlns:a16="http://schemas.microsoft.com/office/drawing/2014/main" id="{8879428B-41FE-416D-9103-95B6AF87F4C3}"/>
              </a:ext>
            </a:extLst>
          </p:cNvPr>
          <p:cNvSpPr>
            <a:spLocks noGrp="1"/>
          </p:cNvSpPr>
          <p:nvPr>
            <p:ph type="ftr" sz="quarter" idx="2"/>
          </p:nvPr>
        </p:nvSpPr>
        <p:spPr>
          <a:xfrm>
            <a:off x="0" y="8831477"/>
            <a:ext cx="3038528" cy="466513"/>
          </a:xfrm>
          <a:prstGeom prst="rect">
            <a:avLst/>
          </a:prstGeom>
        </p:spPr>
        <p:txBody>
          <a:bodyPr vert="horz" lIns="93173" tIns="46587" rIns="93173" bIns="46587"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11E9C63-4E28-473D-A8B6-6568DA9BBA89}"/>
              </a:ext>
            </a:extLst>
          </p:cNvPr>
          <p:cNvSpPr>
            <a:spLocks noGrp="1"/>
          </p:cNvSpPr>
          <p:nvPr>
            <p:ph type="sldNum" sz="quarter" idx="3"/>
          </p:nvPr>
        </p:nvSpPr>
        <p:spPr>
          <a:xfrm>
            <a:off x="3971838" y="8831477"/>
            <a:ext cx="3038528" cy="466513"/>
          </a:xfrm>
          <a:prstGeom prst="rect">
            <a:avLst/>
          </a:prstGeom>
        </p:spPr>
        <p:txBody>
          <a:bodyPr vert="horz" lIns="93173" tIns="46587" rIns="93173" bIns="46587" rtlCol="0" anchor="b"/>
          <a:lstStyle>
            <a:lvl1pPr algn="r">
              <a:defRPr sz="1200"/>
            </a:lvl1pPr>
          </a:lstStyle>
          <a:p>
            <a:fld id="{CAD3D38F-29DF-4369-927E-A933ABC658B1}" type="slidenum">
              <a:rPr lang="en-US" smtClean="0"/>
              <a:t>‹#›</a:t>
            </a:fld>
            <a:endParaRPr lang="en-US"/>
          </a:p>
        </p:txBody>
      </p:sp>
    </p:spTree>
    <p:extLst>
      <p:ext uri="{BB962C8B-B14F-4D97-AF65-F5344CB8AC3E}">
        <p14:creationId xmlns:p14="http://schemas.microsoft.com/office/powerpoint/2010/main" val="1070752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528" cy="464899"/>
          </a:xfrm>
          <a:prstGeom prst="rect">
            <a:avLst/>
          </a:prstGeom>
        </p:spPr>
        <p:txBody>
          <a:bodyPr vert="horz" lIns="93173" tIns="46587" rIns="93173" bIns="46587" rtlCol="0"/>
          <a:lstStyle>
            <a:lvl1pPr algn="l">
              <a:defRPr sz="1200"/>
            </a:lvl1pPr>
          </a:lstStyle>
          <a:p>
            <a:endParaRPr lang="en-US"/>
          </a:p>
        </p:txBody>
      </p:sp>
      <p:sp>
        <p:nvSpPr>
          <p:cNvPr id="3" name="Date Placeholder 2"/>
          <p:cNvSpPr>
            <a:spLocks noGrp="1"/>
          </p:cNvSpPr>
          <p:nvPr>
            <p:ph type="dt" idx="1"/>
          </p:nvPr>
        </p:nvSpPr>
        <p:spPr>
          <a:xfrm>
            <a:off x="3971838" y="0"/>
            <a:ext cx="3038528" cy="464899"/>
          </a:xfrm>
          <a:prstGeom prst="rect">
            <a:avLst/>
          </a:prstGeom>
        </p:spPr>
        <p:txBody>
          <a:bodyPr vert="horz" lIns="93173" tIns="46587" rIns="93173" bIns="46587" rtlCol="0"/>
          <a:lstStyle>
            <a:lvl1pPr algn="r">
              <a:defRPr sz="1200"/>
            </a:lvl1pPr>
          </a:lstStyle>
          <a:p>
            <a:fld id="{A39257DD-10AA-46EC-91D3-AD4F55BA892F}" type="datetimeFigureOut">
              <a:rPr lang="en-US" smtClean="0"/>
              <a:t>11/5/2025</a:t>
            </a:fld>
            <a:endParaRPr lang="en-US"/>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3173" tIns="46587" rIns="93173" bIns="46587" rtlCol="0" anchor="ctr"/>
          <a:lstStyle/>
          <a:p>
            <a:endParaRPr lang="en-US"/>
          </a:p>
        </p:txBody>
      </p:sp>
      <p:sp>
        <p:nvSpPr>
          <p:cNvPr id="5" name="Notes Placeholder 4"/>
          <p:cNvSpPr>
            <a:spLocks noGrp="1"/>
          </p:cNvSpPr>
          <p:nvPr>
            <p:ph type="body" sz="quarter" idx="3"/>
          </p:nvPr>
        </p:nvSpPr>
        <p:spPr>
          <a:xfrm>
            <a:off x="701199" y="4416544"/>
            <a:ext cx="5609590" cy="4184095"/>
          </a:xfrm>
          <a:prstGeom prst="rect">
            <a:avLst/>
          </a:prstGeom>
        </p:spPr>
        <p:txBody>
          <a:bodyPr vert="horz" lIns="93173" tIns="46587" rIns="93173" bIns="4658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1476"/>
            <a:ext cx="3038528" cy="464899"/>
          </a:xfrm>
          <a:prstGeom prst="rect">
            <a:avLst/>
          </a:prstGeom>
        </p:spPr>
        <p:txBody>
          <a:bodyPr vert="horz" lIns="93173" tIns="46587" rIns="93173"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1838" y="8831476"/>
            <a:ext cx="3038528" cy="464899"/>
          </a:xfrm>
          <a:prstGeom prst="rect">
            <a:avLst/>
          </a:prstGeom>
        </p:spPr>
        <p:txBody>
          <a:bodyPr vert="horz" lIns="93173" tIns="46587" rIns="93173" bIns="46587" rtlCol="0" anchor="b"/>
          <a:lstStyle>
            <a:lvl1pPr algn="r">
              <a:defRPr sz="1200"/>
            </a:lvl1pPr>
          </a:lstStyle>
          <a:p>
            <a:fld id="{11AA088C-9384-4DB3-B642-2D8520004B5B}" type="slidenum">
              <a:rPr lang="en-US" smtClean="0"/>
              <a:t>‹#›</a:t>
            </a:fld>
            <a:endParaRPr lang="en-US"/>
          </a:p>
        </p:txBody>
      </p:sp>
    </p:spTree>
    <p:extLst>
      <p:ext uri="{BB962C8B-B14F-4D97-AF65-F5344CB8AC3E}">
        <p14:creationId xmlns:p14="http://schemas.microsoft.com/office/powerpoint/2010/main" val="3959601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1AA088C-9384-4DB3-B642-2D8520004B5B}" type="slidenum">
              <a:rPr lang="en-US" smtClean="0"/>
              <a:t>1</a:t>
            </a:fld>
            <a:endParaRPr lang="en-US"/>
          </a:p>
        </p:txBody>
      </p:sp>
    </p:spTree>
    <p:extLst>
      <p:ext uri="{BB962C8B-B14F-4D97-AF65-F5344CB8AC3E}">
        <p14:creationId xmlns:p14="http://schemas.microsoft.com/office/powerpoint/2010/main" val="19184136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hasCustomPrompt="1"/>
          </p:nvPr>
        </p:nvSpPr>
        <p:spPr>
          <a:xfrm>
            <a:off x="1371600" y="3886200"/>
            <a:ext cx="6400800" cy="1371600"/>
          </a:xfrm>
        </p:spPr>
        <p:txBody>
          <a:bodyPr>
            <a:normAutofit/>
          </a:bodyPr>
          <a:lstStyle>
            <a:lvl1pPr marL="0" indent="0" algn="ctr">
              <a:buNone/>
              <a:defRPr sz="24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“Title”</a:t>
            </a:r>
          </a:p>
          <a:p>
            <a:r>
              <a:rPr lang="en-US"/>
              <a:t>Date of Program</a:t>
            </a:r>
          </a:p>
          <a:p>
            <a:r>
              <a:rPr lang="en-US"/>
              <a:t>Time of Program</a:t>
            </a:r>
          </a:p>
        </p:txBody>
      </p:sp>
      <p:sp>
        <p:nvSpPr>
          <p:cNvPr id="4" name="Date Placeholder 3"/>
          <p:cNvSpPr>
            <a:spLocks noGrp="1"/>
          </p:cNvSpPr>
          <p:nvPr>
            <p:ph type="dt" sz="half" idx="10"/>
          </p:nvPr>
        </p:nvSpPr>
        <p:spPr/>
        <p:txBody>
          <a:bodyPr/>
          <a:lstStyle/>
          <a:p>
            <a:r>
              <a:rPr lang="en-US"/>
              <a:t>October 31, 2025 </a:t>
            </a:r>
          </a:p>
        </p:txBody>
      </p:sp>
      <p:sp>
        <p:nvSpPr>
          <p:cNvPr id="5" name="Footer Placeholder 4"/>
          <p:cNvSpPr>
            <a:spLocks noGrp="1"/>
          </p:cNvSpPr>
          <p:nvPr>
            <p:ph type="ftr" sz="quarter" idx="11"/>
          </p:nvPr>
        </p:nvSpPr>
        <p:spPr/>
        <p:txBody>
          <a:bodyPr/>
          <a:lstStyle/>
          <a:p>
            <a:r>
              <a:rPr lang="en-US"/>
              <a:t>Lunch &amp; Learn - Lame Duck </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2112" y="381000"/>
            <a:ext cx="6782688" cy="1676654"/>
          </a:xfrm>
          <a:prstGeom prst="rect">
            <a:avLst/>
          </a:prstGeom>
        </p:spPr>
      </p:pic>
      <p:sp>
        <p:nvSpPr>
          <p:cNvPr id="8" name="Subtitle 2"/>
          <p:cNvSpPr txBox="1">
            <a:spLocks/>
          </p:cNvSpPr>
          <p:nvPr userDrawn="1"/>
        </p:nvSpPr>
        <p:spPr>
          <a:xfrm>
            <a:off x="1333056" y="5410200"/>
            <a:ext cx="6400800" cy="5334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400" kern="1200" baseline="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700"/>
              <a:t>Name &amp; title of NJLM Staff if applicable</a:t>
            </a: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9000" y="-1447800"/>
            <a:ext cx="2946759" cy="9943555"/>
          </a:xfrm>
          <a:prstGeom prst="rect">
            <a:avLst/>
          </a:prstGeom>
        </p:spPr>
      </p:pic>
    </p:spTree>
    <p:extLst>
      <p:ext uri="{BB962C8B-B14F-4D97-AF65-F5344CB8AC3E}">
        <p14:creationId xmlns:p14="http://schemas.microsoft.com/office/powerpoint/2010/main" val="1352022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October 31, 2025 </a:t>
            </a:r>
          </a:p>
        </p:txBody>
      </p:sp>
      <p:sp>
        <p:nvSpPr>
          <p:cNvPr id="5" name="Footer Placeholder 4"/>
          <p:cNvSpPr>
            <a:spLocks noGrp="1"/>
          </p:cNvSpPr>
          <p:nvPr>
            <p:ph type="ftr" sz="quarter" idx="11"/>
          </p:nvPr>
        </p:nvSpPr>
        <p:spPr/>
        <p:txBody>
          <a:bodyPr/>
          <a:lstStyle/>
          <a:p>
            <a:r>
              <a:rPr lang="en-US"/>
              <a:t>Lunch &amp; Learn - Lame Duck </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43800" y="-1447800"/>
            <a:ext cx="2946759" cy="9943555"/>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6356" y="381000"/>
            <a:ext cx="6782688" cy="1676654"/>
          </a:xfrm>
          <a:prstGeom prst="rect">
            <a:avLst/>
          </a:prstGeom>
        </p:spPr>
      </p:pic>
      <p:sp>
        <p:nvSpPr>
          <p:cNvPr id="9" name="Vertical Text Placeholder 2"/>
          <p:cNvSpPr>
            <a:spLocks noGrp="1"/>
          </p:cNvSpPr>
          <p:nvPr>
            <p:ph type="body" orient="vert" idx="12" hasCustomPrompt="1"/>
          </p:nvPr>
        </p:nvSpPr>
        <p:spPr>
          <a:xfrm rot="16200000">
            <a:off x="4000500" y="-1257300"/>
            <a:ext cx="457201" cy="7543800"/>
          </a:xfrm>
        </p:spPr>
        <p:txBody>
          <a:bodyPr vert="eaVert">
            <a:normAutofit/>
          </a:bodyPr>
          <a:lstStyle>
            <a:lvl1pPr eaLnBrk="1" hangingPunct="1">
              <a:spcBef>
                <a:spcPct val="0"/>
              </a:spcBef>
              <a:buClrTx/>
              <a:buSzTx/>
              <a:buFontTx/>
              <a:buNone/>
              <a:defRPr sz="2400">
                <a:latin typeface="+mj-lt"/>
              </a:defRPr>
            </a:lvl1pPr>
          </a:lstStyle>
          <a:p>
            <a:pPr eaLnBrk="1" hangingPunct="1">
              <a:spcBef>
                <a:spcPct val="0"/>
              </a:spcBef>
              <a:buClrTx/>
              <a:buSzTx/>
              <a:buFontTx/>
              <a:buNone/>
            </a:pPr>
            <a:r>
              <a:rPr lang="en-US" altLang="en-US" sz="1800">
                <a:latin typeface="+mn-lt"/>
              </a:rPr>
              <a:t>Contact:</a:t>
            </a:r>
            <a:endParaRPr lang="en-US" altLang="en-US" sz="2000">
              <a:latin typeface="+mn-lt"/>
            </a:endParaRPr>
          </a:p>
        </p:txBody>
      </p:sp>
      <p:sp>
        <p:nvSpPr>
          <p:cNvPr id="2" name="Rectangle 1"/>
          <p:cNvSpPr/>
          <p:nvPr userDrawn="1"/>
        </p:nvSpPr>
        <p:spPr>
          <a:xfrm>
            <a:off x="457200" y="2743200"/>
            <a:ext cx="7543800" cy="923330"/>
          </a:xfrm>
          <a:prstGeom prst="rect">
            <a:avLst/>
          </a:prstGeom>
        </p:spPr>
        <p:txBody>
          <a:bodyPr wrap="square">
            <a:spAutoFit/>
          </a:bodyPr>
          <a:lstStyle/>
          <a:p>
            <a:pPr eaLnBrk="1" hangingPunct="1">
              <a:spcBef>
                <a:spcPct val="0"/>
              </a:spcBef>
              <a:buClrTx/>
              <a:buSzTx/>
              <a:buFontTx/>
              <a:buNone/>
            </a:pPr>
            <a:r>
              <a:rPr lang="en-US" altLang="en-US" sz="1800">
                <a:latin typeface="+mn-lt"/>
              </a:rPr>
              <a:t>Staff Name, Staff Title</a:t>
            </a:r>
          </a:p>
          <a:p>
            <a:pPr eaLnBrk="1" hangingPunct="1">
              <a:spcBef>
                <a:spcPct val="0"/>
              </a:spcBef>
              <a:buClrTx/>
              <a:buSzTx/>
              <a:buFontTx/>
              <a:buNone/>
            </a:pPr>
            <a:r>
              <a:rPr lang="en-US" altLang="en-US" sz="1800">
                <a:latin typeface="+mn-lt"/>
              </a:rPr>
              <a:t>609-695-3481 x###</a:t>
            </a:r>
          </a:p>
          <a:p>
            <a:pPr eaLnBrk="1" hangingPunct="1">
              <a:spcBef>
                <a:spcPct val="0"/>
              </a:spcBef>
              <a:buClrTx/>
              <a:buSzTx/>
              <a:buFontTx/>
              <a:buNone/>
            </a:pPr>
            <a:r>
              <a:rPr lang="en-US" altLang="en-US" sz="1800">
                <a:latin typeface="+mn-lt"/>
              </a:rPr>
              <a:t>name@njlm.org</a:t>
            </a:r>
          </a:p>
        </p:txBody>
      </p:sp>
    </p:spTree>
    <p:extLst>
      <p:ext uri="{BB962C8B-B14F-4D97-AF65-F5344CB8AC3E}">
        <p14:creationId xmlns:p14="http://schemas.microsoft.com/office/powerpoint/2010/main" val="117520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October 31, 2025 </a:t>
            </a:r>
          </a:p>
        </p:txBody>
      </p:sp>
      <p:sp>
        <p:nvSpPr>
          <p:cNvPr id="5" name="Footer Placeholder 4"/>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29096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October 31, 2025 </a:t>
            </a:r>
          </a:p>
        </p:txBody>
      </p:sp>
      <p:sp>
        <p:nvSpPr>
          <p:cNvPr id="5" name="Footer Placeholder 4"/>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590285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October 31, 2025 </a:t>
            </a:r>
          </a:p>
        </p:txBody>
      </p:sp>
      <p:sp>
        <p:nvSpPr>
          <p:cNvPr id="6" name="Footer Placeholder 5"/>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56173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October 31, 2025 </a:t>
            </a:r>
          </a:p>
        </p:txBody>
      </p:sp>
      <p:sp>
        <p:nvSpPr>
          <p:cNvPr id="8" name="Footer Placeholder 7"/>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856309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October 31, 2025 </a:t>
            </a:r>
          </a:p>
        </p:txBody>
      </p:sp>
      <p:sp>
        <p:nvSpPr>
          <p:cNvPr id="4" name="Footer Placeholder 3"/>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67259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October 31, 2025 </a:t>
            </a:r>
          </a:p>
        </p:txBody>
      </p:sp>
      <p:sp>
        <p:nvSpPr>
          <p:cNvPr id="3" name="Footer Placeholder 2"/>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453409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October 31, 2025 </a:t>
            </a:r>
          </a:p>
        </p:txBody>
      </p:sp>
      <p:sp>
        <p:nvSpPr>
          <p:cNvPr id="6" name="Footer Placeholder 5"/>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1293411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October 31, 2025 </a:t>
            </a:r>
          </a:p>
        </p:txBody>
      </p:sp>
      <p:sp>
        <p:nvSpPr>
          <p:cNvPr id="6" name="Footer Placeholder 5"/>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466623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October 31, 2025 </a:t>
            </a:r>
          </a:p>
        </p:txBody>
      </p:sp>
      <p:sp>
        <p:nvSpPr>
          <p:cNvPr id="5" name="Footer Placeholder 4"/>
          <p:cNvSpPr>
            <a:spLocks noGrp="1"/>
          </p:cNvSpPr>
          <p:nvPr>
            <p:ph type="ftr" sz="quarter" idx="3"/>
          </p:nvPr>
        </p:nvSpPr>
        <p:spPr>
          <a:xfrm>
            <a:off x="3124200" y="6356350"/>
            <a:ext cx="49530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Lunch &amp; Learn - Lame Duck </a:t>
            </a:r>
          </a:p>
        </p:txBody>
      </p:sp>
    </p:spTree>
    <p:extLst>
      <p:ext uri="{BB962C8B-B14F-4D97-AF65-F5344CB8AC3E}">
        <p14:creationId xmlns:p14="http://schemas.microsoft.com/office/powerpoint/2010/main" val="1963524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nj.gov/governor/docs/BestPracticesTransitionGroup.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pub.njleg.state.nj.us/Bills/2024/S4500/4451_I1.PDF" TargetMode="External"/><Relationship Id="rId7" Type="http://schemas.openxmlformats.org/officeDocument/2006/relationships/hyperlink" Target="https://pub.njleg.state.nj.us/Bills/2024/S5000/4736_I1.PDF" TargetMode="External"/><Relationship Id="rId2" Type="http://schemas.openxmlformats.org/officeDocument/2006/relationships/hyperlink" Target="https://pub.njleg.state.nj.us/Bills/2024/S1500/1408_R1.PDF" TargetMode="External"/><Relationship Id="rId1" Type="http://schemas.openxmlformats.org/officeDocument/2006/relationships/slideLayout" Target="../slideLayouts/slideLayout2.xml"/><Relationship Id="rId6" Type="http://schemas.openxmlformats.org/officeDocument/2006/relationships/hyperlink" Target="https://pub.njleg.state.nj.us/Bills/2024/S4500/4048_R1.PDF" TargetMode="External"/><Relationship Id="rId5" Type="http://schemas.openxmlformats.org/officeDocument/2006/relationships/hyperlink" Target="https://pub.njleg.state.nj.us/Bills/2024/S3000/2974_I1.PDF" TargetMode="External"/><Relationship Id="rId4" Type="http://schemas.openxmlformats.org/officeDocument/2006/relationships/hyperlink" Target="https://pub.njleg.state.nj.us/Bills/2024/S2500/2347_R1.PDF"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pub.njleg.state.nj.us/Bills/2024/S1500/1408_R1.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pub.njleg.state.nj.us/Bills/2024/S4500/4451_I1.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pub.njleg.state.nj.us/Bills/2024/S2500/2347_R1.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pub.njleg.state.nj.us/Bills/2024/A3000/2792_U1.PDF" TargetMode="External"/><Relationship Id="rId2" Type="http://schemas.openxmlformats.org/officeDocument/2006/relationships/hyperlink" Target="https://pub.njleg.state.nj.us/Bills/2024/S2500/2347_R1.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pub.njleg.state.nj.us/Bills/2024/S3000/2974_I1.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pub.njleg.state.nj.us/Bills/2024/S4500/4048_R1.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pub.njleg.state.nj.us/Bills/2024/S5000/4736_I1.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pub.njleg.state.nj.us/Bills/2024/S5000/4691_I1.PDF"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pub.njleg.state.nj.us/Bills/2024/S2000/1535_I1.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njlm.org/NewsFlashes"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nj.gov/treasury/pensions/documents/hb/rate-renewal/py2026-rate-setting-analysis-local.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njlm.org/CivicAlerts.aspx?AID=348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nj.gov/governor/news/news/562025/approved/20250904b.s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nj.gov/governor/docs/MOA.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50170"/>
            <a:ext cx="7278624" cy="3128067"/>
          </a:xfrm>
          <a:solidFill>
            <a:schemeClr val="bg1"/>
          </a:solidFill>
        </p:spPr>
        <p:txBody>
          <a:bodyPr>
            <a:normAutofit fontScale="90000"/>
          </a:bodyPr>
          <a:lstStyle/>
          <a:p>
            <a:br>
              <a:rPr lang="en-US">
                <a:latin typeface="DistrictProW01-Book"/>
              </a:rPr>
            </a:br>
            <a:br>
              <a:rPr lang="en-US">
                <a:latin typeface="DistrictProW01-Book"/>
              </a:rPr>
            </a:br>
            <a:r>
              <a:rPr lang="en-US" b="1">
                <a:latin typeface="Arial"/>
                <a:cs typeface="Arial"/>
              </a:rPr>
              <a:t>Lunch &amp; Learn: Lame Duck</a:t>
            </a:r>
            <a:br>
              <a:rPr lang="en-US" b="1">
                <a:latin typeface="Arial"/>
              </a:rPr>
            </a:br>
            <a:br>
              <a:rPr lang="en-US">
                <a:latin typeface="Arial"/>
              </a:rPr>
            </a:br>
            <a:r>
              <a:rPr lang="en-US" sz="2000">
                <a:latin typeface="Arial"/>
                <a:cs typeface="Arial"/>
              </a:rPr>
              <a:t> October 31, 2025</a:t>
            </a:r>
            <a:br>
              <a:rPr lang="en-US" sz="2000">
                <a:latin typeface="Arial"/>
              </a:rPr>
            </a:br>
            <a:br>
              <a:rPr lang="en-US" sz="2000">
                <a:latin typeface="Arial"/>
              </a:rPr>
            </a:br>
            <a:r>
              <a:rPr lang="en-US" sz="2000">
                <a:latin typeface="Arial"/>
                <a:cs typeface="Arial"/>
              </a:rPr>
              <a:t>Mike Cerra, Executive Director</a:t>
            </a:r>
            <a:br>
              <a:rPr lang="en-US" sz="2000">
                <a:latin typeface="Arial"/>
              </a:rPr>
            </a:br>
            <a:r>
              <a:rPr lang="en-US" sz="2000">
                <a:latin typeface="Arial"/>
                <a:cs typeface="Arial"/>
              </a:rPr>
              <a:t>Lori Buckelew, Deputy Executive Director</a:t>
            </a:r>
            <a:br>
              <a:rPr lang="en-US" sz="2000">
                <a:latin typeface="Arial"/>
              </a:rPr>
            </a:br>
            <a:r>
              <a:rPr lang="en-US" sz="2000">
                <a:latin typeface="Arial"/>
                <a:cs typeface="Arial"/>
              </a:rPr>
              <a:t>Paul Penna, Director of Government Affairs</a:t>
            </a:r>
            <a:br>
              <a:rPr lang="en-US" sz="2000">
                <a:latin typeface="Arial"/>
              </a:rPr>
            </a:br>
            <a:r>
              <a:rPr lang="en-US" sz="2000">
                <a:latin typeface="Arial"/>
                <a:cs typeface="Arial"/>
              </a:rPr>
              <a:t>Erin Knoedler, Legislative Analyst</a:t>
            </a:r>
            <a:br>
              <a:rPr lang="en-US" sz="2000">
                <a:latin typeface="Arial"/>
              </a:rPr>
            </a:br>
            <a:r>
              <a:rPr lang="en-US" sz="2000" err="1">
                <a:latin typeface="Arial"/>
                <a:cs typeface="Arial"/>
              </a:rPr>
              <a:t>Sadayah</a:t>
            </a:r>
            <a:r>
              <a:rPr lang="en-US" sz="2000">
                <a:latin typeface="Arial"/>
                <a:cs typeface="Arial"/>
              </a:rPr>
              <a:t> </a:t>
            </a:r>
            <a:r>
              <a:rPr lang="en-US" sz="2000" err="1">
                <a:latin typeface="Arial"/>
                <a:cs typeface="Arial"/>
              </a:rPr>
              <a:t>DuRant</a:t>
            </a:r>
            <a:r>
              <a:rPr lang="en-US" sz="2000">
                <a:latin typeface="Arial"/>
                <a:cs typeface="Arial"/>
              </a:rPr>
              <a:t>-Brown, Legislative Counsel</a:t>
            </a:r>
            <a:br>
              <a:rPr lang="en-US">
                <a:latin typeface="Arial"/>
              </a:rPr>
            </a:br>
            <a:br>
              <a:rPr lang="en-US">
                <a:latin typeface="Arial"/>
              </a:rPr>
            </a:br>
            <a:br>
              <a:rPr lang="en-US" sz="1800">
                <a:latin typeface="DistrictProW01-Book"/>
              </a:rPr>
            </a:br>
            <a:br>
              <a:rPr lang="en-US" sz="1800">
                <a:latin typeface="DistrictProW01-Book"/>
              </a:rPr>
            </a:br>
            <a:endParaRPr lang="en-US">
              <a:latin typeface="DistrictProW01-Book"/>
            </a:endParaRPr>
          </a:p>
        </p:txBody>
      </p:sp>
      <p:sp>
        <p:nvSpPr>
          <p:cNvPr id="6" name="Subtitle 2"/>
          <p:cNvSpPr txBox="1">
            <a:spLocks/>
          </p:cNvSpPr>
          <p:nvPr/>
        </p:nvSpPr>
        <p:spPr>
          <a:xfrm>
            <a:off x="1295400" y="5417127"/>
            <a:ext cx="6400800" cy="457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a:solidFill>
                <a:schemeClr val="bg1">
                  <a:lumMod val="65000"/>
                </a:schemeClr>
              </a:solidFill>
            </a:endParaRPr>
          </a:p>
        </p:txBody>
      </p:sp>
    </p:spTree>
    <p:extLst>
      <p:ext uri="{BB962C8B-B14F-4D97-AF65-F5344CB8AC3E}">
        <p14:creationId xmlns:p14="http://schemas.microsoft.com/office/powerpoint/2010/main" val="1805571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88018-E140-2F7F-3782-A8A3289DECAF}"/>
              </a:ext>
            </a:extLst>
          </p:cNvPr>
          <p:cNvSpPr>
            <a:spLocks noGrp="1"/>
          </p:cNvSpPr>
          <p:nvPr>
            <p:ph type="title"/>
          </p:nvPr>
        </p:nvSpPr>
        <p:spPr/>
        <p:txBody>
          <a:bodyPr/>
          <a:lstStyle/>
          <a:p>
            <a:r>
              <a:rPr lang="en-US" b="1">
                <a:latin typeface="DistrictProW01-Book"/>
              </a:rPr>
              <a:t>SHBP Updates</a:t>
            </a:r>
          </a:p>
        </p:txBody>
      </p:sp>
      <p:sp>
        <p:nvSpPr>
          <p:cNvPr id="3" name="Content Placeholder 2">
            <a:extLst>
              <a:ext uri="{FF2B5EF4-FFF2-40B4-BE49-F238E27FC236}">
                <a16:creationId xmlns:a16="http://schemas.microsoft.com/office/drawing/2014/main" id="{E4915681-8249-3ED9-3D4C-ECE13553C9F6}"/>
              </a:ext>
            </a:extLst>
          </p:cNvPr>
          <p:cNvSpPr>
            <a:spLocks noGrp="1"/>
          </p:cNvSpPr>
          <p:nvPr>
            <p:ph idx="1"/>
          </p:nvPr>
        </p:nvSpPr>
        <p:spPr>
          <a:xfrm>
            <a:off x="457200" y="1310707"/>
            <a:ext cx="8229600" cy="4525963"/>
          </a:xfrm>
        </p:spPr>
        <p:txBody>
          <a:bodyPr vert="horz" lIns="91440" tIns="45720" rIns="91440" bIns="45720" rtlCol="0" anchor="t">
            <a:normAutofit/>
          </a:bodyPr>
          <a:lstStyle/>
          <a:p>
            <a:r>
              <a:rPr lang="en-US"/>
              <a:t>The State has also </a:t>
            </a:r>
            <a:r>
              <a:rPr lang="en-US" u="sng">
                <a:hlinkClick r:id="rId2"/>
              </a:rPr>
              <a:t>agreed to continue to work with the unions</a:t>
            </a:r>
            <a:r>
              <a:rPr lang="en-US"/>
              <a:t> on identifying longer-term, significant cost containment strategies.  </a:t>
            </a:r>
          </a:p>
          <a:p>
            <a:r>
              <a:rPr lang="en-US"/>
              <a:t>Item number 10 of the Memorandum of Agreement states that due to the cost savings agreed to by the unions, no escalator will be applied to the members’ contributions to the cost benefits for plan year 2026. </a:t>
            </a:r>
          </a:p>
          <a:p>
            <a:endParaRPr lang="en-US"/>
          </a:p>
        </p:txBody>
      </p:sp>
      <p:sp>
        <p:nvSpPr>
          <p:cNvPr id="4" name="Date Placeholder 3">
            <a:extLst>
              <a:ext uri="{FF2B5EF4-FFF2-40B4-BE49-F238E27FC236}">
                <a16:creationId xmlns:a16="http://schemas.microsoft.com/office/drawing/2014/main" id="{FFFCA5EA-211C-5301-C7D3-F55C07F0DFFE}"/>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A77DEFB5-C038-0EFD-0FFD-FB4D02723973}"/>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4291613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90C01-79EF-6B6E-ED66-FCE37553551E}"/>
              </a:ext>
            </a:extLst>
          </p:cNvPr>
          <p:cNvSpPr>
            <a:spLocks noGrp="1"/>
          </p:cNvSpPr>
          <p:nvPr>
            <p:ph type="title"/>
          </p:nvPr>
        </p:nvSpPr>
        <p:spPr/>
        <p:txBody>
          <a:bodyPr/>
          <a:lstStyle/>
          <a:p>
            <a:r>
              <a:rPr lang="en-US" b="1">
                <a:latin typeface="DistrictProW01-Book"/>
              </a:rPr>
              <a:t>SHBP Updates</a:t>
            </a:r>
          </a:p>
        </p:txBody>
      </p:sp>
      <p:sp>
        <p:nvSpPr>
          <p:cNvPr id="3" name="Content Placeholder 2">
            <a:extLst>
              <a:ext uri="{FF2B5EF4-FFF2-40B4-BE49-F238E27FC236}">
                <a16:creationId xmlns:a16="http://schemas.microsoft.com/office/drawing/2014/main" id="{058CDF76-7153-3112-BC17-591BA7D5D120}"/>
              </a:ext>
            </a:extLst>
          </p:cNvPr>
          <p:cNvSpPr>
            <a:spLocks noGrp="1"/>
          </p:cNvSpPr>
          <p:nvPr>
            <p:ph idx="1"/>
          </p:nvPr>
        </p:nvSpPr>
        <p:spPr/>
        <p:txBody>
          <a:bodyPr vert="horz" lIns="91440" tIns="45720" rIns="91440" bIns="45720" rtlCol="0" anchor="t">
            <a:normAutofit fontScale="92500" lnSpcReduction="10000"/>
          </a:bodyPr>
          <a:lstStyle/>
          <a:p>
            <a:r>
              <a:rPr lang="en-US" sz="2600">
                <a:latin typeface="DistrictProW01-Book"/>
              </a:rPr>
              <a:t>What’s next?</a:t>
            </a:r>
          </a:p>
          <a:p>
            <a:pPr lvl="1"/>
            <a:r>
              <a:rPr lang="en-US" sz="2600"/>
              <a:t>Since the end of 2020, </a:t>
            </a:r>
          </a:p>
          <a:p>
            <a:pPr lvl="2"/>
            <a:r>
              <a:rPr lang="en-US" sz="2200"/>
              <a:t>more than 90 local governments, representing more than 10% of participating local governments, have left the SHBP, </a:t>
            </a:r>
          </a:p>
          <a:p>
            <a:pPr lvl="2"/>
            <a:r>
              <a:rPr lang="en-US" sz="2200"/>
              <a:t>choosing to obtain coverage for their employees from a Health Insurance Fund (HIF) or the private market. </a:t>
            </a:r>
          </a:p>
          <a:p>
            <a:pPr lvl="1"/>
            <a:r>
              <a:rPr lang="en-US" sz="2600"/>
              <a:t>While the MOA does not include local governments, &amp; only represents a short-term remedy, the League hopes that this agreement will influence discussions for the SHBP Local Government Employee Group. </a:t>
            </a:r>
          </a:p>
          <a:p>
            <a:pPr lvl="1"/>
            <a:r>
              <a:rPr lang="en-US" sz="2600"/>
              <a:t>It is likely that additional legislation will be required to apply any savings to the Local Employer Group and avoid bargaining with local units. </a:t>
            </a:r>
          </a:p>
          <a:p>
            <a:pPr marL="457200" lvl="1" indent="0">
              <a:buNone/>
            </a:pPr>
            <a:endParaRPr lang="en-US" sz="2600"/>
          </a:p>
          <a:p>
            <a:pPr lvl="1"/>
            <a:endParaRPr lang="en-US" sz="2600"/>
          </a:p>
          <a:p>
            <a:endParaRPr lang="en-US"/>
          </a:p>
        </p:txBody>
      </p:sp>
      <p:sp>
        <p:nvSpPr>
          <p:cNvPr id="4" name="Date Placeholder 3">
            <a:extLst>
              <a:ext uri="{FF2B5EF4-FFF2-40B4-BE49-F238E27FC236}">
                <a16:creationId xmlns:a16="http://schemas.microsoft.com/office/drawing/2014/main" id="{40FBB21C-B210-3E2B-D481-9CD1D812AF05}"/>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04727C2A-5249-D0A1-CC0C-529324966F12}"/>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422865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2498E-56D2-A9D7-9198-53DF481A6B9F}"/>
              </a:ext>
            </a:extLst>
          </p:cNvPr>
          <p:cNvSpPr>
            <a:spLocks noGrp="1"/>
          </p:cNvSpPr>
          <p:nvPr>
            <p:ph type="title"/>
          </p:nvPr>
        </p:nvSpPr>
        <p:spPr>
          <a:xfrm>
            <a:off x="722313" y="2139696"/>
            <a:ext cx="7772400" cy="3629279"/>
          </a:xfrm>
        </p:spPr>
        <p:txBody>
          <a:bodyPr/>
          <a:lstStyle/>
          <a:p>
            <a:pPr algn="ctr"/>
            <a:r>
              <a:rPr lang="en-US">
                <a:latin typeface="Arial"/>
                <a:cs typeface="Arial"/>
              </a:rPr>
              <a:t>Land use legislation</a:t>
            </a:r>
          </a:p>
        </p:txBody>
      </p:sp>
      <p:sp>
        <p:nvSpPr>
          <p:cNvPr id="4" name="Date Placeholder 3">
            <a:extLst>
              <a:ext uri="{FF2B5EF4-FFF2-40B4-BE49-F238E27FC236}">
                <a16:creationId xmlns:a16="http://schemas.microsoft.com/office/drawing/2014/main" id="{A9E6EA95-D581-5073-3A5C-A2FF8FD80624}"/>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441026D8-ECD5-6998-4BF5-1AC0877A2AC7}"/>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936781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6D1BD3B-1F17-DE88-609A-63841788D1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8E6295-73C9-B328-4570-B0F521E90F15}"/>
              </a:ext>
            </a:extLst>
          </p:cNvPr>
          <p:cNvSpPr>
            <a:spLocks noGrp="1"/>
          </p:cNvSpPr>
          <p:nvPr>
            <p:ph type="title"/>
          </p:nvPr>
        </p:nvSpPr>
        <p:spPr/>
        <p:txBody>
          <a:bodyPr>
            <a:normAutofit/>
          </a:bodyPr>
          <a:lstStyle/>
          <a:p>
            <a:r>
              <a:rPr lang="en-US" b="1">
                <a:latin typeface="Arial"/>
                <a:cs typeface="Arial"/>
              </a:rPr>
              <a:t>Land Use Legislation</a:t>
            </a:r>
          </a:p>
        </p:txBody>
      </p:sp>
      <p:sp>
        <p:nvSpPr>
          <p:cNvPr id="3" name="Content Placeholder 2">
            <a:extLst>
              <a:ext uri="{FF2B5EF4-FFF2-40B4-BE49-F238E27FC236}">
                <a16:creationId xmlns:a16="http://schemas.microsoft.com/office/drawing/2014/main" id="{476399C9-BDA1-01F8-67F0-B1CC894A0DF7}"/>
              </a:ext>
            </a:extLst>
          </p:cNvPr>
          <p:cNvSpPr>
            <a:spLocks noGrp="1"/>
          </p:cNvSpPr>
          <p:nvPr>
            <p:ph idx="1"/>
          </p:nvPr>
        </p:nvSpPr>
        <p:spPr/>
        <p:txBody>
          <a:bodyPr vert="horz" lIns="91440" tIns="45720" rIns="91440" bIns="45720" rtlCol="0" anchor="t">
            <a:normAutofit fontScale="92500" lnSpcReduction="20000"/>
          </a:bodyPr>
          <a:lstStyle/>
          <a:p>
            <a:r>
              <a:rPr lang="en-US" sz="2400">
                <a:latin typeface="Arial"/>
                <a:cs typeface="Arial"/>
              </a:rPr>
              <a:t>Land Use Preemption Bills</a:t>
            </a:r>
          </a:p>
          <a:p>
            <a:pPr lvl="1">
              <a:buFont typeface="Courier New" panose="020B0604020202020204" pitchFamily="34" charset="0"/>
              <a:buChar char="o"/>
            </a:pPr>
            <a:r>
              <a:rPr lang="en-US" sz="2400">
                <a:latin typeface="Arial"/>
                <a:cs typeface="Arial"/>
                <a:hlinkClick r:id="rId2"/>
              </a:rPr>
              <a:t>S-1408</a:t>
            </a:r>
            <a:r>
              <a:rPr lang="en-US" sz="2400">
                <a:latin typeface="Arial"/>
                <a:cs typeface="Arial"/>
              </a:rPr>
              <a:t>/A-2757 - "Stranded Assets"</a:t>
            </a:r>
          </a:p>
          <a:p>
            <a:pPr lvl="1">
              <a:buFont typeface="Courier New" panose="020B0604020202020204" pitchFamily="34" charset="0"/>
              <a:buChar char="o"/>
            </a:pPr>
            <a:r>
              <a:rPr lang="en-US" sz="2400">
                <a:latin typeface="Arial"/>
                <a:cs typeface="Arial"/>
                <a:hlinkClick r:id="rId3"/>
              </a:rPr>
              <a:t>S-4451</a:t>
            </a:r>
            <a:r>
              <a:rPr lang="en-US" sz="2400">
                <a:latin typeface="Arial"/>
                <a:cs typeface="Arial"/>
              </a:rPr>
              <a:t>/A-5667 – Land Use Element to be part of the Master Plan</a:t>
            </a:r>
          </a:p>
          <a:p>
            <a:pPr lvl="1">
              <a:buFont typeface="Courier New" panose="020B0604020202020204" pitchFamily="34" charset="0"/>
              <a:buChar char="o"/>
            </a:pPr>
            <a:r>
              <a:rPr lang="en-US" sz="2400">
                <a:latin typeface="Arial"/>
                <a:cs typeface="Arial"/>
                <a:hlinkClick r:id="rId4"/>
              </a:rPr>
              <a:t>S-2347</a:t>
            </a:r>
            <a:r>
              <a:rPr lang="en-US" sz="2400">
                <a:latin typeface="Arial"/>
                <a:cs typeface="Arial"/>
              </a:rPr>
              <a:t>/A-2792/4370/2489 (ACS) Concerns development of Accessory Dwelling Units (ADUs)</a:t>
            </a:r>
          </a:p>
          <a:p>
            <a:pPr lvl="1">
              <a:buFont typeface="Courier New" panose="020B0604020202020204" pitchFamily="34" charset="0"/>
              <a:buChar char="o"/>
            </a:pPr>
            <a:r>
              <a:rPr lang="en-US" sz="2400">
                <a:latin typeface="Arial"/>
                <a:cs typeface="Arial"/>
                <a:hlinkClick r:id="rId5"/>
              </a:rPr>
              <a:t>S-2974</a:t>
            </a:r>
            <a:r>
              <a:rPr lang="en-US" sz="2400">
                <a:latin typeface="Arial"/>
                <a:cs typeface="Arial"/>
              </a:rPr>
              <a:t>/A-3043 - Reduces parking spaces required in statewide site improvement standards at residential development relative to proximity to public transportation</a:t>
            </a:r>
            <a:endParaRPr lang="en-US">
              <a:latin typeface="Arial"/>
              <a:cs typeface="Arial"/>
            </a:endParaRPr>
          </a:p>
          <a:p>
            <a:pPr lvl="1">
              <a:buFont typeface="Courier New" panose="020B0604020202020204" pitchFamily="34" charset="0"/>
              <a:buChar char="o"/>
            </a:pPr>
            <a:r>
              <a:rPr lang="en-US" sz="2400">
                <a:latin typeface="Arial"/>
                <a:cs typeface="Arial"/>
                <a:hlinkClick r:id="rId6"/>
              </a:rPr>
              <a:t>S-4048</a:t>
            </a:r>
            <a:r>
              <a:rPr lang="en-US" sz="2400">
                <a:latin typeface="Arial"/>
                <a:cs typeface="Arial"/>
              </a:rPr>
              <a:t>/A-5241 – Warehouse Prohibition Near Historic District</a:t>
            </a:r>
          </a:p>
          <a:p>
            <a:pPr lvl="1">
              <a:buFont typeface="Courier New" panose="020B0604020202020204" pitchFamily="34" charset="0"/>
              <a:buChar char="o"/>
            </a:pPr>
            <a:r>
              <a:rPr lang="en-US" sz="2400">
                <a:latin typeface="Arial"/>
                <a:cs typeface="Arial"/>
                <a:hlinkClick r:id="rId7"/>
              </a:rPr>
              <a:t>S-4736</a:t>
            </a:r>
            <a:r>
              <a:rPr lang="en-US" sz="2400">
                <a:latin typeface="Arial"/>
                <a:cs typeface="Arial"/>
              </a:rPr>
              <a:t> Enhances ability of religious and nonprofit organizations to convert certain property to inclusionary developments with affordable housing.</a:t>
            </a:r>
          </a:p>
          <a:p>
            <a:pPr lvl="1">
              <a:buFont typeface="Courier New" panose="020B0604020202020204" pitchFamily="34" charset="0"/>
              <a:buChar char="o"/>
            </a:pPr>
            <a:endParaRPr lang="en-US" sz="2400">
              <a:latin typeface="Arial"/>
              <a:cs typeface="Arial"/>
            </a:endParaRPr>
          </a:p>
        </p:txBody>
      </p:sp>
      <p:sp>
        <p:nvSpPr>
          <p:cNvPr id="4" name="Date Placeholder 3">
            <a:extLst>
              <a:ext uri="{FF2B5EF4-FFF2-40B4-BE49-F238E27FC236}">
                <a16:creationId xmlns:a16="http://schemas.microsoft.com/office/drawing/2014/main" id="{78ED4CFD-0BDD-E301-FDDA-092D0991BA3B}"/>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E2747C6E-629D-7F4B-3688-5224EF667E10}"/>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3584216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7A49DA-A2A9-C757-3298-ACD509A94D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FBA279-AF77-F9F2-706D-5ECA2E50C2A4}"/>
              </a:ext>
            </a:extLst>
          </p:cNvPr>
          <p:cNvSpPr>
            <a:spLocks noGrp="1"/>
          </p:cNvSpPr>
          <p:nvPr>
            <p:ph type="title"/>
          </p:nvPr>
        </p:nvSpPr>
        <p:spPr/>
        <p:txBody>
          <a:bodyPr>
            <a:normAutofit fontScale="90000"/>
          </a:bodyPr>
          <a:lstStyle/>
          <a:p>
            <a:br>
              <a:rPr lang="en-US" b="1">
                <a:latin typeface="Arial"/>
                <a:cs typeface="Arial"/>
              </a:rPr>
            </a:br>
            <a:r>
              <a:rPr lang="en-US" b="1">
                <a:latin typeface="Arial"/>
                <a:cs typeface="Arial"/>
                <a:hlinkClick r:id="rId2"/>
              </a:rPr>
              <a:t>S-1408</a:t>
            </a:r>
            <a:r>
              <a:rPr lang="en-US" b="1">
                <a:latin typeface="Arial"/>
                <a:cs typeface="Arial"/>
              </a:rPr>
              <a:t>/A-2757 "Stranded Assets"</a:t>
            </a:r>
            <a:br>
              <a:rPr lang="en-US" b="1">
                <a:latin typeface="Arial"/>
              </a:rPr>
            </a:br>
            <a:endParaRPr lang="en-US"/>
          </a:p>
        </p:txBody>
      </p:sp>
      <p:sp>
        <p:nvSpPr>
          <p:cNvPr id="3" name="Content Placeholder 2">
            <a:extLst>
              <a:ext uri="{FF2B5EF4-FFF2-40B4-BE49-F238E27FC236}">
                <a16:creationId xmlns:a16="http://schemas.microsoft.com/office/drawing/2014/main" id="{AB0F18C7-2010-5DD2-1EF9-9441226F020F}"/>
              </a:ext>
            </a:extLst>
          </p:cNvPr>
          <p:cNvSpPr>
            <a:spLocks noGrp="1"/>
          </p:cNvSpPr>
          <p:nvPr>
            <p:ph idx="1"/>
          </p:nvPr>
        </p:nvSpPr>
        <p:spPr>
          <a:xfrm>
            <a:off x="374904" y="1417320"/>
            <a:ext cx="8311896" cy="4939030"/>
          </a:xfrm>
        </p:spPr>
        <p:txBody>
          <a:bodyPr>
            <a:normAutofit fontScale="92500" lnSpcReduction="10000"/>
          </a:bodyPr>
          <a:lstStyle/>
          <a:p>
            <a:r>
              <a:rPr lang="en-US" sz="1900" dirty="0">
                <a:solidFill>
                  <a:srgbClr val="383838"/>
                </a:solidFill>
                <a:latin typeface="Arial" panose="020B0604020202020204" pitchFamily="34" charset="0"/>
                <a:cs typeface="Arial" panose="020B0604020202020204" pitchFamily="34" charset="0"/>
              </a:rPr>
              <a:t>Reported out of Senate Urban &amp; Community Affairs Committee on March 17;  2nd reading in the Senate.</a:t>
            </a:r>
          </a:p>
          <a:p>
            <a:r>
              <a:rPr lang="en-US" sz="1900" dirty="0">
                <a:solidFill>
                  <a:srgbClr val="383838"/>
                </a:solidFill>
                <a:latin typeface="Arial" panose="020B0604020202020204" pitchFamily="34" charset="0"/>
                <a:cs typeface="Arial" panose="020B0604020202020204" pitchFamily="34" charset="0"/>
              </a:rPr>
              <a:t>Requires a municipal planning board to permit the conversion of eligible properties, so-called “stranded assets” into mixed-use developments, effectively bypassing the existing variance procedure and preempting local zoning. </a:t>
            </a:r>
            <a:endParaRPr lang="en-US" sz="1900" dirty="0">
              <a:latin typeface="Arial" panose="020B0604020202020204" pitchFamily="34" charset="0"/>
              <a:cs typeface="Arial" panose="020B0604020202020204" pitchFamily="34" charset="0"/>
            </a:endParaRPr>
          </a:p>
          <a:p>
            <a:r>
              <a:rPr lang="en-US" sz="1900" dirty="0">
                <a:solidFill>
                  <a:srgbClr val="383838"/>
                </a:solidFill>
                <a:latin typeface="Arial" panose="020B0604020202020204" pitchFamily="34" charset="0"/>
                <a:cs typeface="Arial" panose="020B0604020202020204" pitchFamily="34" charset="0"/>
              </a:rPr>
              <a:t>An eligible property is defined as: </a:t>
            </a:r>
            <a:endParaRPr lang="en-US" sz="1900" dirty="0">
              <a:solidFill>
                <a:srgbClr val="000000"/>
              </a:solidFill>
              <a:latin typeface="Arial" panose="020B0604020202020204" pitchFamily="34" charset="0"/>
              <a:cs typeface="Arial" panose="020B0604020202020204" pitchFamily="34" charset="0"/>
            </a:endParaRPr>
          </a:p>
          <a:p>
            <a:pPr lvl="1"/>
            <a:r>
              <a:rPr lang="en-US" sz="2000" dirty="0">
                <a:solidFill>
                  <a:srgbClr val="383838"/>
                </a:solidFill>
                <a:latin typeface="Arial" panose="020B0604020202020204" pitchFamily="34" charset="0"/>
                <a:cs typeface="Arial" panose="020B0604020202020204" pitchFamily="34" charset="0"/>
              </a:rPr>
              <a:t>An office park that is at least 50,000 square feet or a retail center of at least 15,000 square feet;  </a:t>
            </a:r>
          </a:p>
          <a:p>
            <a:pPr lvl="1"/>
            <a:r>
              <a:rPr lang="en-US" sz="1900" dirty="0">
                <a:solidFill>
                  <a:srgbClr val="383838"/>
                </a:solidFill>
                <a:latin typeface="Arial" panose="020B0604020202020204" pitchFamily="34" charset="0"/>
                <a:cs typeface="Arial" panose="020B0604020202020204" pitchFamily="34" charset="0"/>
              </a:rPr>
              <a:t>Has a vacancy rate of at least 25% rate for a continuous18 months immediately preceding the application; or  </a:t>
            </a:r>
          </a:p>
          <a:p>
            <a:pPr lvl="1"/>
            <a:r>
              <a:rPr lang="en-US" sz="1900" dirty="0">
                <a:solidFill>
                  <a:srgbClr val="383838"/>
                </a:solidFill>
                <a:latin typeface="Arial" panose="020B0604020202020204" pitchFamily="34" charset="0"/>
                <a:cs typeface="Arial" panose="020B0604020202020204" pitchFamily="34" charset="0"/>
              </a:rPr>
              <a:t>Has suffered an economic downturn over the immediately preceding 3 years, demonstrated by evidence of a quantifiable loss in revenue such that the developer’s expenses for the premises have exceeded revenues by at least 30% or more each year; and</a:t>
            </a:r>
          </a:p>
          <a:p>
            <a:pPr lvl="1"/>
            <a:r>
              <a:rPr lang="en-US" sz="1900" dirty="0">
                <a:solidFill>
                  <a:srgbClr val="383838"/>
                </a:solidFill>
                <a:latin typeface="Arial" panose="020B0604020202020204" pitchFamily="34" charset="0"/>
                <a:cs typeface="Arial" panose="020B0604020202020204" pitchFamily="34" charset="0"/>
              </a:rPr>
              <a:t>Owner of the property has made &amp; maintained a continuous good faith effort to redress the vacancy, actively rent, or actively market the property for the 18 months immediately preceding application. </a:t>
            </a:r>
          </a:p>
          <a:p>
            <a:endParaRPr lang="en-US" sz="1900" dirty="0">
              <a:solidFill>
                <a:srgbClr val="383838"/>
              </a:solidFill>
              <a:latin typeface="Arial" panose="020B0604020202020204" pitchFamily="34" charset="0"/>
              <a:cs typeface="Arial" panose="020B0604020202020204" pitchFamily="34" charset="0"/>
            </a:endParaRPr>
          </a:p>
          <a:p>
            <a:pPr lvl="2"/>
            <a:endParaRPr lang="en-US" sz="1600" dirty="0">
              <a:latin typeface="Arial" panose="020B0604020202020204" pitchFamily="34" charset="0"/>
              <a:cs typeface="Arial" panose="020B0604020202020204" pitchFamily="34" charset="0"/>
            </a:endParaRPr>
          </a:p>
          <a:p>
            <a:pPr>
              <a:lnSpc>
                <a:spcPct val="120000"/>
              </a:lnSpc>
              <a:spcBef>
                <a:spcPts val="600"/>
              </a:spcBef>
              <a:spcAft>
                <a:spcPts val="600"/>
              </a:spcAft>
            </a:pPr>
            <a:endParaRPr lang="en-US" dirty="0"/>
          </a:p>
          <a:p>
            <a:pPr lvl="1"/>
            <a:endParaRPr lang="en-US" dirty="0"/>
          </a:p>
          <a:p>
            <a:endParaRPr lang="en-US" dirty="0"/>
          </a:p>
          <a:p>
            <a:endParaRPr lang="en-US" dirty="0"/>
          </a:p>
        </p:txBody>
      </p:sp>
      <p:sp>
        <p:nvSpPr>
          <p:cNvPr id="4" name="Date Placeholder 3">
            <a:extLst>
              <a:ext uri="{FF2B5EF4-FFF2-40B4-BE49-F238E27FC236}">
                <a16:creationId xmlns:a16="http://schemas.microsoft.com/office/drawing/2014/main" id="{5B26AFA1-4A0E-4797-3BF0-581B5FF08C09}"/>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00F3741A-14AD-76D3-2C4C-74A9A2EEB53C}"/>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982970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003C6-775A-81C0-B505-923D144B37B5}"/>
              </a:ext>
            </a:extLst>
          </p:cNvPr>
          <p:cNvSpPr>
            <a:spLocks noGrp="1"/>
          </p:cNvSpPr>
          <p:nvPr>
            <p:ph type="title"/>
          </p:nvPr>
        </p:nvSpPr>
        <p:spPr/>
        <p:txBody>
          <a:bodyPr>
            <a:normAutofit fontScale="90000"/>
          </a:bodyPr>
          <a:lstStyle/>
          <a:p>
            <a:r>
              <a:rPr lang="en-US" b="1">
                <a:latin typeface="Arial"/>
                <a:cs typeface="Arial"/>
              </a:rPr>
              <a:t>S-1408 "Stranded Assets" Continued</a:t>
            </a:r>
          </a:p>
        </p:txBody>
      </p:sp>
      <p:sp>
        <p:nvSpPr>
          <p:cNvPr id="3" name="Content Placeholder 2">
            <a:extLst>
              <a:ext uri="{FF2B5EF4-FFF2-40B4-BE49-F238E27FC236}">
                <a16:creationId xmlns:a16="http://schemas.microsoft.com/office/drawing/2014/main" id="{DB6B5903-B3DA-2957-E4D0-960AFD1F3AB9}"/>
              </a:ext>
            </a:extLst>
          </p:cNvPr>
          <p:cNvSpPr>
            <a:spLocks noGrp="1"/>
          </p:cNvSpPr>
          <p:nvPr>
            <p:ph idx="1"/>
          </p:nvPr>
        </p:nvSpPr>
        <p:spPr>
          <a:xfrm>
            <a:off x="146304" y="1316736"/>
            <a:ext cx="8631936" cy="5039614"/>
          </a:xfrm>
        </p:spPr>
        <p:txBody>
          <a:bodyPr>
            <a:normAutofit fontScale="92500"/>
          </a:bodyPr>
          <a:lstStyle/>
          <a:p>
            <a:r>
              <a:rPr lang="en-US" sz="1400" dirty="0">
                <a:solidFill>
                  <a:srgbClr val="383838"/>
                </a:solidFill>
                <a:latin typeface="Arial"/>
                <a:cs typeface="Arial"/>
              </a:rPr>
              <a:t>Mixed Use Development application: At least 20% of the residential units to be constructed shall be reserved as very-low-income housing, low-income housing, or moderate-income housing </a:t>
            </a:r>
          </a:p>
          <a:p>
            <a:pPr lvl="2"/>
            <a:r>
              <a:rPr lang="en-US" sz="1400" dirty="0">
                <a:solidFill>
                  <a:srgbClr val="383838"/>
                </a:solidFill>
                <a:latin typeface="Arial"/>
                <a:cs typeface="Arial"/>
              </a:rPr>
              <a:t>At least 50% within each bedroom distribution are low-income limits</a:t>
            </a:r>
          </a:p>
          <a:p>
            <a:pPr lvl="2"/>
            <a:r>
              <a:rPr lang="en-US" sz="1400" dirty="0">
                <a:solidFill>
                  <a:srgbClr val="383838"/>
                </a:solidFill>
                <a:latin typeface="Arial"/>
                <a:cs typeface="Arial"/>
              </a:rPr>
              <a:t>At least 13% are very low income units</a:t>
            </a:r>
          </a:p>
          <a:p>
            <a:r>
              <a:rPr lang="en-US" sz="1400" dirty="0">
                <a:solidFill>
                  <a:srgbClr val="383838"/>
                </a:solidFill>
                <a:latin typeface="Arial"/>
                <a:cs typeface="Arial"/>
              </a:rPr>
              <a:t>Establishes criteria to follow for multiple mixed-use zones and legislates mixed-use zones if the municipality does not have a mixed-use zone. This may result in litigation.  </a:t>
            </a:r>
            <a:endParaRPr lang="en-US" sz="1400" dirty="0">
              <a:solidFill>
                <a:srgbClr val="000000"/>
              </a:solidFill>
              <a:latin typeface="Arial"/>
              <a:cs typeface="Arial"/>
            </a:endParaRPr>
          </a:p>
          <a:p>
            <a:r>
              <a:rPr lang="en-US" sz="1400" dirty="0">
                <a:solidFill>
                  <a:srgbClr val="383838"/>
                </a:solidFill>
                <a:latin typeface="Arial"/>
                <a:cs typeface="Arial"/>
              </a:rPr>
              <a:t>Project must be eligible for PILOT Agreement and deemed an “area in need of redevelopment” or “area in need of rehabilitation” without consideration of Local Redevelopment &amp; Housing Law</a:t>
            </a:r>
          </a:p>
          <a:p>
            <a:r>
              <a:rPr lang="en-US" sz="1400" dirty="0">
                <a:solidFill>
                  <a:srgbClr val="383838"/>
                </a:solidFill>
                <a:latin typeface="Arial"/>
                <a:cs typeface="Arial"/>
              </a:rPr>
              <a:t>In legislative findings include:</a:t>
            </a:r>
          </a:p>
          <a:p>
            <a:pPr lvl="1"/>
            <a:r>
              <a:rPr lang="en-US" sz="1400" dirty="0">
                <a:solidFill>
                  <a:srgbClr val="383838"/>
                </a:solidFill>
                <a:latin typeface="Arial"/>
                <a:cs typeface="Arial"/>
              </a:rPr>
              <a:t>“one significant impediment to converting stranded retail centers and office parks into dynamic mixed-use communities is the application of outdated, rigid municipal zoning regulations that often separate residential and commercial uses from each other.”</a:t>
            </a:r>
          </a:p>
          <a:p>
            <a:pPr lvl="1"/>
            <a:r>
              <a:rPr lang="en-US" sz="1400" dirty="0">
                <a:solidFill>
                  <a:srgbClr val="383838"/>
                </a:solidFill>
                <a:latin typeface="Arial"/>
                <a:cs typeface="Arial"/>
              </a:rPr>
              <a:t>“to encourage the development of vibrant and desirable mixed-use communities, further to the public good, it is appropriate for the Legislature to set standards to modernize local land use regulations that stand in the way of the repurposing and redevelopment of stranded retail centers and office parks.” </a:t>
            </a:r>
          </a:p>
          <a:p>
            <a:r>
              <a:rPr lang="en-US" sz="1400" dirty="0">
                <a:solidFill>
                  <a:srgbClr val="383838"/>
                </a:solidFill>
                <a:latin typeface="Arial"/>
                <a:cs typeface="Arial"/>
              </a:rPr>
              <a:t>The League testified in opposition to the legislation based on the unnecessary and unwarranted preemption of local master planning. </a:t>
            </a:r>
          </a:p>
          <a:p>
            <a:r>
              <a:rPr lang="en-US" sz="1400" dirty="0">
                <a:solidFill>
                  <a:srgbClr val="383838"/>
                </a:solidFill>
                <a:latin typeface="Arial"/>
                <a:cs typeface="Arial"/>
              </a:rPr>
              <a:t>Any such application can be made through the variance process or a redevelopment process. </a:t>
            </a:r>
          </a:p>
          <a:p>
            <a:r>
              <a:rPr lang="en-US" sz="1400" dirty="0">
                <a:solidFill>
                  <a:srgbClr val="383838"/>
                </a:solidFill>
                <a:latin typeface="Arial"/>
                <a:cs typeface="Arial"/>
              </a:rPr>
              <a:t>The criteria in the bill is ripe for litigation and expressed concern that this could turn into a backdoor means to challenge a town’s approved affordable housing plan and expose the municipality to litigation. </a:t>
            </a:r>
          </a:p>
          <a:p>
            <a:r>
              <a:rPr lang="en-US" sz="1400" dirty="0">
                <a:solidFill>
                  <a:srgbClr val="383838"/>
                </a:solidFill>
                <a:latin typeface="Arial" panose="020B0604020202020204" pitchFamily="34" charset="0"/>
                <a:cs typeface="Arial" panose="020B0604020202020204" pitchFamily="34" charset="0"/>
              </a:rPr>
              <a:t>A-2757, which has not been amended to match the Senate version, has been referenced to Assembly Commerce, Economic Development and Agriculture Committee</a:t>
            </a:r>
            <a:endParaRPr lang="en-US" sz="1400" dirty="0">
              <a:solidFill>
                <a:srgbClr val="000000"/>
              </a:solidFill>
              <a:latin typeface="Arial"/>
              <a:cs typeface="Arial"/>
            </a:endParaRPr>
          </a:p>
          <a:p>
            <a:endParaRPr lang="en-US" sz="1600" dirty="0">
              <a:solidFill>
                <a:srgbClr val="000000"/>
              </a:solidFill>
              <a:latin typeface="Arial"/>
              <a:cs typeface="Arial"/>
            </a:endParaRPr>
          </a:p>
          <a:p>
            <a:endParaRPr lang="en-US" dirty="0"/>
          </a:p>
        </p:txBody>
      </p:sp>
      <p:sp>
        <p:nvSpPr>
          <p:cNvPr id="4" name="Date Placeholder 3">
            <a:extLst>
              <a:ext uri="{FF2B5EF4-FFF2-40B4-BE49-F238E27FC236}">
                <a16:creationId xmlns:a16="http://schemas.microsoft.com/office/drawing/2014/main" id="{D9CAD7A1-0D82-84A9-B639-B04914271266}"/>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E9A0D1F2-82FC-4272-AD05-F44E4252F05E}"/>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1485633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3C042-FAFE-E253-0A12-3AAC7354DBE3}"/>
              </a:ext>
            </a:extLst>
          </p:cNvPr>
          <p:cNvSpPr>
            <a:spLocks noGrp="1"/>
          </p:cNvSpPr>
          <p:nvPr>
            <p:ph type="title"/>
          </p:nvPr>
        </p:nvSpPr>
        <p:spPr>
          <a:xfrm>
            <a:off x="100584" y="201168"/>
            <a:ext cx="8915400" cy="1307592"/>
          </a:xfrm>
        </p:spPr>
        <p:txBody>
          <a:bodyPr>
            <a:normAutofit fontScale="90000"/>
          </a:bodyPr>
          <a:lstStyle/>
          <a:p>
            <a:r>
              <a:rPr lang="en-US" b="1">
                <a:latin typeface="Arial"/>
                <a:cs typeface="Arial"/>
                <a:hlinkClick r:id="rId2"/>
              </a:rPr>
              <a:t>S-4451</a:t>
            </a:r>
            <a:r>
              <a:rPr lang="en-US" b="1">
                <a:latin typeface="Arial"/>
                <a:cs typeface="Arial"/>
              </a:rPr>
              <a:t> Land Use Element in Master Plan</a:t>
            </a:r>
          </a:p>
        </p:txBody>
      </p:sp>
      <p:sp>
        <p:nvSpPr>
          <p:cNvPr id="3" name="Content Placeholder 2">
            <a:extLst>
              <a:ext uri="{FF2B5EF4-FFF2-40B4-BE49-F238E27FC236}">
                <a16:creationId xmlns:a16="http://schemas.microsoft.com/office/drawing/2014/main" id="{35F0FE9C-5287-8F61-D6B7-6DD43AAA7DDF}"/>
              </a:ext>
            </a:extLst>
          </p:cNvPr>
          <p:cNvSpPr>
            <a:spLocks noGrp="1"/>
          </p:cNvSpPr>
          <p:nvPr>
            <p:ph idx="1"/>
          </p:nvPr>
        </p:nvSpPr>
        <p:spPr>
          <a:xfrm>
            <a:off x="384048" y="1709928"/>
            <a:ext cx="8348472" cy="4754563"/>
          </a:xfrm>
        </p:spPr>
        <p:txBody>
          <a:bodyPr vert="horz" lIns="91440" tIns="45720" rIns="91440" bIns="45720" rtlCol="0" anchor="t">
            <a:normAutofit fontScale="70000" lnSpcReduction="20000"/>
          </a:bodyPr>
          <a:lstStyle/>
          <a:p>
            <a:r>
              <a:rPr lang="en-US">
                <a:latin typeface="Arial"/>
                <a:cs typeface="Arial"/>
              </a:rPr>
              <a:t>Passed Senate 23-14; Received in Assembly &amp; referred to Assembly Housing Committee</a:t>
            </a:r>
          </a:p>
          <a:p>
            <a:r>
              <a:rPr lang="en-US">
                <a:latin typeface="Arial"/>
                <a:cs typeface="Arial"/>
              </a:rPr>
              <a:t>Modifies requirements for land use plan element and housing plan element of the master plan. </a:t>
            </a:r>
          </a:p>
          <a:p>
            <a:r>
              <a:rPr lang="en-US">
                <a:latin typeface="Arial"/>
                <a:cs typeface="Arial"/>
              </a:rPr>
              <a:t>The housing plan element would be required as part of the municipal master plan – immediately</a:t>
            </a:r>
          </a:p>
          <a:p>
            <a:r>
              <a:rPr lang="en-US">
                <a:latin typeface="Arial"/>
                <a:cs typeface="Arial"/>
              </a:rPr>
              <a:t>The League raised several concerns with the sponsor because the bill is effective immediately. Potentially current master plans could be deemed non-compliant requiring immediate revisions.  </a:t>
            </a:r>
          </a:p>
          <a:p>
            <a:r>
              <a:rPr lang="en-US">
                <a:latin typeface="Arial"/>
                <a:cs typeface="Arial"/>
              </a:rPr>
              <a:t>It will require the expenditure of significant resources to have the appropriate professionals go out into the municipalities to assess the current plans and changes that will need to be made, as well as to create further plans regarding, for example, transportation and access.  </a:t>
            </a:r>
          </a:p>
          <a:p>
            <a:pPr>
              <a:lnSpc>
                <a:spcPct val="120000"/>
              </a:lnSpc>
              <a:spcBef>
                <a:spcPts val="600"/>
              </a:spcBef>
              <a:spcAft>
                <a:spcPts val="600"/>
              </a:spcAft>
            </a:pPr>
            <a:endParaRPr lang="en-US" sz="1100"/>
          </a:p>
        </p:txBody>
      </p:sp>
      <p:sp>
        <p:nvSpPr>
          <p:cNvPr id="4" name="Date Placeholder 3">
            <a:extLst>
              <a:ext uri="{FF2B5EF4-FFF2-40B4-BE49-F238E27FC236}">
                <a16:creationId xmlns:a16="http://schemas.microsoft.com/office/drawing/2014/main" id="{BD9B5BF0-5A23-D8FB-3FFA-71B0B8B03E23}"/>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78B7F8FE-77AE-4565-D7BD-5E73F2BC768C}"/>
              </a:ext>
            </a:extLst>
          </p:cNvPr>
          <p:cNvSpPr>
            <a:spLocks noGrp="1"/>
          </p:cNvSpPr>
          <p:nvPr>
            <p:ph type="ftr" sz="quarter" idx="11"/>
          </p:nvPr>
        </p:nvSpPr>
        <p:spPr>
          <a:xfrm>
            <a:off x="3096768" y="6356350"/>
            <a:ext cx="4953000" cy="365125"/>
          </a:xfrm>
        </p:spPr>
        <p:txBody>
          <a:bodyPr/>
          <a:lstStyle/>
          <a:p>
            <a:r>
              <a:rPr lang="en-US"/>
              <a:t>Lunch &amp; Learn - Lame Duck </a:t>
            </a:r>
          </a:p>
        </p:txBody>
      </p:sp>
    </p:spTree>
    <p:extLst>
      <p:ext uri="{BB962C8B-B14F-4D97-AF65-F5344CB8AC3E}">
        <p14:creationId xmlns:p14="http://schemas.microsoft.com/office/powerpoint/2010/main" val="3182372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00EE2-B0DC-9548-23A7-6C41D62D854D}"/>
              </a:ext>
            </a:extLst>
          </p:cNvPr>
          <p:cNvSpPr>
            <a:spLocks noGrp="1"/>
          </p:cNvSpPr>
          <p:nvPr>
            <p:ph type="title"/>
          </p:nvPr>
        </p:nvSpPr>
        <p:spPr/>
        <p:txBody>
          <a:bodyPr/>
          <a:lstStyle/>
          <a:p>
            <a:r>
              <a:rPr lang="en-US" sz="2200" b="1">
                <a:latin typeface="Arial"/>
                <a:cs typeface="Arial"/>
                <a:hlinkClick r:id="rId2"/>
              </a:rPr>
              <a:t>S-2347</a:t>
            </a:r>
            <a:r>
              <a:rPr lang="en-US" sz="2200" b="1">
                <a:latin typeface="Arial"/>
                <a:cs typeface="Arial"/>
              </a:rPr>
              <a:t>/A-2792/4370/2489 (ACS) Concerns development of Accessory Dwelling Units (ADUs)</a:t>
            </a:r>
            <a:endParaRPr lang="en-US" b="1">
              <a:latin typeface="Arial"/>
              <a:cs typeface="Arial"/>
            </a:endParaRPr>
          </a:p>
        </p:txBody>
      </p:sp>
      <p:sp>
        <p:nvSpPr>
          <p:cNvPr id="3" name="Content Placeholder 2">
            <a:extLst>
              <a:ext uri="{FF2B5EF4-FFF2-40B4-BE49-F238E27FC236}">
                <a16:creationId xmlns:a16="http://schemas.microsoft.com/office/drawing/2014/main" id="{6253777B-38A9-24E9-0C9D-8F521AF5127A}"/>
              </a:ext>
            </a:extLst>
          </p:cNvPr>
          <p:cNvSpPr>
            <a:spLocks noGrp="1"/>
          </p:cNvSpPr>
          <p:nvPr>
            <p:ph idx="1"/>
          </p:nvPr>
        </p:nvSpPr>
        <p:spPr/>
        <p:txBody>
          <a:bodyPr vert="horz" lIns="91440" tIns="45720" rIns="91440" bIns="45720" rtlCol="0" anchor="t">
            <a:noAutofit/>
          </a:bodyPr>
          <a:lstStyle/>
          <a:p>
            <a:r>
              <a:rPr lang="en-US" sz="1400">
                <a:solidFill>
                  <a:srgbClr val="383838"/>
                </a:solidFill>
                <a:latin typeface="Arial"/>
                <a:cs typeface="Arial"/>
              </a:rPr>
              <a:t>The legislation would prohibit municipalities from restricting the development of ADUs and establish the criteria for such development. ADUs will be permitted as a right if the ADU is used or intended to be used by the property owner, family members, or non-paying guests.  </a:t>
            </a:r>
            <a:endParaRPr lang="en-US" sz="1400">
              <a:solidFill>
                <a:srgbClr val="000000"/>
              </a:solidFill>
              <a:latin typeface="Arial"/>
              <a:cs typeface="Arial"/>
            </a:endParaRPr>
          </a:p>
          <a:p>
            <a:r>
              <a:rPr lang="en-US" sz="1400">
                <a:solidFill>
                  <a:srgbClr val="383838"/>
                </a:solidFill>
                <a:latin typeface="Arial"/>
                <a:cs typeface="Arial"/>
              </a:rPr>
              <a:t>Within 90 days of the bill’s enactment municipalities would be required to adopt an ordinance incorporating the provisions of the bill. The ordinance must provide that: </a:t>
            </a:r>
          </a:p>
          <a:p>
            <a:pPr lvl="1">
              <a:buFont typeface="Courier New" panose="020B0604020202020204" pitchFamily="34" charset="0"/>
              <a:buChar char="o"/>
            </a:pPr>
            <a:r>
              <a:rPr lang="en-US" sz="1400">
                <a:solidFill>
                  <a:srgbClr val="383838"/>
                </a:solidFill>
                <a:latin typeface="Arial"/>
                <a:cs typeface="Arial"/>
              </a:rPr>
              <a:t>An ADU may only be developed on a lot upon which a single-family dwelling or two-family dwelling is a permitted use, unless the applicable municipal zoning ordinance permits development of an accessory dwelling unit at other locations. </a:t>
            </a:r>
            <a:endParaRPr lang="en-US" sz="1400">
              <a:latin typeface="Arial"/>
              <a:cs typeface="Arial"/>
            </a:endParaRPr>
          </a:p>
          <a:p>
            <a:pPr lvl="1">
              <a:buFont typeface="Courier New" panose="020B0604020202020204" pitchFamily="34" charset="0"/>
              <a:buChar char="o"/>
            </a:pPr>
            <a:r>
              <a:rPr lang="en-US" sz="1400">
                <a:solidFill>
                  <a:srgbClr val="383838"/>
                </a:solidFill>
                <a:latin typeface="Arial"/>
                <a:cs typeface="Arial"/>
              </a:rPr>
              <a:t>An ADU must contain at least 300 square feet of complete independent living facilities per unit.  </a:t>
            </a:r>
            <a:endParaRPr lang="en-US" sz="1400">
              <a:latin typeface="Arial"/>
              <a:cs typeface="Arial"/>
            </a:endParaRPr>
          </a:p>
          <a:p>
            <a:pPr lvl="1">
              <a:buFont typeface="Courier New" panose="020B0604020202020204" pitchFamily="34" charset="0"/>
              <a:buChar char="o"/>
            </a:pPr>
            <a:r>
              <a:rPr lang="en-US" sz="1400">
                <a:solidFill>
                  <a:srgbClr val="383838"/>
                </a:solidFill>
                <a:latin typeface="Arial"/>
                <a:cs typeface="Arial"/>
              </a:rPr>
              <a:t>The height of a proposed ADU must not exceed the height of the primary dwelling. </a:t>
            </a:r>
            <a:endParaRPr lang="en-US" sz="1400">
              <a:latin typeface="Arial"/>
              <a:cs typeface="Arial"/>
            </a:endParaRPr>
          </a:p>
          <a:p>
            <a:pPr lvl="1">
              <a:buFont typeface="Courier New" panose="020B0604020202020204" pitchFamily="34" charset="0"/>
              <a:buChar char="o"/>
            </a:pPr>
            <a:r>
              <a:rPr lang="en-US" sz="1400">
                <a:solidFill>
                  <a:srgbClr val="383838"/>
                </a:solidFill>
                <a:latin typeface="Arial"/>
                <a:cs typeface="Arial"/>
              </a:rPr>
              <a:t>An ADU shall not be located closer than five feet from the lot line. </a:t>
            </a:r>
            <a:endParaRPr lang="en-US" sz="1400">
              <a:latin typeface="Arial"/>
              <a:cs typeface="Arial"/>
            </a:endParaRPr>
          </a:p>
          <a:p>
            <a:pPr lvl="1">
              <a:buFont typeface="Courier New" panose="020B0604020202020204" pitchFamily="34" charset="0"/>
              <a:buChar char="o"/>
            </a:pPr>
            <a:r>
              <a:rPr lang="en-US" sz="1400">
                <a:solidFill>
                  <a:srgbClr val="383838"/>
                </a:solidFill>
                <a:latin typeface="Arial"/>
                <a:cs typeface="Arial"/>
              </a:rPr>
              <a:t>An ADU may provide direct exterior access that is separate from the direct exterior access for the primary dwelling. </a:t>
            </a:r>
            <a:endParaRPr lang="en-US" sz="1400">
              <a:latin typeface="Arial"/>
              <a:cs typeface="Arial"/>
            </a:endParaRPr>
          </a:p>
          <a:p>
            <a:pPr lvl="1">
              <a:buFont typeface="Courier New" panose="020B0604020202020204" pitchFamily="34" charset="0"/>
              <a:buChar char="o"/>
            </a:pPr>
            <a:r>
              <a:rPr lang="en-US" sz="1400">
                <a:solidFill>
                  <a:srgbClr val="383838"/>
                </a:solidFill>
                <a:latin typeface="Arial"/>
                <a:cs typeface="Arial"/>
              </a:rPr>
              <a:t>Additional off-street parking for an ADU shall not be required; and </a:t>
            </a:r>
            <a:endParaRPr lang="en-US" sz="1400">
              <a:latin typeface="Arial"/>
              <a:cs typeface="Arial"/>
            </a:endParaRPr>
          </a:p>
          <a:p>
            <a:pPr lvl="1">
              <a:buFont typeface="Courier New" panose="020B0604020202020204" pitchFamily="34" charset="0"/>
              <a:buChar char="o"/>
            </a:pPr>
            <a:r>
              <a:rPr lang="en-US" sz="1400">
                <a:solidFill>
                  <a:srgbClr val="383838"/>
                </a:solidFill>
                <a:latin typeface="Arial"/>
                <a:cs typeface="Arial"/>
              </a:rPr>
              <a:t>The installation of fire sprinklers shall not be required in an ADU that is within, or an extension to, a preexisting primary dwelling that is not required to install fire sprinklers. </a:t>
            </a:r>
            <a:endParaRPr lang="en-US" sz="1400">
              <a:latin typeface="Arial"/>
              <a:cs typeface="Arial"/>
            </a:endParaRPr>
          </a:p>
          <a:p>
            <a:endParaRPr lang="en-US" sz="1400">
              <a:solidFill>
                <a:srgbClr val="383838"/>
              </a:solidFill>
              <a:latin typeface="Arial"/>
              <a:cs typeface="Arial"/>
            </a:endParaRPr>
          </a:p>
          <a:p>
            <a:endParaRPr lang="en-US" sz="1100">
              <a:solidFill>
                <a:srgbClr val="383838"/>
              </a:solidFill>
              <a:latin typeface="Arial"/>
              <a:cs typeface="Arial"/>
            </a:endParaRPr>
          </a:p>
          <a:p>
            <a:endParaRPr lang="en-US"/>
          </a:p>
        </p:txBody>
      </p:sp>
      <p:sp>
        <p:nvSpPr>
          <p:cNvPr id="4" name="Date Placeholder 3">
            <a:extLst>
              <a:ext uri="{FF2B5EF4-FFF2-40B4-BE49-F238E27FC236}">
                <a16:creationId xmlns:a16="http://schemas.microsoft.com/office/drawing/2014/main" id="{16A118F1-7614-DF80-4A8A-F887F879C8E1}"/>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443488E3-10A1-A55B-DE04-E70F9070F917}"/>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863418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664D1-4EE2-1AB1-BB51-09A2B43DB06B}"/>
              </a:ext>
            </a:extLst>
          </p:cNvPr>
          <p:cNvSpPr>
            <a:spLocks noGrp="1"/>
          </p:cNvSpPr>
          <p:nvPr>
            <p:ph type="title"/>
          </p:nvPr>
        </p:nvSpPr>
        <p:spPr/>
        <p:txBody>
          <a:bodyPr/>
          <a:lstStyle/>
          <a:p>
            <a:r>
              <a:rPr lang="en-US" sz="2200" b="1">
                <a:latin typeface="Arial"/>
                <a:cs typeface="Arial"/>
                <a:hlinkClick r:id="rId2"/>
              </a:rPr>
              <a:t>S-2347</a:t>
            </a:r>
            <a:r>
              <a:rPr lang="en-US" sz="2200" b="1">
                <a:latin typeface="Arial"/>
                <a:cs typeface="Arial"/>
              </a:rPr>
              <a:t>/A-2792/4370/2489 (ACS) Concerns development of Accessory Dwelling Units (ADUs) - Continued</a:t>
            </a:r>
            <a:endParaRPr lang="en-US">
              <a:latin typeface="Arial"/>
              <a:cs typeface="Arial"/>
            </a:endParaRPr>
          </a:p>
        </p:txBody>
      </p:sp>
      <p:sp>
        <p:nvSpPr>
          <p:cNvPr id="3" name="Content Placeholder 2">
            <a:extLst>
              <a:ext uri="{FF2B5EF4-FFF2-40B4-BE49-F238E27FC236}">
                <a16:creationId xmlns:a16="http://schemas.microsoft.com/office/drawing/2014/main" id="{764CA35F-8ABB-0635-4435-074A1BB79A55}"/>
              </a:ext>
            </a:extLst>
          </p:cNvPr>
          <p:cNvSpPr>
            <a:spLocks noGrp="1"/>
          </p:cNvSpPr>
          <p:nvPr>
            <p:ph idx="1"/>
          </p:nvPr>
        </p:nvSpPr>
        <p:spPr/>
        <p:txBody>
          <a:bodyPr vert="horz" lIns="91440" tIns="45720" rIns="91440" bIns="45720" rtlCol="0" anchor="t">
            <a:noAutofit/>
          </a:bodyPr>
          <a:lstStyle/>
          <a:p>
            <a:r>
              <a:rPr lang="en-US" sz="1400" dirty="0">
                <a:solidFill>
                  <a:srgbClr val="383838"/>
                </a:solidFill>
                <a:latin typeface="Arial"/>
                <a:cs typeface="Arial"/>
              </a:rPr>
              <a:t>A municipal land use ordinance may include one or more of the following provisions: </a:t>
            </a:r>
            <a:endParaRPr lang="en-US" sz="1400" dirty="0">
              <a:solidFill>
                <a:srgbClr val="000000"/>
              </a:solidFill>
              <a:latin typeface="Arial"/>
              <a:cs typeface="Arial"/>
            </a:endParaRPr>
          </a:p>
          <a:p>
            <a:pPr lvl="1">
              <a:buFont typeface="Courier New,monospace" panose="020B0604020202020204" pitchFamily="34" charset="0"/>
              <a:buChar char="o"/>
            </a:pPr>
            <a:r>
              <a:rPr lang="en-US" sz="1400" dirty="0">
                <a:solidFill>
                  <a:srgbClr val="383838"/>
                </a:solidFill>
                <a:latin typeface="Arial"/>
                <a:cs typeface="Arial"/>
              </a:rPr>
              <a:t>Reasonable landscaping standards for detached accessory dwelling units. </a:t>
            </a:r>
            <a:endParaRPr lang="en-US" sz="1400" dirty="0">
              <a:solidFill>
                <a:srgbClr val="000000"/>
              </a:solidFill>
              <a:latin typeface="Arial"/>
              <a:cs typeface="Arial"/>
            </a:endParaRPr>
          </a:p>
          <a:p>
            <a:pPr lvl="1">
              <a:buFont typeface="Courier New,monospace" panose="020B0604020202020204" pitchFamily="34" charset="0"/>
              <a:buChar char="o"/>
            </a:pPr>
            <a:r>
              <a:rPr lang="en-US" sz="1400" dirty="0">
                <a:solidFill>
                  <a:srgbClr val="383838"/>
                </a:solidFill>
                <a:latin typeface="Arial"/>
                <a:cs typeface="Arial"/>
              </a:rPr>
              <a:t>Architectural review requirements for an application for development of an ADU within an area designated as a historic district, if the development requires either new construction or exterior modification of an existing structure. </a:t>
            </a:r>
            <a:endParaRPr lang="en-US" sz="1400" dirty="0">
              <a:solidFill>
                <a:srgbClr val="000000"/>
              </a:solidFill>
              <a:latin typeface="Arial"/>
              <a:cs typeface="Arial"/>
            </a:endParaRPr>
          </a:p>
          <a:p>
            <a:pPr lvl="1">
              <a:buFont typeface="Courier New,monospace" panose="020B0604020202020204" pitchFamily="34" charset="0"/>
              <a:buChar char="o"/>
            </a:pPr>
            <a:r>
              <a:rPr lang="en-US" sz="1400" dirty="0">
                <a:solidFill>
                  <a:srgbClr val="383838"/>
                </a:solidFill>
                <a:latin typeface="Arial"/>
                <a:cs typeface="Arial"/>
              </a:rPr>
              <a:t>An ADU shall not be rented for a period of less than 30 days and may include penalties that may be imposed upon the owner of an ADU that violates this paragraph.  </a:t>
            </a:r>
            <a:endParaRPr lang="en-US" sz="1400" dirty="0">
              <a:solidFill>
                <a:srgbClr val="000000"/>
              </a:solidFill>
              <a:latin typeface="Arial"/>
              <a:cs typeface="Arial"/>
            </a:endParaRPr>
          </a:p>
          <a:p>
            <a:pPr lvl="1">
              <a:buFont typeface="Courier New,monospace" panose="020B0604020202020204" pitchFamily="34" charset="0"/>
              <a:buChar char="o"/>
            </a:pPr>
            <a:r>
              <a:rPr lang="en-US" sz="1400" dirty="0">
                <a:solidFill>
                  <a:srgbClr val="383838"/>
                </a:solidFill>
                <a:latin typeface="Arial"/>
                <a:cs typeface="Arial"/>
              </a:rPr>
              <a:t>An ADU is a permitted use in addition to those types of zoning districts identified in the bill; or </a:t>
            </a:r>
            <a:endParaRPr lang="en-US" sz="1400" dirty="0">
              <a:solidFill>
                <a:srgbClr val="000000"/>
              </a:solidFill>
              <a:latin typeface="Arial"/>
              <a:cs typeface="Arial"/>
            </a:endParaRPr>
          </a:p>
          <a:p>
            <a:pPr lvl="1">
              <a:buFont typeface="Courier New,monospace" panose="020B0604020202020204" pitchFamily="34" charset="0"/>
              <a:buChar char="o"/>
            </a:pPr>
            <a:r>
              <a:rPr lang="en-US" sz="1400" dirty="0">
                <a:solidFill>
                  <a:srgbClr val="383838"/>
                </a:solidFill>
                <a:latin typeface="Arial"/>
                <a:cs typeface="Arial"/>
              </a:rPr>
              <a:t>The maximum size of an ADU that is constructed separately from a primary dwelling shall be limited to square footage that is not in excess of 60% of the lot’s buildable area. </a:t>
            </a:r>
            <a:endParaRPr lang="en-US" sz="1400" dirty="0">
              <a:solidFill>
                <a:srgbClr val="000000"/>
              </a:solidFill>
              <a:latin typeface="Arial"/>
              <a:cs typeface="Arial"/>
            </a:endParaRPr>
          </a:p>
          <a:p>
            <a:pPr marL="457200" lvl="1" indent="0">
              <a:buNone/>
            </a:pPr>
            <a:r>
              <a:rPr lang="en-US" sz="1400" dirty="0">
                <a:solidFill>
                  <a:srgbClr val="383838"/>
                </a:solidFill>
                <a:latin typeface="Arial"/>
                <a:cs typeface="Arial"/>
              </a:rPr>
              <a:t>At its February meeting, the Assembly Housing Committee considered three bills that would preempt local planning and permit the development of Accessory Dwelling Units (ADUs) on property zoned for single or two-family residential uses. The committee merged the three bills into </a:t>
            </a:r>
            <a:r>
              <a:rPr lang="en-US" sz="1400" dirty="0">
                <a:latin typeface="Arial"/>
                <a:cs typeface="Arial"/>
                <a:hlinkClick r:id="rId3"/>
              </a:rPr>
              <a:t>ACS for A-2792, A-4370, and A-2489</a:t>
            </a:r>
            <a:r>
              <a:rPr lang="en-US" sz="1400" dirty="0">
                <a:solidFill>
                  <a:srgbClr val="383838"/>
                </a:solidFill>
                <a:latin typeface="Arial"/>
                <a:cs typeface="Arial"/>
              </a:rPr>
              <a:t>; however, they did not advance the legislation.</a:t>
            </a:r>
            <a:endParaRPr lang="en-US" sz="1400" dirty="0">
              <a:latin typeface="Arial"/>
              <a:cs typeface="Arial"/>
            </a:endParaRPr>
          </a:p>
          <a:p>
            <a:r>
              <a:rPr lang="en-US" sz="1400" dirty="0">
                <a:solidFill>
                  <a:srgbClr val="383838"/>
                </a:solidFill>
                <a:latin typeface="Arial"/>
                <a:cs typeface="Arial"/>
              </a:rPr>
              <a:t>The Senate companion bill, SCS for S-2347 and S-1106 was reported out of Senate Community and Urban Affairs Committee on February 15. It was amended and substituted on the Senate floor February 25</a:t>
            </a:r>
            <a:r>
              <a:rPr lang="en-US" sz="1400">
                <a:solidFill>
                  <a:srgbClr val="383838"/>
                </a:solidFill>
                <a:latin typeface="Arial"/>
                <a:cs typeface="Arial"/>
              </a:rPr>
              <a:t>. </a:t>
            </a:r>
            <a:endParaRPr lang="en-US" sz="1400" dirty="0">
              <a:latin typeface="Arial"/>
              <a:cs typeface="Arial"/>
            </a:endParaRPr>
          </a:p>
        </p:txBody>
      </p:sp>
      <p:sp>
        <p:nvSpPr>
          <p:cNvPr id="4" name="Date Placeholder 3">
            <a:extLst>
              <a:ext uri="{FF2B5EF4-FFF2-40B4-BE49-F238E27FC236}">
                <a16:creationId xmlns:a16="http://schemas.microsoft.com/office/drawing/2014/main" id="{7F85C756-A2A9-62CC-9077-8F219DAF4834}"/>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4DFB699E-BCBA-FB7F-2F78-15526E35CC87}"/>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541339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64EAC-5D88-9D17-7C55-BFDDA197217A}"/>
              </a:ext>
            </a:extLst>
          </p:cNvPr>
          <p:cNvSpPr>
            <a:spLocks noGrp="1"/>
          </p:cNvSpPr>
          <p:nvPr>
            <p:ph type="title"/>
          </p:nvPr>
        </p:nvSpPr>
        <p:spPr>
          <a:xfrm>
            <a:off x="256032" y="274638"/>
            <a:ext cx="8430768" cy="1143000"/>
          </a:xfrm>
        </p:spPr>
        <p:txBody>
          <a:bodyPr>
            <a:normAutofit fontScale="90000"/>
          </a:bodyPr>
          <a:lstStyle/>
          <a:p>
            <a:r>
              <a:rPr lang="en-US" b="1">
                <a:latin typeface="Arial"/>
                <a:cs typeface="Arial"/>
                <a:hlinkClick r:id="rId2"/>
              </a:rPr>
              <a:t>S-2974</a:t>
            </a:r>
            <a:r>
              <a:rPr lang="en-US" b="1">
                <a:latin typeface="Arial"/>
                <a:cs typeface="Arial"/>
              </a:rPr>
              <a:t>/A-3043 Parking Requirements</a:t>
            </a:r>
            <a:r>
              <a:rPr lang="en-US" b="1">
                <a:latin typeface="DistrictProW01-Book"/>
              </a:rPr>
              <a:t> </a:t>
            </a:r>
          </a:p>
        </p:txBody>
      </p:sp>
      <p:sp>
        <p:nvSpPr>
          <p:cNvPr id="3" name="Content Placeholder 2">
            <a:extLst>
              <a:ext uri="{FF2B5EF4-FFF2-40B4-BE49-F238E27FC236}">
                <a16:creationId xmlns:a16="http://schemas.microsoft.com/office/drawing/2014/main" id="{F7DEBD9B-95EA-A6D0-B0D3-2D672672FC00}"/>
              </a:ext>
            </a:extLst>
          </p:cNvPr>
          <p:cNvSpPr>
            <a:spLocks noGrp="1"/>
          </p:cNvSpPr>
          <p:nvPr>
            <p:ph idx="1"/>
          </p:nvPr>
        </p:nvSpPr>
        <p:spPr>
          <a:xfrm>
            <a:off x="256032" y="1417320"/>
            <a:ext cx="8430768" cy="4708843"/>
          </a:xfrm>
        </p:spPr>
        <p:txBody>
          <a:bodyPr>
            <a:noAutofit/>
          </a:bodyPr>
          <a:lstStyle/>
          <a:p>
            <a:pPr>
              <a:spcBef>
                <a:spcPts val="600"/>
              </a:spcBef>
              <a:spcAft>
                <a:spcPts val="600"/>
              </a:spcAft>
            </a:pPr>
            <a:r>
              <a:rPr lang="en-US" sz="1600">
                <a:latin typeface="Arial" panose="020B0604020202020204" pitchFamily="34" charset="0"/>
                <a:cs typeface="Arial" panose="020B0604020202020204" pitchFamily="34" charset="0"/>
              </a:rPr>
              <a:t>Reported out of Senate Community &amp; Urban Affairs Committee; 2</a:t>
            </a:r>
            <a:r>
              <a:rPr lang="en-US" sz="1600" baseline="30000">
                <a:latin typeface="Arial" panose="020B0604020202020204" pitchFamily="34" charset="0"/>
                <a:cs typeface="Arial" panose="020B0604020202020204" pitchFamily="34" charset="0"/>
              </a:rPr>
              <a:t>nd</a:t>
            </a:r>
            <a:r>
              <a:rPr lang="en-US" sz="1600">
                <a:latin typeface="Arial" panose="020B0604020202020204" pitchFamily="34" charset="0"/>
                <a:cs typeface="Arial" panose="020B0604020202020204" pitchFamily="34" charset="0"/>
              </a:rPr>
              <a:t> reading in Senate</a:t>
            </a:r>
          </a:p>
          <a:p>
            <a:pPr>
              <a:spcBef>
                <a:spcPts val="600"/>
              </a:spcBef>
              <a:spcAft>
                <a:spcPts val="600"/>
              </a:spcAft>
            </a:pPr>
            <a:r>
              <a:rPr lang="en-US" sz="1600">
                <a:latin typeface="Arial" panose="020B0604020202020204" pitchFamily="34" charset="0"/>
                <a:cs typeface="Arial" panose="020B0604020202020204" pitchFamily="34" charset="0"/>
              </a:rPr>
              <a:t>Reduces the number of parking spaces required in Statewide site improvement standards at residential developments relative to the development’s proximity to public transportation.</a:t>
            </a:r>
          </a:p>
          <a:p>
            <a:pPr>
              <a:spcBef>
                <a:spcPts val="600"/>
              </a:spcBef>
              <a:spcAft>
                <a:spcPts val="600"/>
              </a:spcAft>
            </a:pPr>
            <a:r>
              <a:rPr lang="en-US" sz="1600">
                <a:latin typeface="Arial" panose="020B0604020202020204" pitchFamily="34" charset="0"/>
                <a:cs typeface="Arial" panose="020B0604020202020204" pitchFamily="34" charset="0"/>
              </a:rPr>
              <a:t>Requires the DCA Commissioner to adopt regulations implementing certain reductions in the maximum required for on- and off-street parking spaces in the Statewide site improvement standards </a:t>
            </a:r>
          </a:p>
          <a:p>
            <a:pPr>
              <a:spcBef>
                <a:spcPts val="600"/>
              </a:spcBef>
              <a:spcAft>
                <a:spcPts val="600"/>
              </a:spcAft>
            </a:pPr>
            <a:r>
              <a:rPr lang="en-US" sz="1600">
                <a:latin typeface="Arial" panose="020B0604020202020204" pitchFamily="34" charset="0"/>
                <a:cs typeface="Arial" panose="020B0604020202020204" pitchFamily="34" charset="0"/>
              </a:rPr>
              <a:t>Eliminate off-street parking requirements within ½ mile of any rail passenger service station</a:t>
            </a:r>
          </a:p>
          <a:p>
            <a:pPr>
              <a:spcBef>
                <a:spcPts val="600"/>
              </a:spcBef>
              <a:spcAft>
                <a:spcPts val="600"/>
              </a:spcAft>
            </a:pPr>
            <a:r>
              <a:rPr lang="en-US" sz="1600">
                <a:latin typeface="Arial" panose="020B0604020202020204" pitchFamily="34" charset="0"/>
                <a:cs typeface="Arial" panose="020B0604020202020204" pitchFamily="34" charset="0"/>
              </a:rPr>
              <a:t>50% reduction in required parking spaces within ½ mile of Public transportation service; 5 or more regular bus routes; or Roadway with at least 15 roadside regular bus stops</a:t>
            </a:r>
          </a:p>
          <a:p>
            <a:pPr>
              <a:spcBef>
                <a:spcPts val="600"/>
              </a:spcBef>
              <a:spcAft>
                <a:spcPts val="600"/>
              </a:spcAft>
            </a:pPr>
            <a:r>
              <a:rPr lang="en-US" sz="1600">
                <a:latin typeface="Arial" panose="020B0604020202020204" pitchFamily="34" charset="0"/>
                <a:cs typeface="Arial" panose="020B0604020202020204" pitchFamily="34" charset="0"/>
              </a:rPr>
              <a:t>30% reduction in required parking spaces within ½ mile &amp; 1 mile of same</a:t>
            </a:r>
          </a:p>
          <a:p>
            <a:pPr>
              <a:spcBef>
                <a:spcPts val="600"/>
              </a:spcBef>
              <a:spcAft>
                <a:spcPts val="600"/>
              </a:spcAft>
            </a:pPr>
            <a:r>
              <a:rPr lang="en-US" sz="1600">
                <a:latin typeface="Arial" panose="020B0604020202020204" pitchFamily="34" charset="0"/>
                <a:cs typeface="Arial" panose="020B0604020202020204" pitchFamily="34" charset="0"/>
              </a:rPr>
              <a:t>Restricts a municipality’s ability to make land use decisions that best suit its community and that are reflected in their Master Plan. </a:t>
            </a:r>
          </a:p>
          <a:p>
            <a:pPr>
              <a:spcBef>
                <a:spcPts val="600"/>
              </a:spcBef>
              <a:spcAft>
                <a:spcPts val="600"/>
              </a:spcAft>
            </a:pPr>
            <a:r>
              <a:rPr lang="en-US" sz="1600">
                <a:latin typeface="Arial" panose="020B0604020202020204" pitchFamily="34" charset="0"/>
                <a:cs typeface="Arial" panose="020B0604020202020204" pitchFamily="34" charset="0"/>
              </a:rPr>
              <a:t>A-3043 referred to Assembly State &amp; Local Government Committee</a:t>
            </a:r>
            <a:endParaRPr lang="en-US" sz="140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71D8DA32-CA64-1CBC-FBD1-651692A90BBB}"/>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69ACF254-ECA2-39C6-8F25-322BB50F1726}"/>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3861449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6E00B-F461-0520-D6A5-E8D8101DDC3E}"/>
              </a:ext>
            </a:extLst>
          </p:cNvPr>
          <p:cNvSpPr>
            <a:spLocks noGrp="1"/>
          </p:cNvSpPr>
          <p:nvPr>
            <p:ph type="title"/>
          </p:nvPr>
        </p:nvSpPr>
        <p:spPr/>
        <p:txBody>
          <a:bodyPr/>
          <a:lstStyle/>
          <a:p>
            <a:r>
              <a:rPr lang="en-US" b="1">
                <a:latin typeface="Arial"/>
                <a:cs typeface="Arial"/>
              </a:rPr>
              <a:t>Lame Duck Overview</a:t>
            </a:r>
          </a:p>
        </p:txBody>
      </p:sp>
      <p:sp>
        <p:nvSpPr>
          <p:cNvPr id="3" name="Content Placeholder 2">
            <a:extLst>
              <a:ext uri="{FF2B5EF4-FFF2-40B4-BE49-F238E27FC236}">
                <a16:creationId xmlns:a16="http://schemas.microsoft.com/office/drawing/2014/main" id="{8DE490F1-6588-F8C2-57EB-E3F5E20AE073}"/>
              </a:ext>
            </a:extLst>
          </p:cNvPr>
          <p:cNvSpPr>
            <a:spLocks noGrp="1"/>
          </p:cNvSpPr>
          <p:nvPr>
            <p:ph idx="1"/>
          </p:nvPr>
        </p:nvSpPr>
        <p:spPr/>
        <p:txBody>
          <a:bodyPr vert="horz" lIns="91440" tIns="45720" rIns="91440" bIns="45720" rtlCol="0" anchor="t">
            <a:normAutofit/>
          </a:bodyPr>
          <a:lstStyle/>
          <a:p>
            <a:r>
              <a:rPr lang="en-US">
                <a:latin typeface="Arial"/>
                <a:cs typeface="Arial"/>
              </a:rPr>
              <a:t>Election Day is just 4 days away! </a:t>
            </a:r>
          </a:p>
          <a:p>
            <a:r>
              <a:rPr lang="en-US">
                <a:latin typeface="Arial"/>
                <a:cs typeface="Arial"/>
              </a:rPr>
              <a:t>What changes we may see during Lame Duck?</a:t>
            </a:r>
          </a:p>
          <a:p>
            <a:pPr lvl="1"/>
            <a:r>
              <a:rPr lang="en-US">
                <a:latin typeface="Arial"/>
                <a:cs typeface="Arial"/>
              </a:rPr>
              <a:t>Energy Tax Receipt Changes</a:t>
            </a:r>
          </a:p>
          <a:p>
            <a:pPr lvl="1"/>
            <a:r>
              <a:rPr lang="en-US">
                <a:latin typeface="Arial"/>
                <a:cs typeface="Arial"/>
              </a:rPr>
              <a:t>Land Use Legislation</a:t>
            </a:r>
          </a:p>
          <a:p>
            <a:pPr lvl="1"/>
            <a:r>
              <a:rPr lang="en-US">
                <a:latin typeface="Arial"/>
                <a:cs typeface="Arial"/>
              </a:rPr>
              <a:t>State Health Benefits Program </a:t>
            </a:r>
          </a:p>
          <a:p>
            <a:pPr lvl="1"/>
            <a:r>
              <a:rPr lang="en-US">
                <a:latin typeface="Arial"/>
                <a:cs typeface="Arial"/>
              </a:rPr>
              <a:t>Business Personal Property Tax  </a:t>
            </a:r>
          </a:p>
        </p:txBody>
      </p:sp>
      <p:sp>
        <p:nvSpPr>
          <p:cNvPr id="4" name="Date Placeholder 3">
            <a:extLst>
              <a:ext uri="{FF2B5EF4-FFF2-40B4-BE49-F238E27FC236}">
                <a16:creationId xmlns:a16="http://schemas.microsoft.com/office/drawing/2014/main" id="{1BB606FF-907E-5093-B436-0ED67CABE65C}"/>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6207E8D6-EACE-D3B7-43CF-2C3E748339F5}"/>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3805108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F7DD7-9BB9-0275-BC55-D35F38052AF5}"/>
              </a:ext>
            </a:extLst>
          </p:cNvPr>
          <p:cNvSpPr>
            <a:spLocks noGrp="1"/>
          </p:cNvSpPr>
          <p:nvPr>
            <p:ph type="title"/>
          </p:nvPr>
        </p:nvSpPr>
        <p:spPr/>
        <p:txBody>
          <a:bodyPr>
            <a:normAutofit fontScale="90000"/>
          </a:bodyPr>
          <a:lstStyle/>
          <a:p>
            <a:r>
              <a:rPr lang="en-US" b="1">
                <a:latin typeface="Arial"/>
                <a:cs typeface="Arial"/>
                <a:hlinkClick r:id="rId2"/>
              </a:rPr>
              <a:t>S-4048</a:t>
            </a:r>
            <a:r>
              <a:rPr lang="en-US" b="1">
                <a:latin typeface="Arial"/>
                <a:cs typeface="Arial"/>
              </a:rPr>
              <a:t>/A-5241 – Warehouse Prohibition Near Historic District </a:t>
            </a:r>
          </a:p>
        </p:txBody>
      </p:sp>
      <p:sp>
        <p:nvSpPr>
          <p:cNvPr id="3" name="Content Placeholder 2">
            <a:extLst>
              <a:ext uri="{FF2B5EF4-FFF2-40B4-BE49-F238E27FC236}">
                <a16:creationId xmlns:a16="http://schemas.microsoft.com/office/drawing/2014/main" id="{FF0AAB27-1D76-AE69-FB34-B411122B2DB1}"/>
              </a:ext>
            </a:extLst>
          </p:cNvPr>
          <p:cNvSpPr>
            <a:spLocks noGrp="1"/>
          </p:cNvSpPr>
          <p:nvPr>
            <p:ph idx="1"/>
          </p:nvPr>
        </p:nvSpPr>
        <p:spPr>
          <a:xfrm>
            <a:off x="173736" y="1719072"/>
            <a:ext cx="8513064" cy="4407091"/>
          </a:xfrm>
        </p:spPr>
        <p:txBody>
          <a:bodyPr vert="horz" lIns="91440" tIns="45720" rIns="91440" bIns="45720" rtlCol="0" anchor="t">
            <a:normAutofit fontScale="55000" lnSpcReduction="20000"/>
          </a:bodyPr>
          <a:lstStyle/>
          <a:p>
            <a:r>
              <a:rPr lang="en-US">
                <a:latin typeface="Arial"/>
                <a:cs typeface="Arial"/>
              </a:rPr>
              <a:t>Reported out of committee; 2</a:t>
            </a:r>
            <a:r>
              <a:rPr lang="en-US" baseline="30000">
                <a:latin typeface="Arial"/>
                <a:cs typeface="Arial"/>
              </a:rPr>
              <a:t>nd</a:t>
            </a:r>
            <a:r>
              <a:rPr lang="en-US">
                <a:latin typeface="Arial"/>
                <a:cs typeface="Arial"/>
              </a:rPr>
              <a:t> reading in Senate</a:t>
            </a:r>
          </a:p>
          <a:p>
            <a:r>
              <a:rPr lang="en-US">
                <a:latin typeface="Arial"/>
                <a:cs typeface="Arial"/>
              </a:rPr>
              <a:t>Prohibits approval of project related permit for the construction of a large warehouse development on land within 1000 feet of a historic district</a:t>
            </a:r>
          </a:p>
          <a:p>
            <a:r>
              <a:rPr lang="en-US">
                <a:latin typeface="Arial"/>
                <a:cs typeface="Arial"/>
              </a:rPr>
              <a:t>A planning board within jurisdiction over a historic district, may waive the prohibition if a developer petitions the planning board for a wavier </a:t>
            </a:r>
          </a:p>
          <a:p>
            <a:r>
              <a:rPr lang="en-US">
                <a:latin typeface="Arial"/>
                <a:cs typeface="Arial"/>
              </a:rPr>
              <a:t>As amended S-4048 narrowly defines a historic district and grants waiver authority to the Planning Board where the historic district is located. </a:t>
            </a:r>
          </a:p>
          <a:p>
            <a:r>
              <a:rPr lang="en-US">
                <a:latin typeface="Arial"/>
                <a:cs typeface="Arial"/>
              </a:rPr>
              <a:t>Under the definition of historic district, this legislation applies to approximately eight locations throughout the state. </a:t>
            </a:r>
          </a:p>
          <a:p>
            <a:r>
              <a:rPr lang="en-US">
                <a:latin typeface="Arial"/>
                <a:cs typeface="Arial"/>
              </a:rPr>
              <a:t>However, in one instance, the historic district is in a neighboring municipality from the proposed development and grants land use authority to the neighboring municipality where there is no responsibility or accountability to the residents of the developing municipality.  </a:t>
            </a:r>
          </a:p>
          <a:p>
            <a:r>
              <a:rPr lang="en-US">
                <a:latin typeface="Arial"/>
                <a:cs typeface="Arial"/>
              </a:rPr>
              <a:t>There are several concerns with the legislation primarily because it violates the long-held tenet of home rule where municipalities make decisions for their communities and stand accountable to their residents.</a:t>
            </a:r>
          </a:p>
          <a:p>
            <a:r>
              <a:rPr lang="en-US">
                <a:latin typeface="Arial"/>
                <a:cs typeface="Arial"/>
              </a:rPr>
              <a:t>A-5241 referred to Assembly State &amp; Local Government Committee</a:t>
            </a:r>
          </a:p>
        </p:txBody>
      </p:sp>
      <p:sp>
        <p:nvSpPr>
          <p:cNvPr id="4" name="Date Placeholder 3">
            <a:extLst>
              <a:ext uri="{FF2B5EF4-FFF2-40B4-BE49-F238E27FC236}">
                <a16:creationId xmlns:a16="http://schemas.microsoft.com/office/drawing/2014/main" id="{9CD64666-94AE-0FD5-CD98-B732C99A6250}"/>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1C009B1D-EF21-9281-7C68-0B27EBF8DBCE}"/>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5693603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EED1A8-B18D-A2A6-5BA4-11BDB2868F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3953BC-38CF-F855-4231-4CC1043EBEEA}"/>
              </a:ext>
            </a:extLst>
          </p:cNvPr>
          <p:cNvSpPr>
            <a:spLocks noGrp="1"/>
          </p:cNvSpPr>
          <p:nvPr>
            <p:ph type="title"/>
          </p:nvPr>
        </p:nvSpPr>
        <p:spPr/>
        <p:txBody>
          <a:bodyPr>
            <a:noAutofit/>
          </a:bodyPr>
          <a:lstStyle/>
          <a:p>
            <a:r>
              <a:rPr lang="en-US" sz="2400" b="1">
                <a:latin typeface="Arial"/>
                <a:cs typeface="Arial"/>
                <a:hlinkClick r:id="rId2"/>
              </a:rPr>
              <a:t>S-4736</a:t>
            </a:r>
            <a:r>
              <a:rPr lang="en-US" sz="2400" b="1">
                <a:latin typeface="Arial"/>
                <a:cs typeface="Arial"/>
              </a:rPr>
              <a:t> - </a:t>
            </a:r>
            <a:r>
              <a:rPr lang="en-US" sz="2400" b="1">
                <a:latin typeface="Arial"/>
                <a:ea typeface="+mj-lt"/>
                <a:cs typeface="+mj-lt"/>
              </a:rPr>
              <a:t>Enhances ability of religious and nonprofit organizations to convert certain property to inclusionary developments with affordable housing.</a:t>
            </a:r>
            <a:endParaRPr lang="en-US" sz="2400" b="1">
              <a:latin typeface="Arial"/>
              <a:cs typeface="Arial"/>
            </a:endParaRPr>
          </a:p>
        </p:txBody>
      </p:sp>
      <p:sp>
        <p:nvSpPr>
          <p:cNvPr id="3" name="Content Placeholder 2">
            <a:extLst>
              <a:ext uri="{FF2B5EF4-FFF2-40B4-BE49-F238E27FC236}">
                <a16:creationId xmlns:a16="http://schemas.microsoft.com/office/drawing/2014/main" id="{D8516652-D7CD-0E77-0953-0AF167E31C68}"/>
              </a:ext>
            </a:extLst>
          </p:cNvPr>
          <p:cNvSpPr>
            <a:spLocks noGrp="1"/>
          </p:cNvSpPr>
          <p:nvPr>
            <p:ph idx="1"/>
          </p:nvPr>
        </p:nvSpPr>
        <p:spPr/>
        <p:txBody>
          <a:bodyPr vert="horz" lIns="91440" tIns="45720" rIns="91440" bIns="45720" rtlCol="0" anchor="t">
            <a:normAutofit fontScale="40000" lnSpcReduction="20000"/>
          </a:bodyPr>
          <a:lstStyle/>
          <a:p>
            <a:r>
              <a:rPr lang="en-US">
                <a:latin typeface="Arial"/>
                <a:cs typeface="Arial"/>
              </a:rPr>
              <a:t>Introduced &amp; referred to Senate Community &amp; Urban Affairs Committee</a:t>
            </a:r>
          </a:p>
          <a:p>
            <a:pPr marL="0" indent="0">
              <a:buNone/>
            </a:pPr>
            <a:endParaRPr lang="en-US">
              <a:latin typeface="Arial"/>
              <a:cs typeface="Arial"/>
            </a:endParaRPr>
          </a:p>
          <a:p>
            <a:r>
              <a:rPr lang="en-US">
                <a:latin typeface="Arial"/>
                <a:cs typeface="Arial"/>
              </a:rPr>
              <a:t>Enhances ability of religious and nonprofit organizations to convert certain property to inclusionary developments with affordable housing.</a:t>
            </a:r>
          </a:p>
          <a:p>
            <a:endParaRPr lang="en-US">
              <a:latin typeface="Arial"/>
              <a:cs typeface="Arial"/>
            </a:endParaRPr>
          </a:p>
          <a:p>
            <a:r>
              <a:rPr lang="en-US">
                <a:latin typeface="Arial"/>
                <a:cs typeface="Arial"/>
              </a:rPr>
              <a:t>Requires a municipal planning board to permit the conversion or partial conversion of an eligible property, as defined in the bill, into an inclusionary development, for which a certain percentage of the units are reserved as very low-, low-, or moderate-income housing (affordable housing). </a:t>
            </a:r>
          </a:p>
          <a:p>
            <a:endParaRPr lang="en-US">
              <a:latin typeface="Arial"/>
              <a:cs typeface="Arial"/>
            </a:endParaRPr>
          </a:p>
          <a:p>
            <a:r>
              <a:rPr lang="en-US">
                <a:latin typeface="Arial"/>
                <a:cs typeface="Arial"/>
              </a:rPr>
              <a:t>The conversion of an eligible property into an inclusionary development with affordable housing would be a permitted use and would not require a use variance, and would be subject to certain zoning requirements and the following affordability constraints:</a:t>
            </a:r>
          </a:p>
          <a:p>
            <a:pPr lvl="1"/>
            <a:r>
              <a:rPr lang="en-US">
                <a:latin typeface="Arial"/>
                <a:cs typeface="Arial"/>
              </a:rPr>
              <a:t>at least 20% of the units are required to be reserved as very-low, low-, or moderate-income housing;</a:t>
            </a:r>
          </a:p>
          <a:p>
            <a:pPr lvl="1"/>
            <a:r>
              <a:rPr lang="en-US">
                <a:latin typeface="Arial"/>
                <a:cs typeface="Arial"/>
              </a:rPr>
              <a:t>of the income-restricted units, at least 50% within each bedroom distribution are required to be low-income units, and at least 13% of the low-income units as very-low-income units; and</a:t>
            </a:r>
          </a:p>
          <a:p>
            <a:pPr lvl="1"/>
            <a:r>
              <a:rPr lang="en-US">
                <a:latin typeface="Arial"/>
                <a:cs typeface="Arial"/>
              </a:rPr>
              <a:t>the income-restricted units are required to comply with the State’s Uniform Housing Affordability Controls.</a:t>
            </a:r>
          </a:p>
          <a:p>
            <a:pPr marL="457200" lvl="1" indent="0">
              <a:buNone/>
            </a:pPr>
            <a:endParaRPr lang="en-US">
              <a:latin typeface="Arial"/>
              <a:cs typeface="Arial"/>
            </a:endParaRPr>
          </a:p>
          <a:p>
            <a:r>
              <a:rPr lang="en-US">
                <a:latin typeface="Arial"/>
                <a:cs typeface="Arial"/>
              </a:rPr>
              <a:t>The bill requires a municipal planning board to approve an application to repurpose or redevelop an eligible property into an inclusionary development with affordable housing, regardless of the eligible property’s location in the municipality if the project complies with applicable zoning requirements, as described in the bill.  The bill specifies certain permitted density and height criteria.</a:t>
            </a:r>
          </a:p>
          <a:p>
            <a:endParaRPr lang="en-US"/>
          </a:p>
        </p:txBody>
      </p:sp>
      <p:sp>
        <p:nvSpPr>
          <p:cNvPr id="4" name="Date Placeholder 3">
            <a:extLst>
              <a:ext uri="{FF2B5EF4-FFF2-40B4-BE49-F238E27FC236}">
                <a16:creationId xmlns:a16="http://schemas.microsoft.com/office/drawing/2014/main" id="{D917F705-0194-1AE8-CD24-11DC606B27E3}"/>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D1EC6921-0882-F9AF-ECE7-9928AAF7D8DE}"/>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6224950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39AB1-DAC2-50D3-0E69-29508B227138}"/>
              </a:ext>
            </a:extLst>
          </p:cNvPr>
          <p:cNvSpPr>
            <a:spLocks noGrp="1"/>
          </p:cNvSpPr>
          <p:nvPr>
            <p:ph type="title"/>
          </p:nvPr>
        </p:nvSpPr>
        <p:spPr/>
        <p:txBody>
          <a:bodyPr/>
          <a:lstStyle/>
          <a:p>
            <a:r>
              <a:rPr lang="en-US" b="1">
                <a:latin typeface="Arial"/>
                <a:cs typeface="Arial"/>
              </a:rPr>
              <a:t>S-4736 Continued</a:t>
            </a:r>
          </a:p>
        </p:txBody>
      </p:sp>
      <p:sp>
        <p:nvSpPr>
          <p:cNvPr id="3" name="Content Placeholder 2">
            <a:extLst>
              <a:ext uri="{FF2B5EF4-FFF2-40B4-BE49-F238E27FC236}">
                <a16:creationId xmlns:a16="http://schemas.microsoft.com/office/drawing/2014/main" id="{6B7E2EC1-7E87-B64C-F7EA-1CCF170047C0}"/>
              </a:ext>
            </a:extLst>
          </p:cNvPr>
          <p:cNvSpPr>
            <a:spLocks noGrp="1"/>
          </p:cNvSpPr>
          <p:nvPr>
            <p:ph idx="1"/>
          </p:nvPr>
        </p:nvSpPr>
        <p:spPr/>
        <p:txBody>
          <a:bodyPr vert="horz" lIns="91440" tIns="45720" rIns="91440" bIns="45720" rtlCol="0" anchor="t">
            <a:normAutofit fontScale="55000" lnSpcReduction="20000"/>
          </a:bodyPr>
          <a:lstStyle/>
          <a:p>
            <a:r>
              <a:rPr lang="en-US">
                <a:latin typeface="Arial"/>
                <a:cs typeface="Arial"/>
              </a:rPr>
              <a:t>Regardless of any provision of the "Long Term Tax Exemption Law," P.L.1991 (C.40A:20-1 et seq.) to the contrary, the bill specifies that a project undertaken pursuant to the bill is to be eligible for long term tax exemption pursuant to the "Long Term Tax Exemption Law."  </a:t>
            </a:r>
          </a:p>
          <a:p>
            <a:endParaRPr lang="en-US">
              <a:latin typeface="Arial"/>
              <a:cs typeface="Arial"/>
            </a:endParaRPr>
          </a:p>
          <a:p>
            <a:r>
              <a:rPr lang="en-US">
                <a:latin typeface="Arial"/>
                <a:cs typeface="Arial"/>
              </a:rPr>
              <a:t>The "Long Term Tax Exemption Law" permits a municipality to enter into financial agreements with urban renewal entities, which agreements require an entity to make payments in lieu of real property taxes pertaining to the improvements constructed on the property. </a:t>
            </a:r>
          </a:p>
          <a:p>
            <a:pPr marL="0" indent="0">
              <a:buNone/>
            </a:pPr>
            <a:r>
              <a:rPr lang="en-US">
                <a:latin typeface="Arial"/>
                <a:cs typeface="Arial"/>
              </a:rPr>
              <a:t> </a:t>
            </a:r>
          </a:p>
          <a:p>
            <a:r>
              <a:rPr lang="en-US">
                <a:latin typeface="Arial"/>
                <a:cs typeface="Arial"/>
              </a:rPr>
              <a:t>The provisions of the bill are not to prohibit or limit an applicant’s ability to apply and qualify for variances, tax incentives, financing, or grants. </a:t>
            </a:r>
          </a:p>
          <a:p>
            <a:endParaRPr lang="en-US">
              <a:latin typeface="Arial"/>
              <a:cs typeface="Arial"/>
            </a:endParaRPr>
          </a:p>
          <a:p>
            <a:r>
              <a:rPr lang="en-US">
                <a:latin typeface="Arial"/>
                <a:cs typeface="Arial"/>
              </a:rPr>
              <a:t>A development project and any municipal action undertaken pursuant to the bill is to be in compliance with the "Municipal Land Use Law," P.L.1975, c.291 (C.40:55D-1 et seq.) and all other applicable municipal zoning ordinance requirements that do not conflict with the bill.</a:t>
            </a:r>
          </a:p>
          <a:p>
            <a:endParaRPr lang="en-US"/>
          </a:p>
        </p:txBody>
      </p:sp>
      <p:sp>
        <p:nvSpPr>
          <p:cNvPr id="4" name="Date Placeholder 3">
            <a:extLst>
              <a:ext uri="{FF2B5EF4-FFF2-40B4-BE49-F238E27FC236}">
                <a16:creationId xmlns:a16="http://schemas.microsoft.com/office/drawing/2014/main" id="{F5628893-0AAA-09A0-1935-22EFDD05D33C}"/>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3453E4CF-F5C4-0C87-F34E-624815967BB9}"/>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1897514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D7AECB8-3288-D0FB-DB2E-E7C328AAEE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84EB18-7A84-5D60-27FA-7C295480AEE5}"/>
              </a:ext>
            </a:extLst>
          </p:cNvPr>
          <p:cNvSpPr>
            <a:spLocks noGrp="1"/>
          </p:cNvSpPr>
          <p:nvPr>
            <p:ph type="title"/>
          </p:nvPr>
        </p:nvSpPr>
        <p:spPr>
          <a:xfrm>
            <a:off x="722313" y="2139696"/>
            <a:ext cx="7772400" cy="3629279"/>
          </a:xfrm>
        </p:spPr>
        <p:txBody>
          <a:bodyPr/>
          <a:lstStyle/>
          <a:p>
            <a:pPr algn="ctr"/>
            <a:r>
              <a:rPr lang="en-US">
                <a:latin typeface="Arial"/>
                <a:cs typeface="Arial"/>
              </a:rPr>
              <a:t>Energy tax receipts</a:t>
            </a:r>
          </a:p>
        </p:txBody>
      </p:sp>
      <p:sp>
        <p:nvSpPr>
          <p:cNvPr id="4" name="Date Placeholder 3">
            <a:extLst>
              <a:ext uri="{FF2B5EF4-FFF2-40B4-BE49-F238E27FC236}">
                <a16:creationId xmlns:a16="http://schemas.microsoft.com/office/drawing/2014/main" id="{2F7B7B30-A3A7-FC67-8FF0-090D2C1DB604}"/>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419BDB5C-03B7-1710-FE18-1A937EAAAEE0}"/>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10359865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ED2996-6C58-CE44-07DA-A252853FA9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FFBC7F-2BEB-3A1D-09F9-3D7778AC59A1}"/>
              </a:ext>
            </a:extLst>
          </p:cNvPr>
          <p:cNvSpPr>
            <a:spLocks noGrp="1"/>
          </p:cNvSpPr>
          <p:nvPr>
            <p:ph type="title"/>
          </p:nvPr>
        </p:nvSpPr>
        <p:spPr/>
        <p:txBody>
          <a:bodyPr/>
          <a:lstStyle/>
          <a:p>
            <a:r>
              <a:rPr lang="en-US" b="1">
                <a:latin typeface="Arial"/>
                <a:cs typeface="Arial"/>
              </a:rPr>
              <a:t>Energy Tax Receipts (ETR) </a:t>
            </a:r>
          </a:p>
        </p:txBody>
      </p:sp>
      <p:sp>
        <p:nvSpPr>
          <p:cNvPr id="3" name="Content Placeholder 2">
            <a:extLst>
              <a:ext uri="{FF2B5EF4-FFF2-40B4-BE49-F238E27FC236}">
                <a16:creationId xmlns:a16="http://schemas.microsoft.com/office/drawing/2014/main" id="{BB2F3040-B541-59A9-D705-C2C87A34D8BD}"/>
              </a:ext>
            </a:extLst>
          </p:cNvPr>
          <p:cNvSpPr>
            <a:spLocks noGrp="1"/>
          </p:cNvSpPr>
          <p:nvPr>
            <p:ph idx="1"/>
          </p:nvPr>
        </p:nvSpPr>
        <p:spPr/>
        <p:txBody>
          <a:bodyPr vert="horz" lIns="91440" tIns="45720" rIns="91440" bIns="45720" rtlCol="0" anchor="t">
            <a:normAutofit fontScale="55000" lnSpcReduction="20000"/>
          </a:bodyPr>
          <a:lstStyle/>
          <a:p>
            <a:pPr>
              <a:lnSpc>
                <a:spcPct val="120000"/>
              </a:lnSpc>
              <a:spcBef>
                <a:spcPts val="600"/>
              </a:spcBef>
              <a:spcAft>
                <a:spcPts val="600"/>
              </a:spcAft>
            </a:pPr>
            <a:r>
              <a:rPr lang="en-US">
                <a:latin typeface="Arial"/>
                <a:cs typeface="Arial"/>
              </a:rPr>
              <a:t>S-4691/A-5787 was introduced at the end of June and has yet to have a hearing.</a:t>
            </a:r>
          </a:p>
          <a:p>
            <a:pPr>
              <a:lnSpc>
                <a:spcPct val="120000"/>
              </a:lnSpc>
              <a:spcBef>
                <a:spcPts val="600"/>
              </a:spcBef>
              <a:spcAft>
                <a:spcPts val="600"/>
              </a:spcAft>
            </a:pPr>
            <a:r>
              <a:rPr lang="en-US">
                <a:latin typeface="Arial"/>
                <a:cs typeface="Arial"/>
              </a:rPr>
              <a:t>It repeals sections of law providing for the distribution Energy Tax Receipts Property Tax Relief and Consolidated Municipal Property Tax Relief Aid. </a:t>
            </a:r>
          </a:p>
          <a:p>
            <a:pPr>
              <a:lnSpc>
                <a:spcPct val="120000"/>
              </a:lnSpc>
              <a:spcBef>
                <a:spcPts val="600"/>
              </a:spcBef>
              <a:spcAft>
                <a:spcPts val="600"/>
              </a:spcAft>
            </a:pPr>
            <a:r>
              <a:rPr lang="en-US">
                <a:latin typeface="Arial"/>
                <a:cs typeface="Arial"/>
              </a:rPr>
              <a:t>Replaces the Energy Tax Receipts Property Tax Relief Aid program with a new initiative, the “Municipal Property Tax Relief Program.”</a:t>
            </a:r>
          </a:p>
          <a:p>
            <a:pPr>
              <a:lnSpc>
                <a:spcPct val="120000"/>
              </a:lnSpc>
              <a:spcBef>
                <a:spcPts val="600"/>
              </a:spcBef>
              <a:spcAft>
                <a:spcPts val="600"/>
              </a:spcAft>
            </a:pPr>
            <a:r>
              <a:rPr lang="en-US">
                <a:latin typeface="Arial"/>
                <a:cs typeface="Arial"/>
              </a:rPr>
              <a:t>Requires State revenues currently deposited into the Energy Tax Relief Property Tax Relief Fund to be deposited into the Municipal Property Tax Relief Fund and dedicates those revenues to support State aid payments to municipalities under the new program.  </a:t>
            </a:r>
          </a:p>
          <a:p>
            <a:pPr marL="0" indent="0">
              <a:lnSpc>
                <a:spcPct val="120000"/>
              </a:lnSpc>
              <a:spcBef>
                <a:spcPts val="600"/>
              </a:spcBef>
              <a:spcAft>
                <a:spcPts val="600"/>
              </a:spcAft>
              <a:buNone/>
            </a:pPr>
            <a:br>
              <a:rPr lang="en-US"/>
            </a:br>
            <a:endParaRPr lang="en-US"/>
          </a:p>
        </p:txBody>
      </p:sp>
      <p:sp>
        <p:nvSpPr>
          <p:cNvPr id="4" name="Date Placeholder 3">
            <a:extLst>
              <a:ext uri="{FF2B5EF4-FFF2-40B4-BE49-F238E27FC236}">
                <a16:creationId xmlns:a16="http://schemas.microsoft.com/office/drawing/2014/main" id="{FB8CA06C-33E0-D4AF-6F86-FDD9B675451B}"/>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4EC453E3-0613-A8AE-C02D-C4B0F54A33C2}"/>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18124155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7612C2-D625-32B8-3D8D-B5DF46E17F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7F9C61-4ECC-558E-AA0F-ACBFD2A401BB}"/>
              </a:ext>
            </a:extLst>
          </p:cNvPr>
          <p:cNvSpPr>
            <a:spLocks noGrp="1"/>
          </p:cNvSpPr>
          <p:nvPr>
            <p:ph type="title"/>
          </p:nvPr>
        </p:nvSpPr>
        <p:spPr/>
        <p:txBody>
          <a:bodyPr>
            <a:normAutofit/>
          </a:bodyPr>
          <a:lstStyle/>
          <a:p>
            <a:r>
              <a:rPr lang="en-US" b="1">
                <a:latin typeface="Arial"/>
                <a:cs typeface="Arial"/>
                <a:hlinkClick r:id="rId2"/>
              </a:rPr>
              <a:t>S-4691</a:t>
            </a:r>
            <a:r>
              <a:rPr lang="en-US" b="1">
                <a:latin typeface="Arial"/>
                <a:cs typeface="Arial"/>
              </a:rPr>
              <a:t>/A-5787 – ETR</a:t>
            </a:r>
            <a:r>
              <a:rPr lang="en-US" b="1">
                <a:latin typeface="DistrictProW01-Book"/>
              </a:rPr>
              <a:t> </a:t>
            </a:r>
          </a:p>
        </p:txBody>
      </p:sp>
      <p:sp>
        <p:nvSpPr>
          <p:cNvPr id="3" name="Content Placeholder 2">
            <a:extLst>
              <a:ext uri="{FF2B5EF4-FFF2-40B4-BE49-F238E27FC236}">
                <a16:creationId xmlns:a16="http://schemas.microsoft.com/office/drawing/2014/main" id="{700577A6-2CA0-E551-B947-100196521904}"/>
              </a:ext>
            </a:extLst>
          </p:cNvPr>
          <p:cNvSpPr>
            <a:spLocks noGrp="1"/>
          </p:cNvSpPr>
          <p:nvPr>
            <p:ph idx="1"/>
          </p:nvPr>
        </p:nvSpPr>
        <p:spPr>
          <a:xfrm>
            <a:off x="457200" y="1540305"/>
            <a:ext cx="8229600" cy="4585858"/>
          </a:xfrm>
        </p:spPr>
        <p:txBody>
          <a:bodyPr vert="horz" lIns="91440" tIns="45720" rIns="91440" bIns="45720" rtlCol="0" anchor="t">
            <a:normAutofit fontScale="77500" lnSpcReduction="20000"/>
          </a:bodyPr>
          <a:lstStyle/>
          <a:p>
            <a:r>
              <a:rPr lang="en-US" sz="3400">
                <a:latin typeface="Arial"/>
                <a:cs typeface="Arial"/>
              </a:rPr>
              <a:t>Starting SFY26 following funds credited to "Municipal Property Tax Relief Aid Fund" net payments from:</a:t>
            </a:r>
          </a:p>
          <a:p>
            <a:pPr lvl="1">
              <a:buFont typeface="Courier New" panose="020B0604020202020204" pitchFamily="34" charset="0"/>
              <a:buChar char="o"/>
            </a:pPr>
            <a:r>
              <a:rPr lang="en-US" sz="3000">
                <a:latin typeface="Arial"/>
                <a:cs typeface="Arial"/>
              </a:rPr>
              <a:t>Sales &amp; use of energy or utility services under Sales &amp; Use Tax Act</a:t>
            </a:r>
          </a:p>
          <a:p>
            <a:pPr lvl="1">
              <a:buFont typeface="Courier New" panose="020B0604020202020204" pitchFamily="34" charset="0"/>
              <a:buChar char="o"/>
            </a:pPr>
            <a:r>
              <a:rPr lang="en-US" sz="3000">
                <a:latin typeface="Arial"/>
                <a:cs typeface="Arial"/>
              </a:rPr>
              <a:t>Payments under the Corporate Business Tax (CBT) from gas, electric, and gas &amp; electric public utilities</a:t>
            </a:r>
          </a:p>
          <a:p>
            <a:pPr lvl="1">
              <a:buFont typeface="Courier New" panose="020B0604020202020204" pitchFamily="34" charset="0"/>
              <a:buChar char="o"/>
            </a:pPr>
            <a:r>
              <a:rPr lang="en-US">
                <a:latin typeface="Arial"/>
                <a:cs typeface="Arial"/>
              </a:rPr>
              <a:t>Payments under the CBT from telecommunications public utilities as of April 1, 1997</a:t>
            </a:r>
          </a:p>
          <a:p>
            <a:pPr lvl="1">
              <a:buFont typeface="Courier New" panose="020B0604020202020204" pitchFamily="34" charset="0"/>
              <a:buChar char="o"/>
            </a:pPr>
            <a:r>
              <a:rPr lang="en-US">
                <a:latin typeface="Arial"/>
                <a:cs typeface="Arial"/>
              </a:rPr>
              <a:t>Payments from sewerage &amp; water corporations under the Transitional Energy Facility Assessment Act</a:t>
            </a:r>
          </a:p>
          <a:p>
            <a:pPr lvl="1">
              <a:buFont typeface="Courier New" panose="020B0604020202020204" pitchFamily="34" charset="0"/>
              <a:buChar char="o"/>
            </a:pPr>
            <a:r>
              <a:rPr lang="en-US">
                <a:latin typeface="Arial"/>
                <a:cs typeface="Arial"/>
              </a:rPr>
              <a:t>Sums from the General Fund or Property Tax Relief Fund as necessary to provide that the annual amount credit to the fund shall equal the amount determined by this law</a:t>
            </a:r>
          </a:p>
          <a:p>
            <a:pPr lvl="1">
              <a:buFont typeface="Courier New" panose="020B0604020202020204" pitchFamily="34" charset="0"/>
              <a:buChar char="o"/>
            </a:pPr>
            <a:endParaRPr lang="en-US"/>
          </a:p>
        </p:txBody>
      </p:sp>
      <p:sp>
        <p:nvSpPr>
          <p:cNvPr id="4" name="Date Placeholder 3">
            <a:extLst>
              <a:ext uri="{FF2B5EF4-FFF2-40B4-BE49-F238E27FC236}">
                <a16:creationId xmlns:a16="http://schemas.microsoft.com/office/drawing/2014/main" id="{E04CCE27-7533-913E-9AF2-DCD0992811C0}"/>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D28E7D1D-8561-B545-C60F-F8E76F71FD99}"/>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709841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585178E-807A-870F-814E-C7C2315DB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A2EF53-CB8F-F6FD-5C10-B558A6877DD8}"/>
              </a:ext>
            </a:extLst>
          </p:cNvPr>
          <p:cNvSpPr>
            <a:spLocks noGrp="1"/>
          </p:cNvSpPr>
          <p:nvPr>
            <p:ph type="title"/>
          </p:nvPr>
        </p:nvSpPr>
        <p:spPr/>
        <p:txBody>
          <a:bodyPr>
            <a:normAutofit/>
          </a:bodyPr>
          <a:lstStyle/>
          <a:p>
            <a:r>
              <a:rPr lang="en-US" b="1">
                <a:latin typeface="Arial"/>
                <a:cs typeface="Arial"/>
              </a:rPr>
              <a:t>S-4691/A-5787 – ETR </a:t>
            </a:r>
          </a:p>
        </p:txBody>
      </p:sp>
      <p:sp>
        <p:nvSpPr>
          <p:cNvPr id="3" name="Content Placeholder 2">
            <a:extLst>
              <a:ext uri="{FF2B5EF4-FFF2-40B4-BE49-F238E27FC236}">
                <a16:creationId xmlns:a16="http://schemas.microsoft.com/office/drawing/2014/main" id="{A9B13083-01C2-63FF-BA9F-4AB0B050882D}"/>
              </a:ext>
            </a:extLst>
          </p:cNvPr>
          <p:cNvSpPr>
            <a:spLocks noGrp="1"/>
          </p:cNvSpPr>
          <p:nvPr>
            <p:ph idx="1"/>
          </p:nvPr>
        </p:nvSpPr>
        <p:spPr>
          <a:xfrm>
            <a:off x="457200" y="1410532"/>
            <a:ext cx="8229600" cy="4715631"/>
          </a:xfrm>
        </p:spPr>
        <p:txBody>
          <a:bodyPr vert="horz" lIns="91440" tIns="45720" rIns="91440" bIns="45720" rtlCol="0" anchor="t">
            <a:noAutofit/>
          </a:bodyPr>
          <a:lstStyle/>
          <a:p>
            <a:r>
              <a:rPr lang="en-US" sz="2000">
                <a:latin typeface="Arial"/>
                <a:cs typeface="Arial"/>
              </a:rPr>
              <a:t>Each municipality shall receive an amount not less than the amount received by the municipality from the distribution of the ETR in CY2024 or SFY2025 for a municipality that utilizes a state fiscal year budget cycle.</a:t>
            </a:r>
          </a:p>
          <a:p>
            <a:r>
              <a:rPr lang="en-US" sz="2000">
                <a:latin typeface="Arial"/>
                <a:cs typeface="Arial"/>
              </a:rPr>
              <a:t>Funds distributed annually as follows:</a:t>
            </a:r>
          </a:p>
          <a:p>
            <a:pPr lvl="1">
              <a:buFont typeface="Courier New" panose="020B0604020202020204" pitchFamily="34" charset="0"/>
              <a:buChar char="o"/>
            </a:pPr>
            <a:r>
              <a:rPr lang="en-US" sz="1400">
                <a:latin typeface="Arial"/>
                <a:cs typeface="Arial"/>
              </a:rPr>
              <a:t>On or before August 1 – 45% of the total amount due</a:t>
            </a:r>
          </a:p>
          <a:p>
            <a:pPr lvl="1">
              <a:buFont typeface="Courier New" panose="020B0604020202020204" pitchFamily="34" charset="0"/>
              <a:buChar char="o"/>
            </a:pPr>
            <a:r>
              <a:rPr lang="en-US" sz="1400">
                <a:latin typeface="Arial"/>
                <a:cs typeface="Arial"/>
              </a:rPr>
              <a:t>September 1 – 30% of the total amount</a:t>
            </a:r>
          </a:p>
          <a:p>
            <a:pPr lvl="1">
              <a:buFont typeface="Courier New" panose="020B0604020202020204" pitchFamily="34" charset="0"/>
              <a:buChar char="o"/>
            </a:pPr>
            <a:r>
              <a:rPr lang="en-US" sz="1400">
                <a:latin typeface="Arial"/>
                <a:cs typeface="Arial"/>
              </a:rPr>
              <a:t>October 1 – 15% of the total amount</a:t>
            </a:r>
          </a:p>
          <a:p>
            <a:pPr lvl="1">
              <a:buFont typeface="Courier New" panose="020B0604020202020204" pitchFamily="34" charset="0"/>
              <a:buChar char="o"/>
            </a:pPr>
            <a:r>
              <a:rPr lang="en-US" sz="1400">
                <a:latin typeface="Arial"/>
                <a:cs typeface="Arial"/>
              </a:rPr>
              <a:t>November 1 – 5% of the total amount</a:t>
            </a:r>
          </a:p>
          <a:p>
            <a:pPr lvl="1">
              <a:buFont typeface="Courier New" panose="020B0604020202020204" pitchFamily="34" charset="0"/>
              <a:buChar char="o"/>
            </a:pPr>
            <a:r>
              <a:rPr lang="en-US" sz="1400">
                <a:latin typeface="Arial"/>
                <a:cs typeface="Arial"/>
              </a:rPr>
              <a:t>December 1 – 5% of the total amount for calendar year municipalities and June 1 for state fiscal year municipalities</a:t>
            </a:r>
          </a:p>
          <a:p>
            <a:r>
              <a:rPr lang="en-US" sz="2000">
                <a:latin typeface="Arial"/>
                <a:cs typeface="Arial"/>
              </a:rPr>
              <a:t>DLGS Director can accelerate payments if necessary to ensure fiscal stability of municipality</a:t>
            </a:r>
          </a:p>
          <a:p>
            <a:r>
              <a:rPr lang="en-US" sz="2000">
                <a:latin typeface="Arial"/>
                <a:cs typeface="Arial"/>
              </a:rPr>
              <a:t>SFY2026 $1,455,000,000 multiplied by the greater of the sum of 1.0 or the index rate and be credited to the "Municipal Property Tax Relief Fund"</a:t>
            </a:r>
          </a:p>
          <a:p>
            <a:endParaRPr lang="en-US" sz="1200">
              <a:latin typeface="Arial"/>
              <a:cs typeface="Arial"/>
            </a:endParaRPr>
          </a:p>
          <a:p>
            <a:endParaRPr lang="en-US"/>
          </a:p>
        </p:txBody>
      </p:sp>
      <p:sp>
        <p:nvSpPr>
          <p:cNvPr id="4" name="Date Placeholder 3">
            <a:extLst>
              <a:ext uri="{FF2B5EF4-FFF2-40B4-BE49-F238E27FC236}">
                <a16:creationId xmlns:a16="http://schemas.microsoft.com/office/drawing/2014/main" id="{F1A3382F-64D6-056C-65CA-DDA0DCBC14EB}"/>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BDEF669E-5A2F-A068-7A12-F5459601099D}"/>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1028405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E50482-32A7-C1E8-1B82-D3634C909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05F8A-B786-1FD5-7342-1FAA36645EE5}"/>
              </a:ext>
            </a:extLst>
          </p:cNvPr>
          <p:cNvSpPr>
            <a:spLocks noGrp="1"/>
          </p:cNvSpPr>
          <p:nvPr>
            <p:ph type="title"/>
          </p:nvPr>
        </p:nvSpPr>
        <p:spPr/>
        <p:txBody>
          <a:bodyPr>
            <a:normAutofit/>
          </a:bodyPr>
          <a:lstStyle/>
          <a:p>
            <a:r>
              <a:rPr lang="en-US" b="1">
                <a:latin typeface="Arial"/>
                <a:cs typeface="Arial"/>
              </a:rPr>
              <a:t>S-4691/A-5787 – ETR </a:t>
            </a:r>
          </a:p>
        </p:txBody>
      </p:sp>
      <p:sp>
        <p:nvSpPr>
          <p:cNvPr id="3" name="Content Placeholder 2">
            <a:extLst>
              <a:ext uri="{FF2B5EF4-FFF2-40B4-BE49-F238E27FC236}">
                <a16:creationId xmlns:a16="http://schemas.microsoft.com/office/drawing/2014/main" id="{6F2F8F0E-8659-384B-8F35-0958FBE805AB}"/>
              </a:ext>
            </a:extLst>
          </p:cNvPr>
          <p:cNvSpPr>
            <a:spLocks noGrp="1"/>
          </p:cNvSpPr>
          <p:nvPr>
            <p:ph idx="1"/>
          </p:nvPr>
        </p:nvSpPr>
        <p:spPr>
          <a:xfrm>
            <a:off x="367358" y="1230847"/>
            <a:ext cx="8319442" cy="5114931"/>
          </a:xfrm>
        </p:spPr>
        <p:txBody>
          <a:bodyPr vert="horz" lIns="91440" tIns="45720" rIns="91440" bIns="45720" rtlCol="0" anchor="t">
            <a:noAutofit/>
          </a:bodyPr>
          <a:lstStyle/>
          <a:p>
            <a:r>
              <a:rPr lang="en-US" sz="1600">
                <a:latin typeface="Arial"/>
                <a:cs typeface="Arial"/>
              </a:rPr>
              <a:t>No municipality shall receive less than the amount received in ETR in CY 2024 or SFY2025 for state fiscal year municipalities</a:t>
            </a:r>
          </a:p>
          <a:p>
            <a:r>
              <a:rPr lang="en-US" sz="1600">
                <a:latin typeface="Arial"/>
                <a:cs typeface="Arial"/>
              </a:rPr>
              <a:t>Distribution based on formula developed by DCA Commissioner that must include:</a:t>
            </a:r>
          </a:p>
          <a:p>
            <a:pPr lvl="1">
              <a:buFont typeface="Courier New" panose="020B0604020202020204" pitchFamily="34" charset="0"/>
              <a:buChar char="o"/>
            </a:pPr>
            <a:r>
              <a:rPr lang="en-US" sz="1600">
                <a:latin typeface="Arial"/>
                <a:cs typeface="Arial"/>
              </a:rPr>
              <a:t>population according to the most recent federal decennial census; </a:t>
            </a:r>
          </a:p>
          <a:p>
            <a:pPr lvl="1">
              <a:buFont typeface="Courier New" panose="020B0604020202020204" pitchFamily="34" charset="0"/>
              <a:buChar char="o"/>
            </a:pPr>
            <a:r>
              <a:rPr lang="en-US" sz="1600">
                <a:latin typeface="Arial"/>
                <a:cs typeface="Arial"/>
              </a:rPr>
              <a:t>median household income according to the most recent estimate by the United States Bureau of the Census; </a:t>
            </a:r>
          </a:p>
          <a:p>
            <a:pPr lvl="1">
              <a:buFont typeface="Courier New" panose="020B0604020202020204" pitchFamily="34" charset="0"/>
              <a:buChar char="o"/>
            </a:pPr>
            <a:r>
              <a:rPr lang="en-US" sz="1600">
                <a:latin typeface="Arial"/>
                <a:cs typeface="Arial"/>
              </a:rPr>
              <a:t>equalized property valuation per capita; </a:t>
            </a:r>
          </a:p>
          <a:p>
            <a:pPr lvl="1">
              <a:buFont typeface="Courier New" panose="020B0604020202020204" pitchFamily="34" charset="0"/>
              <a:buChar char="o"/>
            </a:pPr>
            <a:r>
              <a:rPr lang="en-US" sz="1600">
                <a:latin typeface="Arial"/>
                <a:cs typeface="Arial"/>
              </a:rPr>
              <a:t>the ratio of the average equalized value of residential property in the municipality to the average equalized value of residential property Statewide ; </a:t>
            </a:r>
          </a:p>
          <a:p>
            <a:pPr lvl="1">
              <a:buFont typeface="Courier New" panose="020B0604020202020204" pitchFamily="34" charset="0"/>
              <a:buChar char="o"/>
            </a:pPr>
            <a:r>
              <a:rPr lang="en-US" sz="1600">
                <a:latin typeface="Arial"/>
                <a:cs typeface="Arial"/>
              </a:rPr>
              <a:t>the value of State property that is exempt from ad valorem taxation as a percentage of the total value of property in a municipality; </a:t>
            </a:r>
          </a:p>
          <a:p>
            <a:pPr lvl="1">
              <a:buFont typeface="Courier New" panose="020B0604020202020204" pitchFamily="34" charset="0"/>
              <a:buChar char="o"/>
            </a:pPr>
            <a:r>
              <a:rPr lang="en-US" sz="1600">
                <a:latin typeface="Arial"/>
                <a:cs typeface="Arial"/>
              </a:rPr>
              <a:t>the ratio of assessed value to true value of real property of the municipality, as published in the table of equalized valuations by the Division of Taxation Director pursuant to N.J.S.A. 54:1-35.1, in relation to a minimum ratio of 85%; </a:t>
            </a:r>
          </a:p>
          <a:p>
            <a:pPr lvl="1">
              <a:buFont typeface="Courier New" panose="020B0604020202020204" pitchFamily="34" charset="0"/>
              <a:buChar char="o"/>
            </a:pPr>
            <a:r>
              <a:rPr lang="en-US" sz="1600">
                <a:latin typeface="Arial"/>
                <a:cs typeface="Arial"/>
              </a:rPr>
              <a:t>the level of distress experienced by a municipality as measured by the Municipal Revitalization Index established by the Department of Community Affairs; and </a:t>
            </a:r>
          </a:p>
          <a:p>
            <a:pPr lvl="1">
              <a:buFont typeface="Courier New" panose="020B0604020202020204" pitchFamily="34" charset="0"/>
              <a:buChar char="o"/>
            </a:pPr>
            <a:r>
              <a:rPr lang="en-US" sz="1600">
                <a:latin typeface="Arial"/>
                <a:cs typeface="Arial"/>
              </a:rPr>
              <a:t>a spending restraint factor calculated as the difference between estimated and actual spending, based on criteria established by the Commissioner of Community Affairs that predict such spending.</a:t>
            </a:r>
          </a:p>
          <a:p>
            <a:endParaRPr lang="en-US"/>
          </a:p>
        </p:txBody>
      </p:sp>
      <p:sp>
        <p:nvSpPr>
          <p:cNvPr id="4" name="Date Placeholder 3">
            <a:extLst>
              <a:ext uri="{FF2B5EF4-FFF2-40B4-BE49-F238E27FC236}">
                <a16:creationId xmlns:a16="http://schemas.microsoft.com/office/drawing/2014/main" id="{CCB3068B-A104-43C9-3018-E6C0EE2D888D}"/>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F0658AD0-FF36-0240-D028-1B0570DE8B9D}"/>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8418101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D9F69C-56B4-4491-E44B-4395572009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458AC-114F-C159-2F64-40CC4D0E9F7E}"/>
              </a:ext>
            </a:extLst>
          </p:cNvPr>
          <p:cNvSpPr>
            <a:spLocks noGrp="1"/>
          </p:cNvSpPr>
          <p:nvPr>
            <p:ph type="title"/>
          </p:nvPr>
        </p:nvSpPr>
        <p:spPr/>
        <p:txBody>
          <a:bodyPr>
            <a:normAutofit/>
          </a:bodyPr>
          <a:lstStyle/>
          <a:p>
            <a:r>
              <a:rPr lang="en-US" b="1">
                <a:latin typeface="Arial"/>
                <a:cs typeface="Arial"/>
              </a:rPr>
              <a:t>S-4691/A-5787 – ETR </a:t>
            </a:r>
          </a:p>
        </p:txBody>
      </p:sp>
      <p:sp>
        <p:nvSpPr>
          <p:cNvPr id="3" name="Content Placeholder 2">
            <a:extLst>
              <a:ext uri="{FF2B5EF4-FFF2-40B4-BE49-F238E27FC236}">
                <a16:creationId xmlns:a16="http://schemas.microsoft.com/office/drawing/2014/main" id="{D93899CF-3C73-66A7-3907-225EC1A7C448}"/>
              </a:ext>
            </a:extLst>
          </p:cNvPr>
          <p:cNvSpPr>
            <a:spLocks noGrp="1"/>
          </p:cNvSpPr>
          <p:nvPr>
            <p:ph idx="1"/>
          </p:nvPr>
        </p:nvSpPr>
        <p:spPr>
          <a:xfrm>
            <a:off x="367358" y="1230847"/>
            <a:ext cx="8319442" cy="5114931"/>
          </a:xfrm>
        </p:spPr>
        <p:txBody>
          <a:bodyPr vert="horz" lIns="91440" tIns="45720" rIns="91440" bIns="45720" rtlCol="0" anchor="t">
            <a:noAutofit/>
          </a:bodyPr>
          <a:lstStyle/>
          <a:p>
            <a:r>
              <a:rPr lang="en-US" sz="2000">
                <a:latin typeface="Arial"/>
                <a:cs typeface="Arial"/>
              </a:rPr>
              <a:t>Within two days of budget transmission DLGS Director must notify each municipality of the amount of Municipal Property Tax Relief Aid payable to the municipality in the succeeding fiscal year</a:t>
            </a:r>
          </a:p>
          <a:p>
            <a:r>
              <a:rPr lang="en-US" sz="2000">
                <a:latin typeface="Arial"/>
                <a:cs typeface="Arial"/>
              </a:rPr>
              <a:t>Excess aid must be used solely &amp; exclusively to reduce the amount required to be raised by local property tax levy for municipal purpose</a:t>
            </a:r>
          </a:p>
          <a:p>
            <a:pPr marL="742950" lvl="2" indent="-342900">
              <a:buFont typeface="Wingdings" panose="020B0604020202020204" pitchFamily="34" charset="0"/>
              <a:buChar char="§"/>
            </a:pPr>
            <a:r>
              <a:rPr lang="en-US" sz="2000">
                <a:latin typeface="Arial"/>
                <a:cs typeface="Arial"/>
              </a:rPr>
              <a:t>Any amount of aid distributed from the Municipal Property Tax Relief Aid fund in excess of the amount distributed from ETR during SFY 2002 </a:t>
            </a:r>
          </a:p>
          <a:p>
            <a:r>
              <a:rPr lang="en-US" sz="2000">
                <a:latin typeface="Arial"/>
                <a:cs typeface="Arial"/>
              </a:rPr>
              <a:t>If in any fiscal year the State receives more than $1,425,000,000 from taxes dedicated for the Municipal Property Tax Relief Fund Act then 75% of the amount must be credited to the Municipal Property Tax Relief Aid Fund for distribution to municipalities as additional aid</a:t>
            </a:r>
          </a:p>
          <a:p>
            <a:r>
              <a:rPr lang="en-US" sz="2000">
                <a:latin typeface="Arial"/>
                <a:cs typeface="Arial"/>
              </a:rPr>
              <a:t>Includes a poison pill </a:t>
            </a:r>
          </a:p>
          <a:p>
            <a:pPr marL="0" indent="0">
              <a:buNone/>
            </a:pPr>
            <a:endParaRPr lang="en-US"/>
          </a:p>
        </p:txBody>
      </p:sp>
      <p:sp>
        <p:nvSpPr>
          <p:cNvPr id="4" name="Date Placeholder 3">
            <a:extLst>
              <a:ext uri="{FF2B5EF4-FFF2-40B4-BE49-F238E27FC236}">
                <a16:creationId xmlns:a16="http://schemas.microsoft.com/office/drawing/2014/main" id="{D3497311-6C2D-6B65-9D32-E89BC63CCC4C}"/>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8D8D71BC-E63D-6296-7B40-61B39BEAE07F}"/>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37890410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A0D5A4-EDE0-1C02-FE50-491079AB5D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7C6803-892F-2F68-632F-BFBB568866B9}"/>
              </a:ext>
            </a:extLst>
          </p:cNvPr>
          <p:cNvSpPr>
            <a:spLocks noGrp="1"/>
          </p:cNvSpPr>
          <p:nvPr>
            <p:ph type="title"/>
          </p:nvPr>
        </p:nvSpPr>
        <p:spPr>
          <a:xfrm>
            <a:off x="722313" y="2139696"/>
            <a:ext cx="7772400" cy="3629279"/>
          </a:xfrm>
        </p:spPr>
        <p:txBody>
          <a:bodyPr/>
          <a:lstStyle/>
          <a:p>
            <a:pPr algn="ctr"/>
            <a:r>
              <a:rPr lang="en-US">
                <a:latin typeface="Arial"/>
                <a:cs typeface="Arial"/>
              </a:rPr>
              <a:t>Business personal </a:t>
            </a:r>
            <a:br>
              <a:rPr lang="en-US">
                <a:latin typeface="Arial"/>
              </a:rPr>
            </a:br>
            <a:r>
              <a:rPr lang="en-US">
                <a:latin typeface="Arial"/>
                <a:cs typeface="Arial"/>
              </a:rPr>
              <a:t>property tax </a:t>
            </a:r>
          </a:p>
        </p:txBody>
      </p:sp>
      <p:sp>
        <p:nvSpPr>
          <p:cNvPr id="4" name="Date Placeholder 3">
            <a:extLst>
              <a:ext uri="{FF2B5EF4-FFF2-40B4-BE49-F238E27FC236}">
                <a16:creationId xmlns:a16="http://schemas.microsoft.com/office/drawing/2014/main" id="{B764FAF6-3FDA-124B-3F56-197B84176D81}"/>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FCE2774F-B9A1-E7C9-94E3-831E24FA5F35}"/>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988361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DCA4-870F-3393-FF60-84407A6D4710}"/>
              </a:ext>
            </a:extLst>
          </p:cNvPr>
          <p:cNvSpPr>
            <a:spLocks noGrp="1"/>
          </p:cNvSpPr>
          <p:nvPr>
            <p:ph type="title"/>
          </p:nvPr>
        </p:nvSpPr>
        <p:spPr/>
        <p:txBody>
          <a:bodyPr/>
          <a:lstStyle/>
          <a:p>
            <a:r>
              <a:rPr lang="en-US" b="1">
                <a:latin typeface="Arial"/>
                <a:cs typeface="Arial"/>
              </a:rPr>
              <a:t>What is Lame Duck?</a:t>
            </a:r>
            <a:r>
              <a:rPr lang="en-US">
                <a:latin typeface="Arial"/>
                <a:cs typeface="Arial"/>
              </a:rPr>
              <a:t> </a:t>
            </a:r>
          </a:p>
        </p:txBody>
      </p:sp>
      <p:sp>
        <p:nvSpPr>
          <p:cNvPr id="3" name="Content Placeholder 2">
            <a:extLst>
              <a:ext uri="{FF2B5EF4-FFF2-40B4-BE49-F238E27FC236}">
                <a16:creationId xmlns:a16="http://schemas.microsoft.com/office/drawing/2014/main" id="{02CBF79D-D905-289E-34AB-60393818E11E}"/>
              </a:ext>
            </a:extLst>
          </p:cNvPr>
          <p:cNvSpPr>
            <a:spLocks noGrp="1"/>
          </p:cNvSpPr>
          <p:nvPr>
            <p:ph idx="1"/>
          </p:nvPr>
        </p:nvSpPr>
        <p:spPr>
          <a:xfrm>
            <a:off x="393192" y="1280160"/>
            <a:ext cx="8293608" cy="4846003"/>
          </a:xfrm>
        </p:spPr>
        <p:txBody>
          <a:bodyPr vert="horz" lIns="91440" tIns="45720" rIns="91440" bIns="45720" rtlCol="0" anchor="t">
            <a:normAutofit lnSpcReduction="10000"/>
          </a:bodyPr>
          <a:lstStyle/>
          <a:p>
            <a:r>
              <a:rPr lang="en-US" sz="2400" dirty="0">
                <a:latin typeface="Arial"/>
                <a:cs typeface="Arial"/>
              </a:rPr>
              <a:t>The 221</a:t>
            </a:r>
            <a:r>
              <a:rPr lang="en-US" sz="2400" baseline="30000" dirty="0">
                <a:latin typeface="Arial"/>
                <a:cs typeface="Arial"/>
              </a:rPr>
              <a:t>st</a:t>
            </a:r>
            <a:r>
              <a:rPr lang="en-US" sz="2400" dirty="0">
                <a:latin typeface="Arial"/>
                <a:cs typeface="Arial"/>
              </a:rPr>
              <a:t> NJ Legislative Session ends Jan. 13, 2026</a:t>
            </a:r>
          </a:p>
          <a:p>
            <a:r>
              <a:rPr lang="en-US" sz="2400" dirty="0">
                <a:latin typeface="Arial"/>
                <a:cs typeface="Arial"/>
              </a:rPr>
              <a:t>Lame Duck occurs following the general election in mid-November through mid-January </a:t>
            </a:r>
          </a:p>
          <a:p>
            <a:pPr>
              <a:defRPr/>
            </a:pPr>
            <a:r>
              <a:rPr lang="en-US" sz="2400" dirty="0">
                <a:latin typeface="Arial"/>
                <a:cs typeface="Arial"/>
              </a:rPr>
              <a:t>End of session, the Governor: </a:t>
            </a:r>
          </a:p>
          <a:p>
            <a:pPr lvl="1">
              <a:defRPr/>
            </a:pPr>
            <a:r>
              <a:rPr lang="en-US" sz="2000" dirty="0">
                <a:latin typeface="Arial"/>
                <a:cs typeface="Arial"/>
              </a:rPr>
              <a:t>No longer has the option of returning a bill to the Legislature via a conditional veto. </a:t>
            </a:r>
          </a:p>
          <a:p>
            <a:pPr lvl="1">
              <a:defRPr/>
            </a:pPr>
            <a:r>
              <a:rPr lang="en-US" sz="2400" dirty="0">
                <a:latin typeface="Arial"/>
                <a:cs typeface="Arial"/>
              </a:rPr>
              <a:t>Has 7 days (12 noon, January 21) to either sign legislation or veto it.   </a:t>
            </a:r>
          </a:p>
          <a:p>
            <a:pPr>
              <a:defRPr/>
            </a:pPr>
            <a:r>
              <a:rPr lang="en-US" sz="2400" dirty="0">
                <a:latin typeface="Arial"/>
                <a:cs typeface="Arial"/>
              </a:rPr>
              <a:t>Any bill not signed into law after 10 days does not become law (Pocket Veto). </a:t>
            </a:r>
          </a:p>
          <a:p>
            <a:pPr>
              <a:defRPr/>
            </a:pPr>
            <a:r>
              <a:rPr lang="en-US" sz="2400" dirty="0">
                <a:latin typeface="Arial"/>
                <a:cs typeface="Arial"/>
              </a:rPr>
              <a:t>Bill dies at end of legislative term; process starts all over. </a:t>
            </a:r>
          </a:p>
          <a:p>
            <a:pPr>
              <a:defRPr/>
            </a:pPr>
            <a:r>
              <a:rPr lang="en-US" sz="2400" dirty="0">
                <a:latin typeface="Arial"/>
                <a:cs typeface="Arial"/>
              </a:rPr>
              <a:t>Senate Committees schedules for Nov. 10.</a:t>
            </a:r>
          </a:p>
          <a:p>
            <a:endParaRPr lang="en-US" sz="2400">
              <a:latin typeface="DistrictProW01-Book"/>
            </a:endParaRPr>
          </a:p>
        </p:txBody>
      </p:sp>
      <p:sp>
        <p:nvSpPr>
          <p:cNvPr id="4" name="Date Placeholder 3">
            <a:extLst>
              <a:ext uri="{FF2B5EF4-FFF2-40B4-BE49-F238E27FC236}">
                <a16:creationId xmlns:a16="http://schemas.microsoft.com/office/drawing/2014/main" id="{49574099-CE25-3773-7A83-D2B6AA19FB14}"/>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F4E940C9-ACE6-B6B3-9740-789228F4D9F0}"/>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30043548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1AADDB-DC12-C7D7-E8F1-66F3F32696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39AB28-0002-6343-F5AF-30BB8B997C75}"/>
              </a:ext>
            </a:extLst>
          </p:cNvPr>
          <p:cNvSpPr>
            <a:spLocks noGrp="1"/>
          </p:cNvSpPr>
          <p:nvPr>
            <p:ph type="title"/>
          </p:nvPr>
        </p:nvSpPr>
        <p:spPr/>
        <p:txBody>
          <a:bodyPr>
            <a:normAutofit fontScale="90000"/>
          </a:bodyPr>
          <a:lstStyle/>
          <a:p>
            <a:r>
              <a:rPr lang="en-US" b="1">
                <a:latin typeface="Arial"/>
                <a:cs typeface="Arial"/>
              </a:rPr>
              <a:t>Business Personal Property Tax (BPPT) </a:t>
            </a:r>
          </a:p>
        </p:txBody>
      </p:sp>
      <p:sp>
        <p:nvSpPr>
          <p:cNvPr id="3" name="Content Placeholder 2">
            <a:extLst>
              <a:ext uri="{FF2B5EF4-FFF2-40B4-BE49-F238E27FC236}">
                <a16:creationId xmlns:a16="http://schemas.microsoft.com/office/drawing/2014/main" id="{B9F1695D-7E3E-E108-31EF-A2C3D088E952}"/>
              </a:ext>
            </a:extLst>
          </p:cNvPr>
          <p:cNvSpPr>
            <a:spLocks noGrp="1"/>
          </p:cNvSpPr>
          <p:nvPr>
            <p:ph idx="1"/>
          </p:nvPr>
        </p:nvSpPr>
        <p:spPr/>
        <p:txBody>
          <a:bodyPr vert="horz" lIns="91440" tIns="45720" rIns="91440" bIns="45720" rtlCol="0" anchor="t">
            <a:normAutofit fontScale="62500" lnSpcReduction="20000"/>
          </a:bodyPr>
          <a:lstStyle/>
          <a:p>
            <a:r>
              <a:rPr lang="en-US">
                <a:latin typeface="Arial"/>
                <a:cs typeface="Arial"/>
              </a:rPr>
              <a:t>Business Personal Property Tax (BPPT) was enacted in 1997 as New Jersey’s response to laws enacted at the federal level. </a:t>
            </a:r>
          </a:p>
          <a:p>
            <a:r>
              <a:rPr lang="en-US">
                <a:latin typeface="Arial"/>
                <a:cs typeface="Arial"/>
              </a:rPr>
              <a:t>Telephone exchanges operating 51% or greater within a municipality are required to pay BPPT to the municipality, the definition of how these calculations should be made.</a:t>
            </a:r>
          </a:p>
          <a:p>
            <a:r>
              <a:rPr lang="en-US">
                <a:latin typeface="Arial"/>
                <a:cs typeface="Arial"/>
              </a:rPr>
              <a:t>As a result, it has been challenged and resulted in costly litigation for Hopewell Borough. </a:t>
            </a:r>
          </a:p>
          <a:p>
            <a:r>
              <a:rPr lang="en-US">
                <a:latin typeface="Arial"/>
                <a:cs typeface="Arial"/>
              </a:rPr>
              <a:t>Absent legislation to clarify this tax, every municipality faces the prospect of costly annual tax court filings (</a:t>
            </a:r>
            <a:r>
              <a:rPr lang="en-US" err="1">
                <a:latin typeface="Arial"/>
                <a:cs typeface="Arial"/>
              </a:rPr>
              <a:t>i.e.</a:t>
            </a:r>
            <a:r>
              <a:rPr lang="en-US" i="1" err="1">
                <a:latin typeface="Arial"/>
                <a:cs typeface="Arial"/>
              </a:rPr>
              <a:t>Verizon</a:t>
            </a:r>
            <a:r>
              <a:rPr lang="en-US" i="1">
                <a:latin typeface="Arial"/>
                <a:cs typeface="Arial"/>
              </a:rPr>
              <a:t> v. Hopewell).</a:t>
            </a:r>
            <a:r>
              <a:rPr lang="en-US">
                <a:latin typeface="Arial"/>
                <a:cs typeface="Arial"/>
              </a:rPr>
              <a:t> </a:t>
            </a:r>
          </a:p>
          <a:p>
            <a:r>
              <a:rPr lang="en-US">
                <a:latin typeface="Arial"/>
                <a:cs typeface="Arial"/>
              </a:rPr>
              <a:t>Currently, there is a minimum of 127 other municipalities in the position of Hopewell Borough, and well over 60 pending trials. </a:t>
            </a:r>
          </a:p>
          <a:p>
            <a:r>
              <a:rPr lang="en-US">
                <a:latin typeface="Arial"/>
                <a:cs typeface="Arial"/>
              </a:rPr>
              <a:t>The New Jersey Supreme Court affirmed an Appellate Division decision and Hopewell was successful, municipalities still settle individually for each tax year.  </a:t>
            </a:r>
          </a:p>
          <a:p>
            <a:endParaRPr lang="en-US"/>
          </a:p>
        </p:txBody>
      </p:sp>
      <p:sp>
        <p:nvSpPr>
          <p:cNvPr id="4" name="Date Placeholder 3">
            <a:extLst>
              <a:ext uri="{FF2B5EF4-FFF2-40B4-BE49-F238E27FC236}">
                <a16:creationId xmlns:a16="http://schemas.microsoft.com/office/drawing/2014/main" id="{B786771F-1CCF-3209-7EC7-F1591B61694A}"/>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C92E700B-99FD-D5DB-FE7D-66738DABCDC1}"/>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41047953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5643702-2277-697C-9E5C-4EBA1E4F97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EDD027-CCFA-78E2-994C-9990331EFF53}"/>
              </a:ext>
            </a:extLst>
          </p:cNvPr>
          <p:cNvSpPr>
            <a:spLocks noGrp="1"/>
          </p:cNvSpPr>
          <p:nvPr>
            <p:ph type="title"/>
          </p:nvPr>
        </p:nvSpPr>
        <p:spPr/>
        <p:txBody>
          <a:bodyPr>
            <a:normAutofit/>
          </a:bodyPr>
          <a:lstStyle/>
          <a:p>
            <a:r>
              <a:rPr lang="en-US" b="1">
                <a:latin typeface="Arial"/>
                <a:cs typeface="Arial"/>
              </a:rPr>
              <a:t>BPPT – </a:t>
            </a:r>
            <a:r>
              <a:rPr lang="en-US" b="1">
                <a:latin typeface="Arial"/>
                <a:cs typeface="Arial"/>
                <a:hlinkClick r:id="rId2"/>
              </a:rPr>
              <a:t>S-1535</a:t>
            </a:r>
            <a:r>
              <a:rPr lang="en-US" b="1">
                <a:latin typeface="Arial"/>
                <a:cs typeface="Arial"/>
              </a:rPr>
              <a:t> </a:t>
            </a:r>
          </a:p>
        </p:txBody>
      </p:sp>
      <p:sp>
        <p:nvSpPr>
          <p:cNvPr id="3" name="Content Placeholder 2">
            <a:extLst>
              <a:ext uri="{FF2B5EF4-FFF2-40B4-BE49-F238E27FC236}">
                <a16:creationId xmlns:a16="http://schemas.microsoft.com/office/drawing/2014/main" id="{522BED73-E0CA-83D9-4CC5-54CFEEF73525}"/>
              </a:ext>
            </a:extLst>
          </p:cNvPr>
          <p:cNvSpPr>
            <a:spLocks noGrp="1"/>
          </p:cNvSpPr>
          <p:nvPr>
            <p:ph idx="1"/>
          </p:nvPr>
        </p:nvSpPr>
        <p:spPr/>
        <p:txBody>
          <a:bodyPr vert="horz" lIns="91440" tIns="45720" rIns="91440" bIns="45720" rtlCol="0" anchor="t">
            <a:normAutofit fontScale="62500" lnSpcReduction="20000"/>
          </a:bodyPr>
          <a:lstStyle/>
          <a:p>
            <a:r>
              <a:rPr lang="en-US">
                <a:latin typeface="Arial"/>
                <a:cs typeface="Arial"/>
              </a:rPr>
              <a:t>S-1535 was introduced to revise the definition of “local exchange telephone company” to mean a telecommunications carrier which held the regional monopoly on landline service before the market was opened to competitive local exchange carriers by the federal Telecommunications Act of 1996, or the corporate successors of such a local exchange telephone company.  </a:t>
            </a:r>
          </a:p>
          <a:p>
            <a:r>
              <a:rPr lang="en-US">
                <a:latin typeface="Arial"/>
                <a:cs typeface="Arial"/>
              </a:rPr>
              <a:t>It will require that the dominant telecommunications carrier in each region to pay the BPPT on its business personal property regardless of the percentage of a local telephone exchange and will permanently preserve that business personal property into the tax base. </a:t>
            </a:r>
          </a:p>
          <a:p>
            <a:r>
              <a:rPr lang="en-US">
                <a:latin typeface="Arial"/>
                <a:cs typeface="Arial"/>
              </a:rPr>
              <a:t>The bill also requires that if a municipality is the prevailing party in a court proceeding between it and a local exchange telephone company regarding this matter, they be awarded attorney’s fees as costs to the local exchange telephone company. </a:t>
            </a:r>
          </a:p>
          <a:p>
            <a:endParaRPr lang="en-US">
              <a:latin typeface="Arial"/>
              <a:cs typeface="Arial"/>
            </a:endParaRPr>
          </a:p>
        </p:txBody>
      </p:sp>
      <p:sp>
        <p:nvSpPr>
          <p:cNvPr id="4" name="Date Placeholder 3">
            <a:extLst>
              <a:ext uri="{FF2B5EF4-FFF2-40B4-BE49-F238E27FC236}">
                <a16:creationId xmlns:a16="http://schemas.microsoft.com/office/drawing/2014/main" id="{5F36B716-53F4-930D-4727-598C07259F65}"/>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926C081A-E7AB-19CC-9272-4AFE4E9413A2}"/>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9919456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F2A1788-010D-D764-D6C8-8AD61CC514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8F200D-834D-8007-DB7F-AB82524B97EC}"/>
              </a:ext>
            </a:extLst>
          </p:cNvPr>
          <p:cNvSpPr>
            <a:spLocks noGrp="1"/>
          </p:cNvSpPr>
          <p:nvPr>
            <p:ph type="title"/>
          </p:nvPr>
        </p:nvSpPr>
        <p:spPr/>
        <p:txBody>
          <a:bodyPr>
            <a:normAutofit/>
          </a:bodyPr>
          <a:lstStyle/>
          <a:p>
            <a:r>
              <a:rPr lang="en-US" b="1">
                <a:latin typeface="Arial"/>
                <a:cs typeface="Arial"/>
              </a:rPr>
              <a:t>And don't forget...</a:t>
            </a:r>
          </a:p>
        </p:txBody>
      </p:sp>
      <p:sp>
        <p:nvSpPr>
          <p:cNvPr id="3" name="Content Placeholder 2">
            <a:extLst>
              <a:ext uri="{FF2B5EF4-FFF2-40B4-BE49-F238E27FC236}">
                <a16:creationId xmlns:a16="http://schemas.microsoft.com/office/drawing/2014/main" id="{C21BBF94-1DB0-FDA2-310A-FC8A2CB3C36A}"/>
              </a:ext>
            </a:extLst>
          </p:cNvPr>
          <p:cNvSpPr>
            <a:spLocks noGrp="1"/>
          </p:cNvSpPr>
          <p:nvPr>
            <p:ph idx="1"/>
          </p:nvPr>
        </p:nvSpPr>
        <p:spPr/>
        <p:txBody>
          <a:bodyPr vert="horz" lIns="91440" tIns="45720" rIns="91440" bIns="45720" rtlCol="0" anchor="t">
            <a:normAutofit/>
          </a:bodyPr>
          <a:lstStyle/>
          <a:p>
            <a:r>
              <a:rPr lang="en-US">
                <a:latin typeface="Arial"/>
                <a:cs typeface="Arial"/>
              </a:rPr>
              <a:t>DEP Resilient Environments &amp; Landscapes (REAL) Rules</a:t>
            </a:r>
          </a:p>
          <a:p>
            <a:r>
              <a:rPr lang="en-US">
                <a:latin typeface="Arial"/>
                <a:cs typeface="Arial"/>
              </a:rPr>
              <a:t>Dupont/3M PFAS Contamination Settlement </a:t>
            </a:r>
          </a:p>
          <a:p>
            <a:r>
              <a:rPr lang="en-US">
                <a:latin typeface="Arial"/>
                <a:cs typeface="Arial"/>
              </a:rPr>
              <a:t>Uniform Housing Affordability Controls (UHAC)</a:t>
            </a:r>
            <a:endParaRPr lang="en-US"/>
          </a:p>
          <a:p>
            <a:endParaRPr lang="en-US">
              <a:latin typeface="Arial"/>
              <a:cs typeface="Arial"/>
            </a:endParaRPr>
          </a:p>
        </p:txBody>
      </p:sp>
      <p:sp>
        <p:nvSpPr>
          <p:cNvPr id="4" name="Date Placeholder 3">
            <a:extLst>
              <a:ext uri="{FF2B5EF4-FFF2-40B4-BE49-F238E27FC236}">
                <a16:creationId xmlns:a16="http://schemas.microsoft.com/office/drawing/2014/main" id="{395C625C-C4CF-8782-1E3C-85A0DA44EB13}"/>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4E2FCBB6-F024-455C-1BEC-22F7723A717F}"/>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41269557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E9672A-9FAC-5F9B-082D-F6BD36CFF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762965-B11A-CE72-728A-692F250C2991}"/>
              </a:ext>
            </a:extLst>
          </p:cNvPr>
          <p:cNvSpPr>
            <a:spLocks noGrp="1"/>
          </p:cNvSpPr>
          <p:nvPr>
            <p:ph type="title"/>
          </p:nvPr>
        </p:nvSpPr>
        <p:spPr>
          <a:xfrm>
            <a:off x="-76200" y="274638"/>
            <a:ext cx="9144000" cy="1020762"/>
          </a:xfrm>
        </p:spPr>
        <p:txBody>
          <a:bodyPr>
            <a:normAutofit/>
          </a:bodyPr>
          <a:lstStyle/>
          <a:p>
            <a:r>
              <a:rPr lang="en-US" sz="4000" b="1">
                <a:latin typeface="Arial"/>
                <a:cs typeface="Arial"/>
              </a:rPr>
              <a:t>Quick Promotion</a:t>
            </a:r>
          </a:p>
        </p:txBody>
      </p:sp>
      <p:sp>
        <p:nvSpPr>
          <p:cNvPr id="3" name="Content Placeholder 2">
            <a:extLst>
              <a:ext uri="{FF2B5EF4-FFF2-40B4-BE49-F238E27FC236}">
                <a16:creationId xmlns:a16="http://schemas.microsoft.com/office/drawing/2014/main" id="{99B4D515-CC3B-AFC7-CA79-12D2E27A51F9}"/>
              </a:ext>
            </a:extLst>
          </p:cNvPr>
          <p:cNvSpPr>
            <a:spLocks noGrp="1"/>
          </p:cNvSpPr>
          <p:nvPr>
            <p:ph idx="1"/>
          </p:nvPr>
        </p:nvSpPr>
        <p:spPr>
          <a:xfrm>
            <a:off x="165613" y="1296281"/>
            <a:ext cx="8521187" cy="5028319"/>
          </a:xfrm>
        </p:spPr>
        <p:txBody>
          <a:bodyPr vert="horz" lIns="91440" tIns="45720" rIns="91440" bIns="45720" rtlCol="0" anchor="t">
            <a:normAutofit/>
          </a:bodyPr>
          <a:lstStyle/>
          <a:p>
            <a:r>
              <a:rPr lang="en-US" sz="2000">
                <a:latin typeface="Arial"/>
                <a:ea typeface="+mn-lt"/>
                <a:cs typeface="+mn-lt"/>
              </a:rPr>
              <a:t>News Flashes – </a:t>
            </a:r>
            <a:r>
              <a:rPr lang="en-US" sz="2000">
                <a:latin typeface="Arial"/>
                <a:ea typeface="+mn-lt"/>
                <a:cs typeface="+mn-lt"/>
                <a:hlinkClick r:id="rId2"/>
              </a:rPr>
              <a:t>www.njlm.org/NewsFlashes</a:t>
            </a:r>
            <a:endParaRPr lang="en-US" sz="2000">
              <a:latin typeface="Arial"/>
              <a:cs typeface="Arial"/>
            </a:endParaRPr>
          </a:p>
          <a:p>
            <a:r>
              <a:rPr lang="en-US" sz="2000">
                <a:latin typeface="Arial"/>
                <a:ea typeface="+mn-lt"/>
                <a:cs typeface="+mn-lt"/>
              </a:rPr>
              <a:t>Join us at the 110</a:t>
            </a:r>
            <a:r>
              <a:rPr lang="en-US" sz="2000" baseline="30000">
                <a:latin typeface="Arial"/>
                <a:ea typeface="+mn-lt"/>
                <a:cs typeface="+mn-lt"/>
              </a:rPr>
              <a:t>th</a:t>
            </a:r>
            <a:r>
              <a:rPr lang="en-US" sz="2000">
                <a:latin typeface="Arial"/>
                <a:ea typeface="+mn-lt"/>
                <a:cs typeface="+mn-lt"/>
              </a:rPr>
              <a:t> Annual Conference </a:t>
            </a:r>
          </a:p>
          <a:p>
            <a:endParaRPr lang="en-US" sz="2000"/>
          </a:p>
        </p:txBody>
      </p:sp>
      <p:sp>
        <p:nvSpPr>
          <p:cNvPr id="4" name="Date Placeholder 3">
            <a:extLst>
              <a:ext uri="{FF2B5EF4-FFF2-40B4-BE49-F238E27FC236}">
                <a16:creationId xmlns:a16="http://schemas.microsoft.com/office/drawing/2014/main" id="{82B7F0A9-38C3-7308-D398-9B7E0750C63F}"/>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16A8D0F5-FB00-918A-F380-977F4769073D}"/>
              </a:ext>
            </a:extLst>
          </p:cNvPr>
          <p:cNvSpPr>
            <a:spLocks noGrp="1"/>
          </p:cNvSpPr>
          <p:nvPr>
            <p:ph type="ftr" sz="quarter" idx="11"/>
          </p:nvPr>
        </p:nvSpPr>
        <p:spPr>
          <a:xfrm>
            <a:off x="2545214" y="6336385"/>
            <a:ext cx="5531986" cy="345160"/>
          </a:xfrm>
        </p:spPr>
        <p:txBody>
          <a:bodyPr/>
          <a:lstStyle/>
          <a:p>
            <a:r>
              <a:rPr lang="en-US"/>
              <a:t>Lunch &amp; Learn - Lame Duck </a:t>
            </a:r>
          </a:p>
        </p:txBody>
      </p:sp>
      <p:pic>
        <p:nvPicPr>
          <p:cNvPr id="6" name="Picture 5" descr="A brown background with white text and a line of people&#10;&#10;AI-generated content may be incorrect.">
            <a:extLst>
              <a:ext uri="{FF2B5EF4-FFF2-40B4-BE49-F238E27FC236}">
                <a16:creationId xmlns:a16="http://schemas.microsoft.com/office/drawing/2014/main" id="{5B0B7F8C-39D3-0750-E2F9-EB347131294A}"/>
              </a:ext>
            </a:extLst>
          </p:cNvPr>
          <p:cNvPicPr>
            <a:picLocks noChangeAspect="1"/>
          </p:cNvPicPr>
          <p:nvPr/>
        </p:nvPicPr>
        <p:blipFill>
          <a:blip r:embed="rId3"/>
          <a:stretch>
            <a:fillRect/>
          </a:stretch>
        </p:blipFill>
        <p:spPr>
          <a:xfrm>
            <a:off x="337467" y="2480395"/>
            <a:ext cx="8467072" cy="2518664"/>
          </a:xfrm>
          <a:prstGeom prst="rect">
            <a:avLst/>
          </a:prstGeom>
        </p:spPr>
      </p:pic>
    </p:spTree>
    <p:extLst>
      <p:ext uri="{BB962C8B-B14F-4D97-AF65-F5344CB8AC3E}">
        <p14:creationId xmlns:p14="http://schemas.microsoft.com/office/powerpoint/2010/main" val="2380572139"/>
      </p:ext>
    </p:extLst>
  </p:cSld>
  <p:clrMapOvr>
    <a:masterClrMapping/>
  </p:clrMapOvr>
  <p:transition spd="slow">
    <p:push dir="u"/>
  </p:transition>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vert="horz" lIns="91440" tIns="45720" rIns="91440" bIns="45720" rtlCol="0" anchor="t">
            <a:normAutofit/>
          </a:bodyPr>
          <a:lstStyle/>
          <a:p>
            <a:pPr marL="0" indent="0" algn="ctr">
              <a:lnSpc>
                <a:spcPct val="150000"/>
              </a:lnSpc>
              <a:buNone/>
            </a:pPr>
            <a:r>
              <a:rPr lang="en-US" b="1">
                <a:latin typeface="Arial"/>
                <a:cs typeface="Arial"/>
              </a:rPr>
              <a:t>Questions, Comments, Concerns?</a:t>
            </a:r>
            <a:r>
              <a:rPr lang="en-US" b="1"/>
              <a:t> </a:t>
            </a:r>
          </a:p>
          <a:p>
            <a:endParaRPr lang="en-US"/>
          </a:p>
        </p:txBody>
      </p:sp>
      <p:sp>
        <p:nvSpPr>
          <p:cNvPr id="4" name="Date Placeholder 3">
            <a:extLst>
              <a:ext uri="{FF2B5EF4-FFF2-40B4-BE49-F238E27FC236}">
                <a16:creationId xmlns:a16="http://schemas.microsoft.com/office/drawing/2014/main" id="{CE75E3AE-AFED-64D8-4721-84AF848B7391}"/>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17EB6136-B395-AD63-EC31-72D1CDD16E30}"/>
              </a:ext>
            </a:extLst>
          </p:cNvPr>
          <p:cNvSpPr>
            <a:spLocks noGrp="1"/>
          </p:cNvSpPr>
          <p:nvPr>
            <p:ph type="ftr" sz="quarter" idx="11"/>
          </p:nvPr>
        </p:nvSpPr>
        <p:spPr>
          <a:xfrm>
            <a:off x="2688336" y="6336385"/>
            <a:ext cx="5388864" cy="385090"/>
          </a:xfrm>
        </p:spPr>
        <p:txBody>
          <a:bodyPr/>
          <a:lstStyle/>
          <a:p>
            <a:r>
              <a:rPr lang="en-US"/>
              <a:t>Lunch &amp; Learn - Lame Duck </a:t>
            </a:r>
          </a:p>
        </p:txBody>
      </p:sp>
      <p:pic>
        <p:nvPicPr>
          <p:cNvPr id="2" name="Picture 1">
            <a:extLst>
              <a:ext uri="{FF2B5EF4-FFF2-40B4-BE49-F238E27FC236}">
                <a16:creationId xmlns:a16="http://schemas.microsoft.com/office/drawing/2014/main" id="{A3F70B5B-1883-3053-87E1-840A7AE1AFDF}"/>
              </a:ext>
            </a:extLst>
          </p:cNvPr>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4093209580"/>
      </p:ext>
    </p:extLst>
  </p:cSld>
  <p:clrMapOvr>
    <a:masterClrMapping/>
  </p:clrMapOvr>
  <p:transition spd="slow">
    <p:push dir="u"/>
  </p:transition>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48896F-A7FE-EBA3-7C3C-91E2B6B8349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8240A8-31A2-9B7B-A9C5-5E300C102491}"/>
              </a:ext>
            </a:extLst>
          </p:cNvPr>
          <p:cNvSpPr>
            <a:spLocks noGrp="1"/>
          </p:cNvSpPr>
          <p:nvPr>
            <p:ph type="title"/>
          </p:nvPr>
        </p:nvSpPr>
        <p:spPr>
          <a:xfrm>
            <a:off x="457200" y="274638"/>
            <a:ext cx="8229600" cy="1143000"/>
          </a:xfrm>
        </p:spPr>
        <p:txBody>
          <a:bodyPr anchor="ctr">
            <a:normAutofit/>
          </a:bodyPr>
          <a:lstStyle/>
          <a:p>
            <a:pPr marL="0" indent="0">
              <a:buNone/>
            </a:pPr>
            <a:r>
              <a:rPr lang="en-US" b="1">
                <a:latin typeface="DistrictProW01-Book"/>
              </a:rPr>
              <a:t>HAPPY HALLOWEEN!!!! </a:t>
            </a:r>
          </a:p>
        </p:txBody>
      </p:sp>
      <p:pic>
        <p:nvPicPr>
          <p:cNvPr id="6" name="Picture 5" descr="Glowing Jack O'Lantern">
            <a:extLst>
              <a:ext uri="{FF2B5EF4-FFF2-40B4-BE49-F238E27FC236}">
                <a16:creationId xmlns:a16="http://schemas.microsoft.com/office/drawing/2014/main" id="{C816DEB5-4428-4653-7972-44F510E3F415}"/>
              </a:ext>
            </a:extLst>
          </p:cNvPr>
          <p:cNvPicPr>
            <a:picLocks noChangeAspect="1"/>
          </p:cNvPicPr>
          <p:nvPr/>
        </p:nvPicPr>
        <p:blipFill>
          <a:blip r:embed="rId2" cstate="print">
            <a:extLst>
              <a:ext uri="{28A0092B-C50C-407E-A947-70E740481C1C}">
                <a14:useLocalDpi xmlns:a14="http://schemas.microsoft.com/office/drawing/2010/main" val="0"/>
              </a:ext>
            </a:extLst>
          </a:blip>
          <a:srcRect t="15063" b="2236"/>
          <a:stretch>
            <a:fillRect/>
          </a:stretch>
        </p:blipFill>
        <p:spPr>
          <a:xfrm>
            <a:off x="457200" y="1600200"/>
            <a:ext cx="8394192" cy="4525963"/>
          </a:xfrm>
          <a:prstGeom prst="rect">
            <a:avLst/>
          </a:prstGeom>
          <a:noFill/>
        </p:spPr>
      </p:pic>
      <p:sp>
        <p:nvSpPr>
          <p:cNvPr id="4" name="Date Placeholder 3">
            <a:extLst>
              <a:ext uri="{FF2B5EF4-FFF2-40B4-BE49-F238E27FC236}">
                <a16:creationId xmlns:a16="http://schemas.microsoft.com/office/drawing/2014/main" id="{D30623CB-C71F-3707-60CE-5EC34B355D9B}"/>
              </a:ext>
            </a:extLst>
          </p:cNvPr>
          <p:cNvSpPr>
            <a:spLocks noGrp="1"/>
          </p:cNvSpPr>
          <p:nvPr>
            <p:ph type="dt" sz="half" idx="10"/>
          </p:nvPr>
        </p:nvSpPr>
        <p:spPr>
          <a:xfrm>
            <a:off x="457200" y="6356350"/>
            <a:ext cx="2133600" cy="365125"/>
          </a:xfrm>
        </p:spPr>
        <p:txBody>
          <a:bodyPr anchor="ctr">
            <a:normAutofit/>
          </a:bodyPr>
          <a:lstStyle/>
          <a:p>
            <a:pPr>
              <a:spcAft>
                <a:spcPts val="600"/>
              </a:spcAft>
            </a:pPr>
            <a:r>
              <a:rPr lang="en-US"/>
              <a:t>October 31, 2025 </a:t>
            </a:r>
          </a:p>
        </p:txBody>
      </p:sp>
      <p:sp>
        <p:nvSpPr>
          <p:cNvPr id="5" name="Footer Placeholder 4">
            <a:extLst>
              <a:ext uri="{FF2B5EF4-FFF2-40B4-BE49-F238E27FC236}">
                <a16:creationId xmlns:a16="http://schemas.microsoft.com/office/drawing/2014/main" id="{6F4F516F-5E37-D9F4-5FB9-E17208A30E33}"/>
              </a:ext>
            </a:extLst>
          </p:cNvPr>
          <p:cNvSpPr>
            <a:spLocks noGrp="1"/>
          </p:cNvSpPr>
          <p:nvPr>
            <p:ph type="ftr" sz="quarter" idx="11"/>
          </p:nvPr>
        </p:nvSpPr>
        <p:spPr>
          <a:xfrm>
            <a:off x="3124200" y="6356350"/>
            <a:ext cx="4953000" cy="365125"/>
          </a:xfrm>
        </p:spPr>
        <p:txBody>
          <a:bodyPr anchor="ctr">
            <a:normAutofit/>
          </a:bodyPr>
          <a:lstStyle/>
          <a:p>
            <a:pPr>
              <a:spcAft>
                <a:spcPts val="600"/>
              </a:spcAft>
            </a:pPr>
            <a:r>
              <a:rPr lang="en-US"/>
              <a:t>Lunch &amp; Learn - Lame Duck </a:t>
            </a:r>
          </a:p>
        </p:txBody>
      </p:sp>
    </p:spTree>
    <p:extLst>
      <p:ext uri="{BB962C8B-B14F-4D97-AF65-F5344CB8AC3E}">
        <p14:creationId xmlns:p14="http://schemas.microsoft.com/office/powerpoint/2010/main" val="12226937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68F2-3449-8584-FFB4-A8E29C22C8F9}"/>
              </a:ext>
            </a:extLst>
          </p:cNvPr>
          <p:cNvSpPr>
            <a:spLocks noGrp="1"/>
          </p:cNvSpPr>
          <p:nvPr>
            <p:ph type="title"/>
          </p:nvPr>
        </p:nvSpPr>
        <p:spPr>
          <a:xfrm>
            <a:off x="457200" y="2468880"/>
            <a:ext cx="8037513" cy="3300095"/>
          </a:xfrm>
        </p:spPr>
        <p:txBody>
          <a:bodyPr/>
          <a:lstStyle/>
          <a:p>
            <a:pPr algn="ctr"/>
            <a:r>
              <a:rPr lang="en-US">
                <a:latin typeface="Arial"/>
                <a:cs typeface="Arial"/>
              </a:rPr>
              <a:t>State Health Benefits</a:t>
            </a:r>
            <a:br>
              <a:rPr lang="en-US">
                <a:latin typeface="DistrictProW01-Book"/>
              </a:rPr>
            </a:br>
            <a:endParaRPr lang="en-US">
              <a:latin typeface="DistrictProW01-Book"/>
            </a:endParaRPr>
          </a:p>
        </p:txBody>
      </p:sp>
      <p:sp>
        <p:nvSpPr>
          <p:cNvPr id="4" name="Date Placeholder 3">
            <a:extLst>
              <a:ext uri="{FF2B5EF4-FFF2-40B4-BE49-F238E27FC236}">
                <a16:creationId xmlns:a16="http://schemas.microsoft.com/office/drawing/2014/main" id="{3C286818-9AD5-B6C3-9FF8-DDFD55FCFAF0}"/>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9B688FF4-0659-BD63-E9A7-CDB3A51832A8}"/>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325991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62CA329-A3BB-4248-11F6-5ACAED7E9982}"/>
              </a:ext>
            </a:extLst>
          </p:cNvPr>
          <p:cNvSpPr>
            <a:spLocks noGrp="1"/>
          </p:cNvSpPr>
          <p:nvPr>
            <p:ph type="title"/>
          </p:nvPr>
        </p:nvSpPr>
        <p:spPr/>
        <p:txBody>
          <a:bodyPr>
            <a:normAutofit fontScale="90000"/>
          </a:bodyPr>
          <a:lstStyle/>
          <a:p>
            <a:r>
              <a:rPr lang="en-US" b="1">
                <a:latin typeface="Arial"/>
                <a:cs typeface="Arial"/>
              </a:rPr>
              <a:t>State Health Benefits Program Updates </a:t>
            </a:r>
          </a:p>
        </p:txBody>
      </p:sp>
      <p:sp>
        <p:nvSpPr>
          <p:cNvPr id="8" name="Content Placeholder 7">
            <a:extLst>
              <a:ext uri="{FF2B5EF4-FFF2-40B4-BE49-F238E27FC236}">
                <a16:creationId xmlns:a16="http://schemas.microsoft.com/office/drawing/2014/main" id="{A8F2C5A3-484C-DA39-8D39-2B65DF357F5A}"/>
              </a:ext>
            </a:extLst>
          </p:cNvPr>
          <p:cNvSpPr>
            <a:spLocks noGrp="1"/>
          </p:cNvSpPr>
          <p:nvPr>
            <p:ph idx="1"/>
          </p:nvPr>
        </p:nvSpPr>
        <p:spPr/>
        <p:txBody>
          <a:bodyPr vert="horz" lIns="91440" tIns="45720" rIns="91440" bIns="45720" rtlCol="0" anchor="t">
            <a:noAutofit/>
          </a:bodyPr>
          <a:lstStyle/>
          <a:p>
            <a:r>
              <a:rPr lang="en-US" sz="2000">
                <a:latin typeface="Arial"/>
                <a:cs typeface="Arial"/>
              </a:rPr>
              <a:t>Over the past 4 years, those who participate in the SHBP Local Government Employer Group have seen a drastic increase in health insurance costs. </a:t>
            </a:r>
          </a:p>
          <a:p>
            <a:r>
              <a:rPr lang="en-US" sz="2000">
                <a:latin typeface="Arial"/>
                <a:cs typeface="Arial"/>
              </a:rPr>
              <a:t>Prior year increases include</a:t>
            </a:r>
          </a:p>
          <a:p>
            <a:pPr lvl="1"/>
            <a:r>
              <a:rPr lang="en-US" sz="1600">
                <a:latin typeface="Arial"/>
                <a:cs typeface="Arial"/>
              </a:rPr>
              <a:t>16.4% in Plan Year 2025, </a:t>
            </a:r>
          </a:p>
          <a:p>
            <a:pPr lvl="1"/>
            <a:r>
              <a:rPr lang="en-US" sz="1600">
                <a:latin typeface="Arial"/>
                <a:cs typeface="Arial"/>
              </a:rPr>
              <a:t>7.4% in Plan Year 2024, and </a:t>
            </a:r>
          </a:p>
          <a:p>
            <a:pPr lvl="1"/>
            <a:r>
              <a:rPr lang="en-US" sz="1600">
                <a:latin typeface="Arial"/>
                <a:cs typeface="Arial"/>
              </a:rPr>
              <a:t>20% in Plan Year 2023.  </a:t>
            </a:r>
          </a:p>
          <a:p>
            <a:r>
              <a:rPr lang="en-US" sz="2000">
                <a:latin typeface="Arial"/>
                <a:cs typeface="Arial"/>
              </a:rPr>
              <a:t>In September, the State Health Benefits Commission (SHBC) approved a 36.25% increase for Local Government Employer Group Plan Year 2026. </a:t>
            </a:r>
          </a:p>
        </p:txBody>
      </p:sp>
      <p:sp>
        <p:nvSpPr>
          <p:cNvPr id="5" name="Date Placeholder 4">
            <a:extLst>
              <a:ext uri="{FF2B5EF4-FFF2-40B4-BE49-F238E27FC236}">
                <a16:creationId xmlns:a16="http://schemas.microsoft.com/office/drawing/2014/main" id="{FFF4BBD9-8D98-EA1C-7DD5-AC13A484EAA3}"/>
              </a:ext>
            </a:extLst>
          </p:cNvPr>
          <p:cNvSpPr>
            <a:spLocks noGrp="1"/>
          </p:cNvSpPr>
          <p:nvPr>
            <p:ph type="dt" sz="half" idx="10"/>
          </p:nvPr>
        </p:nvSpPr>
        <p:spPr/>
        <p:txBody>
          <a:bodyPr/>
          <a:lstStyle/>
          <a:p>
            <a:r>
              <a:rPr lang="en-US"/>
              <a:t>October 31, 2025 </a:t>
            </a:r>
          </a:p>
        </p:txBody>
      </p:sp>
      <p:sp>
        <p:nvSpPr>
          <p:cNvPr id="6" name="Footer Placeholder 5">
            <a:extLst>
              <a:ext uri="{FF2B5EF4-FFF2-40B4-BE49-F238E27FC236}">
                <a16:creationId xmlns:a16="http://schemas.microsoft.com/office/drawing/2014/main" id="{47B50DEE-0A7A-7137-CAFE-1EEFC2F03E18}"/>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570732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59ED3-24B6-A689-A85C-409CF1AFD752}"/>
              </a:ext>
            </a:extLst>
          </p:cNvPr>
          <p:cNvSpPr>
            <a:spLocks noGrp="1"/>
          </p:cNvSpPr>
          <p:nvPr>
            <p:ph type="title"/>
          </p:nvPr>
        </p:nvSpPr>
        <p:spPr>
          <a:xfrm>
            <a:off x="457200" y="274638"/>
            <a:ext cx="8229600" cy="1143000"/>
          </a:xfrm>
        </p:spPr>
        <p:txBody>
          <a:bodyPr>
            <a:normAutofit/>
          </a:bodyPr>
          <a:lstStyle/>
          <a:p>
            <a:r>
              <a:rPr lang="en-US" b="1">
                <a:latin typeface="Arial"/>
                <a:cs typeface="Arial"/>
              </a:rPr>
              <a:t>SHBP Updates</a:t>
            </a:r>
          </a:p>
        </p:txBody>
      </p:sp>
      <p:sp>
        <p:nvSpPr>
          <p:cNvPr id="3" name="Content Placeholder 2">
            <a:extLst>
              <a:ext uri="{FF2B5EF4-FFF2-40B4-BE49-F238E27FC236}">
                <a16:creationId xmlns:a16="http://schemas.microsoft.com/office/drawing/2014/main" id="{2DCCAC84-5AEC-90EF-8A28-A7A9BE83AC73}"/>
              </a:ext>
            </a:extLst>
          </p:cNvPr>
          <p:cNvSpPr>
            <a:spLocks noGrp="1"/>
          </p:cNvSpPr>
          <p:nvPr>
            <p:ph idx="1"/>
          </p:nvPr>
        </p:nvSpPr>
        <p:spPr>
          <a:xfrm>
            <a:off x="457200" y="1600200"/>
            <a:ext cx="8229600" cy="4525963"/>
          </a:xfrm>
        </p:spPr>
        <p:txBody>
          <a:bodyPr vert="horz" lIns="91440" tIns="45720" rIns="91440" bIns="45720" rtlCol="0" anchor="t">
            <a:normAutofit fontScale="92500"/>
          </a:bodyPr>
          <a:lstStyle/>
          <a:p>
            <a:r>
              <a:rPr lang="en-US">
                <a:latin typeface="Arial"/>
                <a:cs typeface="Arial"/>
              </a:rPr>
              <a:t>Plan Year 2026 renewal rate for local governments is 36.25% as </a:t>
            </a:r>
            <a:r>
              <a:rPr lang="en-US">
                <a:latin typeface="Arial"/>
                <a:cs typeface="Arial"/>
                <a:hlinkClick r:id="rId2"/>
              </a:rPr>
              <a:t>recommended by AON</a:t>
            </a:r>
            <a:endParaRPr lang="en-US">
              <a:latin typeface="Arial"/>
              <a:cs typeface="Arial"/>
            </a:endParaRPr>
          </a:p>
          <a:p>
            <a:r>
              <a:rPr lang="en-US">
                <a:latin typeface="Arial"/>
                <a:cs typeface="Arial"/>
              </a:rPr>
              <a:t>Does not include </a:t>
            </a:r>
          </a:p>
          <a:p>
            <a:pPr lvl="1"/>
            <a:r>
              <a:rPr lang="en-US">
                <a:latin typeface="Arial"/>
                <a:cs typeface="Arial"/>
              </a:rPr>
              <a:t>fully funding the $200 million borrowed to date under c. 66 (law that allowed SHBP to loan funds to SHBP Local Government to meet cash flow)</a:t>
            </a:r>
          </a:p>
          <a:p>
            <a:pPr lvl="1"/>
            <a:r>
              <a:rPr lang="en-US">
                <a:latin typeface="Arial"/>
                <a:cs typeface="Arial"/>
              </a:rPr>
              <a:t>Funds to bring the Claims Stabilization Reserve up to the required two-month balance.  </a:t>
            </a:r>
          </a:p>
          <a:p>
            <a:endParaRPr lang="en-US"/>
          </a:p>
        </p:txBody>
      </p:sp>
      <p:sp>
        <p:nvSpPr>
          <p:cNvPr id="4" name="Date Placeholder 3">
            <a:extLst>
              <a:ext uri="{FF2B5EF4-FFF2-40B4-BE49-F238E27FC236}">
                <a16:creationId xmlns:a16="http://schemas.microsoft.com/office/drawing/2014/main" id="{D5B9AE65-1A88-48C7-6BA8-69F7D0629E3C}"/>
              </a:ext>
            </a:extLst>
          </p:cNvPr>
          <p:cNvSpPr>
            <a:spLocks noGrp="1"/>
          </p:cNvSpPr>
          <p:nvPr>
            <p:ph type="dt" sz="half" idx="10"/>
          </p:nvPr>
        </p:nvSpPr>
        <p:spPr>
          <a:xfrm>
            <a:off x="457200" y="6356350"/>
            <a:ext cx="2133600" cy="365125"/>
          </a:xfrm>
        </p:spPr>
        <p:txBody>
          <a:bodyPr/>
          <a:lstStyle/>
          <a:p>
            <a:r>
              <a:rPr lang="en-US"/>
              <a:t>October 31, 2025 </a:t>
            </a:r>
          </a:p>
        </p:txBody>
      </p:sp>
      <p:sp>
        <p:nvSpPr>
          <p:cNvPr id="5" name="Footer Placeholder 4">
            <a:extLst>
              <a:ext uri="{FF2B5EF4-FFF2-40B4-BE49-F238E27FC236}">
                <a16:creationId xmlns:a16="http://schemas.microsoft.com/office/drawing/2014/main" id="{F7FC8C73-DE75-7CC7-FDD8-21316730906E}"/>
              </a:ext>
            </a:extLst>
          </p:cNvPr>
          <p:cNvSpPr>
            <a:spLocks noGrp="1"/>
          </p:cNvSpPr>
          <p:nvPr>
            <p:ph type="ftr" sz="quarter" idx="11"/>
          </p:nvPr>
        </p:nvSpPr>
        <p:spPr>
          <a:xfrm>
            <a:off x="3325368" y="6400799"/>
            <a:ext cx="4953000" cy="365125"/>
          </a:xfrm>
        </p:spPr>
        <p:txBody>
          <a:bodyPr/>
          <a:lstStyle/>
          <a:p>
            <a:r>
              <a:rPr lang="en-US"/>
              <a:t>Lunch &amp; Learn - Lame Duck </a:t>
            </a:r>
          </a:p>
        </p:txBody>
      </p:sp>
    </p:spTree>
    <p:extLst>
      <p:ext uri="{BB962C8B-B14F-4D97-AF65-F5344CB8AC3E}">
        <p14:creationId xmlns:p14="http://schemas.microsoft.com/office/powerpoint/2010/main" val="1450498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53458-05FF-AF9C-5A98-6A3A500A0DBD}"/>
              </a:ext>
            </a:extLst>
          </p:cNvPr>
          <p:cNvSpPr>
            <a:spLocks noGrp="1"/>
          </p:cNvSpPr>
          <p:nvPr>
            <p:ph type="title"/>
          </p:nvPr>
        </p:nvSpPr>
        <p:spPr/>
        <p:txBody>
          <a:bodyPr/>
          <a:lstStyle/>
          <a:p>
            <a:r>
              <a:rPr lang="en-US" b="1">
                <a:latin typeface="Arial"/>
                <a:cs typeface="Arial"/>
              </a:rPr>
              <a:t>SHBP Updates</a:t>
            </a:r>
          </a:p>
        </p:txBody>
      </p:sp>
      <p:sp>
        <p:nvSpPr>
          <p:cNvPr id="3" name="Content Placeholder 2">
            <a:extLst>
              <a:ext uri="{FF2B5EF4-FFF2-40B4-BE49-F238E27FC236}">
                <a16:creationId xmlns:a16="http://schemas.microsoft.com/office/drawing/2014/main" id="{E46DBF65-1117-476C-E063-855B64AEB997}"/>
              </a:ext>
            </a:extLst>
          </p:cNvPr>
          <p:cNvSpPr>
            <a:spLocks noGrp="1"/>
          </p:cNvSpPr>
          <p:nvPr>
            <p:ph idx="1"/>
          </p:nvPr>
        </p:nvSpPr>
        <p:spPr/>
        <p:txBody>
          <a:bodyPr vert="horz" lIns="91440" tIns="45720" rIns="91440" bIns="45720" rtlCol="0" anchor="t">
            <a:normAutofit/>
          </a:bodyPr>
          <a:lstStyle/>
          <a:p>
            <a:r>
              <a:rPr lang="en-US">
                <a:latin typeface="Arial"/>
                <a:cs typeface="Arial"/>
              </a:rPr>
              <a:t>FY26 State Budget included language that required both the State members and Public Employee members of the </a:t>
            </a:r>
            <a:r>
              <a:rPr lang="en-US" u="sng">
                <a:latin typeface="Arial"/>
                <a:cs typeface="Arial"/>
                <a:hlinkClick r:id="rId2"/>
              </a:rPr>
              <a:t>Plan Design Committee (PDC) to submit proposals</a:t>
            </a:r>
            <a:r>
              <a:rPr lang="en-US">
                <a:latin typeface="Arial"/>
                <a:cs typeface="Arial"/>
              </a:rPr>
              <a:t> to AON to achieve $100 million in recurring savings during the first six months of the plan year 2026.</a:t>
            </a:r>
          </a:p>
          <a:p>
            <a:endParaRPr lang="en-US"/>
          </a:p>
        </p:txBody>
      </p:sp>
      <p:sp>
        <p:nvSpPr>
          <p:cNvPr id="4" name="Date Placeholder 3">
            <a:extLst>
              <a:ext uri="{FF2B5EF4-FFF2-40B4-BE49-F238E27FC236}">
                <a16:creationId xmlns:a16="http://schemas.microsoft.com/office/drawing/2014/main" id="{06309FAE-354B-38BC-2E3F-2F728E070A96}"/>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5C209911-B552-1B70-B870-63CDD1F0E4E4}"/>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145559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C3CBB-0374-6A9C-9D68-B93797D8EBB8}"/>
              </a:ext>
            </a:extLst>
          </p:cNvPr>
          <p:cNvSpPr>
            <a:spLocks noGrp="1"/>
          </p:cNvSpPr>
          <p:nvPr>
            <p:ph type="title"/>
          </p:nvPr>
        </p:nvSpPr>
        <p:spPr/>
        <p:txBody>
          <a:bodyPr/>
          <a:lstStyle/>
          <a:p>
            <a:r>
              <a:rPr lang="en-US" b="1">
                <a:latin typeface="Arial"/>
                <a:cs typeface="Arial"/>
              </a:rPr>
              <a:t>SHBP Updates</a:t>
            </a:r>
          </a:p>
        </p:txBody>
      </p:sp>
      <p:sp>
        <p:nvSpPr>
          <p:cNvPr id="3" name="Content Placeholder 2">
            <a:extLst>
              <a:ext uri="{FF2B5EF4-FFF2-40B4-BE49-F238E27FC236}">
                <a16:creationId xmlns:a16="http://schemas.microsoft.com/office/drawing/2014/main" id="{F79C03A0-AB61-2D59-BD53-3477EF105076}"/>
              </a:ext>
            </a:extLst>
          </p:cNvPr>
          <p:cNvSpPr>
            <a:spLocks noGrp="1"/>
          </p:cNvSpPr>
          <p:nvPr>
            <p:ph idx="1"/>
          </p:nvPr>
        </p:nvSpPr>
        <p:spPr/>
        <p:txBody>
          <a:bodyPr vert="horz" lIns="91440" tIns="45720" rIns="91440" bIns="45720" rtlCol="0" anchor="t">
            <a:normAutofit fontScale="55000" lnSpcReduction="20000"/>
          </a:bodyPr>
          <a:lstStyle/>
          <a:p>
            <a:pPr>
              <a:lnSpc>
                <a:spcPct val="120000"/>
              </a:lnSpc>
              <a:spcBef>
                <a:spcPts val="600"/>
              </a:spcBef>
              <a:spcAft>
                <a:spcPts val="600"/>
              </a:spcAft>
            </a:pPr>
            <a:r>
              <a:rPr lang="en-US" sz="4400">
                <a:latin typeface="Arial"/>
                <a:cs typeface="Arial"/>
              </a:rPr>
              <a:t>Governor Murphy &amp; the 17 public sector unions representing State workers have </a:t>
            </a:r>
            <a:r>
              <a:rPr lang="en-US" sz="4400" u="sng">
                <a:latin typeface="Arial"/>
                <a:cs typeface="Arial"/>
                <a:hlinkClick r:id="rId2"/>
              </a:rPr>
              <a:t>announced an agreement</a:t>
            </a:r>
            <a:r>
              <a:rPr lang="en-US" sz="4400">
                <a:latin typeface="Arial"/>
                <a:cs typeface="Arial"/>
              </a:rPr>
              <a:t> designed to achieve approximately $75 million in recurring health benefit savings for the final six months of FY 2026. </a:t>
            </a:r>
          </a:p>
          <a:p>
            <a:pPr>
              <a:lnSpc>
                <a:spcPct val="120000"/>
              </a:lnSpc>
              <a:spcBef>
                <a:spcPts val="600"/>
              </a:spcBef>
              <a:spcAft>
                <a:spcPts val="600"/>
              </a:spcAft>
            </a:pPr>
            <a:r>
              <a:rPr lang="en-US" sz="4400">
                <a:latin typeface="Arial"/>
                <a:cs typeface="Arial"/>
              </a:rPr>
              <a:t>This agreement does not include local governments in the SHBP</a:t>
            </a:r>
          </a:p>
          <a:p>
            <a:pPr>
              <a:lnSpc>
                <a:spcPct val="120000"/>
              </a:lnSpc>
              <a:spcBef>
                <a:spcPts val="600"/>
              </a:spcBef>
              <a:spcAft>
                <a:spcPts val="600"/>
              </a:spcAft>
            </a:pPr>
            <a:r>
              <a:rPr lang="en-US" sz="4400">
                <a:latin typeface="Arial"/>
                <a:cs typeface="Arial"/>
              </a:rPr>
              <a:t>Represents a short-term remedy.</a:t>
            </a:r>
          </a:p>
          <a:p>
            <a:pPr>
              <a:lnSpc>
                <a:spcPct val="120000"/>
              </a:lnSpc>
              <a:spcBef>
                <a:spcPts val="600"/>
              </a:spcBef>
              <a:spcAft>
                <a:spcPts val="600"/>
              </a:spcAft>
            </a:pPr>
            <a:r>
              <a:rPr lang="en-US" sz="4400">
                <a:latin typeface="Arial"/>
                <a:cs typeface="Arial"/>
              </a:rPr>
              <a:t>Anticipate legislation to apply these savings to the Local Employer Group</a:t>
            </a:r>
            <a:br>
              <a:rPr lang="en-US">
                <a:latin typeface="Arial"/>
              </a:rPr>
            </a:br>
            <a:endParaRPr lang="en-US"/>
          </a:p>
        </p:txBody>
      </p:sp>
      <p:sp>
        <p:nvSpPr>
          <p:cNvPr id="4" name="Date Placeholder 3">
            <a:extLst>
              <a:ext uri="{FF2B5EF4-FFF2-40B4-BE49-F238E27FC236}">
                <a16:creationId xmlns:a16="http://schemas.microsoft.com/office/drawing/2014/main" id="{D141211F-3994-2C2B-BED7-093D2479230A}"/>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AE7E047C-970E-63DF-FF7C-54A1BB01B622}"/>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4041836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3EB8-7845-AE40-9557-D470B11BA086}"/>
              </a:ext>
            </a:extLst>
          </p:cNvPr>
          <p:cNvSpPr>
            <a:spLocks noGrp="1"/>
          </p:cNvSpPr>
          <p:nvPr>
            <p:ph type="title"/>
          </p:nvPr>
        </p:nvSpPr>
        <p:spPr/>
        <p:txBody>
          <a:bodyPr/>
          <a:lstStyle/>
          <a:p>
            <a:r>
              <a:rPr lang="en-US" b="1">
                <a:latin typeface="Arial"/>
                <a:cs typeface="Arial"/>
              </a:rPr>
              <a:t>SHBP Updates </a:t>
            </a:r>
          </a:p>
        </p:txBody>
      </p:sp>
      <p:sp>
        <p:nvSpPr>
          <p:cNvPr id="3" name="Content Placeholder 2">
            <a:extLst>
              <a:ext uri="{FF2B5EF4-FFF2-40B4-BE49-F238E27FC236}">
                <a16:creationId xmlns:a16="http://schemas.microsoft.com/office/drawing/2014/main" id="{8F7B3D36-72DD-1D4E-5342-9C62015D57C3}"/>
              </a:ext>
            </a:extLst>
          </p:cNvPr>
          <p:cNvSpPr>
            <a:spLocks noGrp="1"/>
          </p:cNvSpPr>
          <p:nvPr>
            <p:ph idx="1"/>
          </p:nvPr>
        </p:nvSpPr>
        <p:spPr/>
        <p:txBody>
          <a:bodyPr vert="horz" lIns="91440" tIns="45720" rIns="91440" bIns="45720" rtlCol="0" anchor="t">
            <a:normAutofit fontScale="40000" lnSpcReduction="20000"/>
          </a:bodyPr>
          <a:lstStyle/>
          <a:p>
            <a:pPr marL="0" indent="0">
              <a:buNone/>
            </a:pPr>
            <a:r>
              <a:rPr lang="en-US" sz="4500">
                <a:latin typeface="Arial"/>
                <a:cs typeface="Arial"/>
              </a:rPr>
              <a:t>The </a:t>
            </a:r>
            <a:r>
              <a:rPr lang="en-US" sz="4500" u="sng">
                <a:latin typeface="Arial"/>
                <a:cs typeface="Arial"/>
                <a:hlinkClick r:id="rId2"/>
              </a:rPr>
              <a:t>Memorandum of Agreement </a:t>
            </a:r>
            <a:r>
              <a:rPr lang="en-US" sz="4500">
                <a:latin typeface="Arial"/>
                <a:cs typeface="Arial"/>
              </a:rPr>
              <a:t>includes:  </a:t>
            </a:r>
          </a:p>
          <a:p>
            <a:pPr marL="0" indent="0">
              <a:buNone/>
            </a:pPr>
            <a:endParaRPr lang="en-US">
              <a:latin typeface="Arial"/>
              <a:cs typeface="Arial"/>
            </a:endParaRPr>
          </a:p>
          <a:p>
            <a:pPr lvl="0">
              <a:spcBef>
                <a:spcPts val="600"/>
              </a:spcBef>
              <a:spcAft>
                <a:spcPts val="600"/>
              </a:spcAft>
            </a:pPr>
            <a:r>
              <a:rPr lang="en-US" sz="4000">
                <a:latin typeface="Arial"/>
                <a:cs typeface="Arial"/>
              </a:rPr>
              <a:t>A $110 in-network deductible for individuals and $220 in-network deductible for families for all plans that currently have lower deductibles. </a:t>
            </a:r>
          </a:p>
          <a:p>
            <a:pPr lvl="0">
              <a:spcBef>
                <a:spcPts val="600"/>
              </a:spcBef>
              <a:spcAft>
                <a:spcPts val="600"/>
              </a:spcAft>
            </a:pPr>
            <a:r>
              <a:rPr lang="en-US" sz="4000">
                <a:latin typeface="Arial"/>
                <a:cs typeface="Arial"/>
              </a:rPr>
              <a:t>A $750 out-of-network deductible for individuals and $1,500 out-of-network deductible for families for all plans that currently have lower deductibles. </a:t>
            </a:r>
          </a:p>
          <a:p>
            <a:pPr lvl="0">
              <a:spcBef>
                <a:spcPts val="600"/>
              </a:spcBef>
              <a:spcAft>
                <a:spcPts val="600"/>
              </a:spcAft>
            </a:pPr>
            <a:r>
              <a:rPr lang="en-US" sz="4000">
                <a:latin typeface="Arial"/>
                <a:cs typeface="Arial"/>
              </a:rPr>
              <a:t>A $2,500 out-of-network, out-of-pocket maximum for individuals and $6,000 out-of-network, out-of-pocket maximum for families for all plans that currently have lower out-of-network, out-of-pocket maximums. </a:t>
            </a:r>
          </a:p>
          <a:p>
            <a:pPr lvl="0">
              <a:spcBef>
                <a:spcPts val="600"/>
              </a:spcBef>
              <a:spcAft>
                <a:spcPts val="600"/>
              </a:spcAft>
            </a:pPr>
            <a:r>
              <a:rPr lang="en-US" sz="4000">
                <a:latin typeface="Arial"/>
                <a:cs typeface="Arial"/>
              </a:rPr>
              <a:t>New co-pays on GLP-1, generic, brand, non-preferred brand, and specialty medications across all plans.</a:t>
            </a:r>
          </a:p>
          <a:p>
            <a:pPr lvl="0">
              <a:spcBef>
                <a:spcPts val="600"/>
              </a:spcBef>
              <a:spcAft>
                <a:spcPts val="600"/>
              </a:spcAft>
            </a:pPr>
            <a:r>
              <a:rPr lang="en-US" sz="4000">
                <a:latin typeface="Arial"/>
                <a:cs typeface="Arial"/>
              </a:rPr>
              <a:t>New co-pays on lab visits and imaging across all plans.</a:t>
            </a:r>
          </a:p>
          <a:p>
            <a:pPr lvl="0">
              <a:spcBef>
                <a:spcPts val="600"/>
              </a:spcBef>
              <a:spcAft>
                <a:spcPts val="600"/>
              </a:spcAft>
            </a:pPr>
            <a:r>
              <a:rPr lang="en-US" sz="4000">
                <a:latin typeface="Arial"/>
                <a:cs typeface="Arial"/>
              </a:rPr>
              <a:t>Incentivizing use of in-network ambulatory surgical centers for certain procedures across all plans.</a:t>
            </a:r>
          </a:p>
          <a:p>
            <a:pPr lvl="0">
              <a:spcBef>
                <a:spcPts val="600"/>
              </a:spcBef>
              <a:spcAft>
                <a:spcPts val="600"/>
              </a:spcAft>
            </a:pPr>
            <a:r>
              <a:rPr lang="en-US" sz="4000">
                <a:latin typeface="Arial"/>
                <a:cs typeface="Arial"/>
              </a:rPr>
              <a:t>Limits on out-of-network physical therapy visits across all plans.</a:t>
            </a:r>
          </a:p>
          <a:p>
            <a:pPr lvl="0">
              <a:spcBef>
                <a:spcPts val="600"/>
              </a:spcBef>
              <a:spcAft>
                <a:spcPts val="600"/>
              </a:spcAft>
            </a:pPr>
            <a:r>
              <a:rPr lang="en-US" sz="4000">
                <a:latin typeface="Arial"/>
                <a:cs typeface="Arial"/>
              </a:rPr>
              <a:t>Expansion of the forthcoming Centers of Excellence pilot program for all plans.</a:t>
            </a:r>
          </a:p>
          <a:p>
            <a:endParaRPr lang="en-US"/>
          </a:p>
        </p:txBody>
      </p:sp>
      <p:sp>
        <p:nvSpPr>
          <p:cNvPr id="4" name="Date Placeholder 3">
            <a:extLst>
              <a:ext uri="{FF2B5EF4-FFF2-40B4-BE49-F238E27FC236}">
                <a16:creationId xmlns:a16="http://schemas.microsoft.com/office/drawing/2014/main" id="{BC34C824-AA62-BE04-ACBD-D2814FE0774C}"/>
              </a:ext>
            </a:extLst>
          </p:cNvPr>
          <p:cNvSpPr>
            <a:spLocks noGrp="1"/>
          </p:cNvSpPr>
          <p:nvPr>
            <p:ph type="dt" sz="half" idx="10"/>
          </p:nvPr>
        </p:nvSpPr>
        <p:spPr/>
        <p:txBody>
          <a:bodyPr/>
          <a:lstStyle/>
          <a:p>
            <a:r>
              <a:rPr lang="en-US"/>
              <a:t>October 31, 2025 </a:t>
            </a:r>
          </a:p>
        </p:txBody>
      </p:sp>
      <p:sp>
        <p:nvSpPr>
          <p:cNvPr id="5" name="Footer Placeholder 4">
            <a:extLst>
              <a:ext uri="{FF2B5EF4-FFF2-40B4-BE49-F238E27FC236}">
                <a16:creationId xmlns:a16="http://schemas.microsoft.com/office/drawing/2014/main" id="{312415C7-4742-E0A0-C467-AB14615DA924}"/>
              </a:ext>
            </a:extLst>
          </p:cNvPr>
          <p:cNvSpPr>
            <a:spLocks noGrp="1"/>
          </p:cNvSpPr>
          <p:nvPr>
            <p:ph type="ftr" sz="quarter" idx="11"/>
          </p:nvPr>
        </p:nvSpPr>
        <p:spPr/>
        <p:txBody>
          <a:bodyPr/>
          <a:lstStyle/>
          <a:p>
            <a:r>
              <a:rPr lang="en-US"/>
              <a:t>Lunch &amp; Learn - Lame Duck </a:t>
            </a:r>
          </a:p>
        </p:txBody>
      </p:sp>
    </p:spTree>
    <p:extLst>
      <p:ext uri="{BB962C8B-B14F-4D97-AF65-F5344CB8AC3E}">
        <p14:creationId xmlns:p14="http://schemas.microsoft.com/office/powerpoint/2010/main" val="211677242"/>
      </p:ext>
    </p:extLst>
  </p:cSld>
  <p:clrMapOvr>
    <a:masterClrMapping/>
  </p:clrMapOvr>
</p:sld>
</file>

<file path=ppt/theme/theme1.xml><?xml version="1.0" encoding="utf-8"?>
<a:theme xmlns:a="http://schemas.openxmlformats.org/drawingml/2006/main" name="PowerPointTemplate NJL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JLM">
      <a:majorFont>
        <a:latin typeface="DistrictProW01-Bold"/>
        <a:ea typeface=""/>
        <a:cs typeface=""/>
      </a:majorFont>
      <a:minorFont>
        <a:latin typeface="DistrictProW01-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9f951c7-df92-496d-8ce5-925bb6bc6325">
      <Terms xmlns="http://schemas.microsoft.com/office/infopath/2007/PartnerControls"/>
    </lcf76f155ced4ddcb4097134ff3c332f>
    <TaxCatchAll xmlns="a8e1cde0-adb6-4e24-85ce-c65cbc28d982" xsi:nil="true"/>
    <_dlc_DocId xmlns="a8e1cde0-adb6-4e24-85ce-c65cbc28d982">2WUAXHFJ4HNJ-1498995380-948294</_dlc_DocId>
    <_dlc_DocIdUrl xmlns="a8e1cde0-adb6-4e24-85ce-c65cbc28d982">
      <Url>https://njslom.sharepoint.com/sites/NJLMFiles/_layouts/15/DocIdRedir.aspx?ID=2WUAXHFJ4HNJ-1498995380-948294</Url>
      <Description>2WUAXHFJ4HNJ-1498995380-948294</Description>
    </_dlc_DocIdUrl>
    <_Flow_SignoffStatus xmlns="89f951c7-df92-496d-8ce5-925bb6bc632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8C88C3221F4824D9C91C7C0827DB74B" ma:contentTypeVersion="17" ma:contentTypeDescription="Create a new document." ma:contentTypeScope="" ma:versionID="466a95e9f23cb6106a60778b486133fe">
  <xsd:schema xmlns:xsd="http://www.w3.org/2001/XMLSchema" xmlns:xs="http://www.w3.org/2001/XMLSchema" xmlns:p="http://schemas.microsoft.com/office/2006/metadata/properties" xmlns:ns2="a8e1cde0-adb6-4e24-85ce-c65cbc28d982" xmlns:ns3="89f951c7-df92-496d-8ce5-925bb6bc6325" targetNamespace="http://schemas.microsoft.com/office/2006/metadata/properties" ma:root="true" ma:fieldsID="ca1a8e5ed8e890c71551699a5986cf15" ns2:_="" ns3:_="">
    <xsd:import namespace="a8e1cde0-adb6-4e24-85ce-c65cbc28d982"/>
    <xsd:import namespace="89f951c7-df92-496d-8ce5-925bb6bc632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3:MediaServiceLocation" minOccurs="0"/>
                <xsd:element ref="ns2:SharedWithUsers" minOccurs="0"/>
                <xsd:element ref="ns2:SharedWithDetails" minOccurs="0"/>
                <xsd:element ref="ns3:MediaServiceObjectDetectorVersions" minOccurs="0"/>
                <xsd:element ref="ns3:_Flow_SignoffStatu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e1cde0-adb6-4e24-85ce-c65cbc28d98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0bba6224-55b3-4400-9c2b-5cfe89197132}" ma:internalName="TaxCatchAll" ma:showField="CatchAllData" ma:web="a8e1cde0-adb6-4e24-85ce-c65cbc28d982">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9f951c7-df92-496d-8ce5-925bb6bc632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11e0922-9ae0-488a-a7a6-19509e3995d7"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_Flow_SignoffStatus" ma:index="25" nillable="true" ma:displayName="Sign-off status" ma:internalName="Sign_x002d_off_x0020_status">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E8148AE-1E4B-4A1F-BAC2-099983ED2BAF}">
  <ds:schemaRefs>
    <ds:schemaRef ds:uri="http://schemas.microsoft.com/sharepoint/v3/contenttype/forms"/>
  </ds:schemaRefs>
</ds:datastoreItem>
</file>

<file path=customXml/itemProps2.xml><?xml version="1.0" encoding="utf-8"?>
<ds:datastoreItem xmlns:ds="http://schemas.openxmlformats.org/officeDocument/2006/customXml" ds:itemID="{F975DAC4-B43E-4190-B33F-1ADFA24D9744}">
  <ds:schemaRefs>
    <ds:schemaRef ds:uri="http://schemas.microsoft.com/office/2006/metadata/properties"/>
    <ds:schemaRef ds:uri="http://schemas.openxmlformats.org/package/2006/metadata/core-properties"/>
    <ds:schemaRef ds:uri="http://www.w3.org/XML/1998/namespace"/>
    <ds:schemaRef ds:uri="http://schemas.microsoft.com/office/infopath/2007/PartnerControls"/>
    <ds:schemaRef ds:uri="a8e1cde0-adb6-4e24-85ce-c65cbc28d982"/>
    <ds:schemaRef ds:uri="89f951c7-df92-496d-8ce5-925bb6bc6325"/>
    <ds:schemaRef ds:uri="http://purl.org/dc/elements/1.1/"/>
    <ds:schemaRef ds:uri="http://schemas.microsoft.com/office/2006/documentManagement/types"/>
    <ds:schemaRef ds:uri="http://purl.org/dc/terms/"/>
    <ds:schemaRef ds:uri="http://purl.org/dc/dcmitype/"/>
  </ds:schemaRefs>
</ds:datastoreItem>
</file>

<file path=customXml/itemProps3.xml><?xml version="1.0" encoding="utf-8"?>
<ds:datastoreItem xmlns:ds="http://schemas.openxmlformats.org/officeDocument/2006/customXml" ds:itemID="{7C16378B-1ED5-4E95-BDC0-3761E0F8F880}">
  <ds:schemaRefs>
    <ds:schemaRef ds:uri="89f951c7-df92-496d-8ce5-925bb6bc6325"/>
    <ds:schemaRef ds:uri="a8e1cde0-adb6-4e24-85ce-c65cbc28d98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297AE10D-A62D-4DFD-8533-04DDF3F79D6D}">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0</TotalTime>
  <Words>4245</Words>
  <Application>Microsoft Office PowerPoint</Application>
  <PresentationFormat>On-screen Show (4:3)</PresentationFormat>
  <Paragraphs>289</Paragraphs>
  <Slides>35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Arial</vt:lpstr>
      <vt:lpstr>Calibri</vt:lpstr>
      <vt:lpstr>Courier New</vt:lpstr>
      <vt:lpstr>Courier New,monospace</vt:lpstr>
      <vt:lpstr>DistrictProW01-Bold</vt:lpstr>
      <vt:lpstr>DistrictProW01-Book</vt:lpstr>
      <vt:lpstr>Wingdings</vt:lpstr>
      <vt:lpstr>PowerPointTemplate NJLM</vt:lpstr>
      <vt:lpstr>  Lunch &amp; Learn: Lame Duck   October 31, 2025  Mike Cerra, Executive Director Lori Buckelew, Deputy Executive Director Paul Penna, Director of Government Affairs Erin Knoedler, Legislative Analyst Sadayah DuRant-Brown, Legislative Counsel    </vt:lpstr>
      <vt:lpstr>Lame Duck Overview</vt:lpstr>
      <vt:lpstr>What is Lame Duck? </vt:lpstr>
      <vt:lpstr>State Health Benefits </vt:lpstr>
      <vt:lpstr>State Health Benefits Program Updates </vt:lpstr>
      <vt:lpstr>SHBP Updates</vt:lpstr>
      <vt:lpstr>SHBP Updates</vt:lpstr>
      <vt:lpstr>SHBP Updates</vt:lpstr>
      <vt:lpstr>SHBP Updates </vt:lpstr>
      <vt:lpstr>SHBP Updates</vt:lpstr>
      <vt:lpstr>SHBP Updates</vt:lpstr>
      <vt:lpstr>Land use legislation</vt:lpstr>
      <vt:lpstr>Land Use Legislation</vt:lpstr>
      <vt:lpstr> S-1408/A-2757 "Stranded Assets" </vt:lpstr>
      <vt:lpstr>S-1408 "Stranded Assets" Continued</vt:lpstr>
      <vt:lpstr>S-4451 Land Use Element in Master Plan</vt:lpstr>
      <vt:lpstr>S-2347/A-2792/4370/2489 (ACS) Concerns development of Accessory Dwelling Units (ADUs)</vt:lpstr>
      <vt:lpstr>S-2347/A-2792/4370/2489 (ACS) Concerns development of Accessory Dwelling Units (ADUs) - Continued</vt:lpstr>
      <vt:lpstr>S-2974/A-3043 Parking Requirements </vt:lpstr>
      <vt:lpstr>S-4048/A-5241 – Warehouse Prohibition Near Historic District </vt:lpstr>
      <vt:lpstr>S-4736 - Enhances ability of religious and nonprofit organizations to convert certain property to inclusionary developments with affordable housing.</vt:lpstr>
      <vt:lpstr>S-4736 Continued</vt:lpstr>
      <vt:lpstr>Energy tax receipts</vt:lpstr>
      <vt:lpstr>Energy Tax Receipts (ETR) </vt:lpstr>
      <vt:lpstr>S-4691/A-5787 – ETR </vt:lpstr>
      <vt:lpstr>S-4691/A-5787 – ETR </vt:lpstr>
      <vt:lpstr>S-4691/A-5787 – ETR </vt:lpstr>
      <vt:lpstr>S-4691/A-5787 – ETR </vt:lpstr>
      <vt:lpstr>Business personal  property tax </vt:lpstr>
      <vt:lpstr>Business Personal Property Tax (BPPT) </vt:lpstr>
      <vt:lpstr>BPPT – S-1535 </vt:lpstr>
      <vt:lpstr>And don't forget...</vt:lpstr>
      <vt:lpstr>Quick Promotion</vt:lpstr>
      <vt:lpstr>PowerPoint Presentation</vt:lpstr>
      <vt:lpstr>HAPPY HALLOWEEN!!!!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Taran Samhammer</dc:creator>
  <cp:lastModifiedBy>Amy Spiezio</cp:lastModifiedBy>
  <cp:revision>5</cp:revision>
  <cp:lastPrinted>2025-10-31T15:47:36Z</cp:lastPrinted>
  <dcterms:created xsi:type="dcterms:W3CDTF">2021-02-08T13:09:54Z</dcterms:created>
  <dcterms:modified xsi:type="dcterms:W3CDTF">2025-11-05T17:53:51Z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0x01010038C88C3221F4824D9C91C7C0827DB74B</vt:lpwstr>
  </property>
  <property fmtid="{D5CDD505-2E9C-101B-9397-08002B2CF9AE}" pid="3" name="Order">
    <vt:r8>111200</vt:r8>
  </property>
  <property fmtid="{D5CDD505-2E9C-101B-9397-08002B2CF9AE}" pid="4" name="MediaServiceImageTags">
    <vt:lpwstr/>
  </property>
  <property fmtid="{D5CDD505-2E9C-101B-9397-08002B2CF9AE}" pid="5" name="_dlc_DocIdItemGuid">
    <vt:lpwstr>1adee6b1-72e3-4bca-b979-e5a8f8049e1a</vt:lpwstr>
  </property>
</Properties>
</file>