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0" r:id="rId6"/>
    <p:sldMasterId id="2147483672" r:id="rId7"/>
  </p:sldMasterIdLst>
  <p:notesMasterIdLst>
    <p:notesMasterId r:id="rId50"/>
  </p:notesMasterIdLst>
  <p:handoutMasterIdLst>
    <p:handoutMasterId r:id="rId51"/>
  </p:handoutMasterIdLst>
  <p:sldIdLst>
    <p:sldId id="470" r:id="rId8"/>
    <p:sldId id="345" r:id="rId9"/>
    <p:sldId id="259" r:id="rId10"/>
    <p:sldId id="371" r:id="rId11"/>
    <p:sldId id="373" r:id="rId12"/>
    <p:sldId id="375" r:id="rId13"/>
    <p:sldId id="376" r:id="rId14"/>
    <p:sldId id="377" r:id="rId15"/>
    <p:sldId id="378" r:id="rId16"/>
    <p:sldId id="380" r:id="rId17"/>
    <p:sldId id="381" r:id="rId18"/>
    <p:sldId id="382" r:id="rId19"/>
    <p:sldId id="383" r:id="rId20"/>
    <p:sldId id="385" r:id="rId21"/>
    <p:sldId id="386" r:id="rId22"/>
    <p:sldId id="387" r:id="rId23"/>
    <p:sldId id="388" r:id="rId24"/>
    <p:sldId id="389" r:id="rId25"/>
    <p:sldId id="319" r:id="rId26"/>
    <p:sldId id="342" r:id="rId27"/>
    <p:sldId id="257" r:id="rId28"/>
    <p:sldId id="268" r:id="rId29"/>
    <p:sldId id="281" r:id="rId30"/>
    <p:sldId id="282" r:id="rId31"/>
    <p:sldId id="284" r:id="rId32"/>
    <p:sldId id="273" r:id="rId33"/>
    <p:sldId id="274" r:id="rId34"/>
    <p:sldId id="275" r:id="rId35"/>
    <p:sldId id="256" r:id="rId36"/>
    <p:sldId id="269" r:id="rId37"/>
    <p:sldId id="270" r:id="rId38"/>
    <p:sldId id="279" r:id="rId39"/>
    <p:sldId id="272" r:id="rId40"/>
    <p:sldId id="271" r:id="rId41"/>
    <p:sldId id="280" r:id="rId42"/>
    <p:sldId id="283" r:id="rId43"/>
    <p:sldId id="391" r:id="rId44"/>
    <p:sldId id="392" r:id="rId45"/>
    <p:sldId id="393" r:id="rId46"/>
    <p:sldId id="394" r:id="rId47"/>
    <p:sldId id="472" r:id="rId48"/>
    <p:sldId id="28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70329"/>
    <a:srgbClr val="233E6F"/>
    <a:srgbClr val="194165"/>
    <a:srgbClr val="0B1E33"/>
    <a:srgbClr val="152543"/>
    <a:srgbClr val="0E2742"/>
    <a:srgbClr val="102054"/>
    <a:srgbClr val="143350"/>
    <a:srgbClr val="D81E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E5652-B6CB-4E0E-86A0-F476E71F286D}" v="191" dt="2024-10-03T15:24:00.394"/>
    <p1510:client id="{975886FE-65D2-4CC1-AD8D-D4631E35B376}" v="3" dt="2024-10-03T13:53:04.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234" y="62"/>
      </p:cViewPr>
      <p:guideLst>
        <p:guide orient="horz" pos="2160"/>
        <p:guide pos="37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Marshall" userId="04c78ae3-4a51-4400-9635-1877d8f83445" providerId="ADAL" clId="{90FE5652-B6CB-4E0E-86A0-F476E71F286D}"/>
    <pc:docChg chg="custSel addSld delSld modSld sldOrd">
      <pc:chgData name="Frank Marshall" userId="04c78ae3-4a51-4400-9635-1877d8f83445" providerId="ADAL" clId="{90FE5652-B6CB-4E0E-86A0-F476E71F286D}" dt="2024-10-03T15:24:00.407" v="193" actId="20577"/>
      <pc:docMkLst>
        <pc:docMk/>
      </pc:docMkLst>
      <pc:sldChg chg="new del ord">
        <pc:chgData name="Frank Marshall" userId="04c78ae3-4a51-4400-9635-1877d8f83445" providerId="ADAL" clId="{90FE5652-B6CB-4E0E-86A0-F476E71F286D}" dt="2024-10-03T15:17:33.940" v="4" actId="2696"/>
        <pc:sldMkLst>
          <pc:docMk/>
          <pc:sldMk cId="3029139678" sldId="471"/>
        </pc:sldMkLst>
      </pc:sldChg>
      <pc:sldChg chg="modSp add mod ord">
        <pc:chgData name="Frank Marshall" userId="04c78ae3-4a51-4400-9635-1877d8f83445" providerId="ADAL" clId="{90FE5652-B6CB-4E0E-86A0-F476E71F286D}" dt="2024-10-03T15:24:00.407" v="193" actId="20577"/>
        <pc:sldMkLst>
          <pc:docMk/>
          <pc:sldMk cId="1245588476" sldId="472"/>
        </pc:sldMkLst>
        <pc:spChg chg="mod">
          <ac:chgData name="Frank Marshall" userId="04c78ae3-4a51-4400-9635-1877d8f83445" providerId="ADAL" clId="{90FE5652-B6CB-4E0E-86A0-F476E71F286D}" dt="2024-10-03T15:20:32.221" v="44" actId="20577"/>
          <ac:spMkLst>
            <pc:docMk/>
            <pc:sldMk cId="1245588476" sldId="472"/>
            <ac:spMk id="16" creationId="{ABBAF282-29E5-391A-1F1B-63E0AD43AE03}"/>
          </ac:spMkLst>
        </pc:spChg>
        <pc:spChg chg="mod">
          <ac:chgData name="Frank Marshall" userId="04c78ae3-4a51-4400-9635-1877d8f83445" providerId="ADAL" clId="{90FE5652-B6CB-4E0E-86A0-F476E71F286D}" dt="2024-10-03T15:24:00.407" v="193" actId="20577"/>
          <ac:spMkLst>
            <pc:docMk/>
            <pc:sldMk cId="1245588476" sldId="472"/>
            <ac:spMk id="17" creationId="{62CFBD73-B491-16E1-F415-AF2D75B9BAFE}"/>
          </ac:spMkLst>
        </pc:spChg>
      </pc:sldChg>
    </pc:docChg>
  </pc:docChgLst>
  <pc:docChgLst>
    <pc:chgData name="Michael F. Cerra" userId="9ac256a0-6d78-436b-b054-34c9e249fbfc" providerId="ADAL" clId="{E5889F67-0162-45B9-84F6-23028C1C8C70}"/>
    <pc:docChg chg="undo custSel delSld modSld">
      <pc:chgData name="Michael F. Cerra" userId="9ac256a0-6d78-436b-b054-34c9e249fbfc" providerId="ADAL" clId="{E5889F67-0162-45B9-84F6-23028C1C8C70}" dt="2024-10-03T15:42:04.023" v="4" actId="1076"/>
      <pc:docMkLst>
        <pc:docMk/>
      </pc:docMkLst>
      <pc:sldChg chg="modSp mod">
        <pc:chgData name="Michael F. Cerra" userId="9ac256a0-6d78-436b-b054-34c9e249fbfc" providerId="ADAL" clId="{E5889F67-0162-45B9-84F6-23028C1C8C70}" dt="2024-10-03T15:42:04.023" v="4" actId="1076"/>
        <pc:sldMkLst>
          <pc:docMk/>
          <pc:sldMk cId="0" sldId="286"/>
        </pc:sldMkLst>
        <pc:spChg chg="mod">
          <ac:chgData name="Michael F. Cerra" userId="9ac256a0-6d78-436b-b054-34c9e249fbfc" providerId="ADAL" clId="{E5889F67-0162-45B9-84F6-23028C1C8C70}" dt="2024-10-03T15:42:04.023" v="4" actId="1076"/>
          <ac:spMkLst>
            <pc:docMk/>
            <pc:sldMk cId="0" sldId="286"/>
            <ac:spMk id="9" creationId="{00000000-0000-0000-0000-000000000000}"/>
          </ac:spMkLst>
        </pc:spChg>
      </pc:sldChg>
      <pc:sldChg chg="del">
        <pc:chgData name="Michael F. Cerra" userId="9ac256a0-6d78-436b-b054-34c9e249fbfc" providerId="ADAL" clId="{E5889F67-0162-45B9-84F6-23028C1C8C70}" dt="2024-10-03T15:41:29.778" v="0" actId="2696"/>
        <pc:sldMkLst>
          <pc:docMk/>
          <pc:sldMk cId="1607576566" sldId="31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71A0E6-554B-4C35-99EF-57FDF8E790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878357-8502-4E87-908B-2C7B24E184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4EE86C-CCB0-4F1B-B62A-F94D9BCE8C84}" type="datetimeFigureOut">
              <a:rPr lang="en-US" smtClean="0"/>
              <a:t>10/3/2024</a:t>
            </a:fld>
            <a:endParaRPr lang="en-US"/>
          </a:p>
        </p:txBody>
      </p:sp>
      <p:sp>
        <p:nvSpPr>
          <p:cNvPr id="4" name="Footer Placeholder 3">
            <a:extLst>
              <a:ext uri="{FF2B5EF4-FFF2-40B4-BE49-F238E27FC236}">
                <a16:creationId xmlns:a16="http://schemas.microsoft.com/office/drawing/2014/main" id="{D71A71E0-4A62-4118-BF9F-1BA57E271F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AE2049-4E4A-4F1A-874A-B3988C5772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21F082-E0B3-42C9-A6EF-204BFC589D59}" type="slidenum">
              <a:rPr lang="en-US" smtClean="0"/>
              <a:t>‹#›</a:t>
            </a:fld>
            <a:endParaRPr lang="en-US"/>
          </a:p>
        </p:txBody>
      </p:sp>
    </p:spTree>
    <p:extLst>
      <p:ext uri="{BB962C8B-B14F-4D97-AF65-F5344CB8AC3E}">
        <p14:creationId xmlns:p14="http://schemas.microsoft.com/office/powerpoint/2010/main" val="3986624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DEB0C-0162-854F-A976-E56EA9F91359}"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29CB-624C-4E47-BA9A-7852F4856900}" type="slidenum">
              <a:rPr lang="en-US" smtClean="0"/>
              <a:t>‹#›</a:t>
            </a:fld>
            <a:endParaRPr lang="en-US"/>
          </a:p>
        </p:txBody>
      </p:sp>
    </p:spTree>
    <p:extLst>
      <p:ext uri="{BB962C8B-B14F-4D97-AF65-F5344CB8AC3E}">
        <p14:creationId xmlns:p14="http://schemas.microsoft.com/office/powerpoint/2010/main" val="76176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31BC85-73BB-408B-A0A6-79F35CA6871D}" type="datetime1">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spTree>
    <p:extLst>
      <p:ext uri="{BB962C8B-B14F-4D97-AF65-F5344CB8AC3E}">
        <p14:creationId xmlns:p14="http://schemas.microsoft.com/office/powerpoint/2010/main" val="179005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05FED8-B1EF-4F0E-90AA-E99F55B69F0F}" type="datetime1">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spTree>
    <p:extLst>
      <p:ext uri="{BB962C8B-B14F-4D97-AF65-F5344CB8AC3E}">
        <p14:creationId xmlns:p14="http://schemas.microsoft.com/office/powerpoint/2010/main" val="26837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437B20-9603-436A-A815-5266F5E2D6DD}" type="datetime1">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spTree>
    <p:extLst>
      <p:ext uri="{BB962C8B-B14F-4D97-AF65-F5344CB8AC3E}">
        <p14:creationId xmlns:p14="http://schemas.microsoft.com/office/powerpoint/2010/main" val="801839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44230-BACA-3CEE-3BCB-294CDA1C64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133087-BC69-54E0-421F-C001D3F8A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57CA9A-3880-FA9F-0E9D-6869F1C87995}"/>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5" name="Footer Placeholder 4">
            <a:extLst>
              <a:ext uri="{FF2B5EF4-FFF2-40B4-BE49-F238E27FC236}">
                <a16:creationId xmlns:a16="http://schemas.microsoft.com/office/drawing/2014/main" id="{1A4CB5F6-630D-69F7-CFD1-DC6BC01B3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AED88-3D6F-49D4-04D7-D2A272218C03}"/>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3533385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6078-62C1-1673-29C9-03A782BAD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0300A3-B69B-F02D-698E-FD09BF11C0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3F6B0-9DAF-7C54-009B-5EEB9A9BBEC0}"/>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5" name="Footer Placeholder 4">
            <a:extLst>
              <a:ext uri="{FF2B5EF4-FFF2-40B4-BE49-F238E27FC236}">
                <a16:creationId xmlns:a16="http://schemas.microsoft.com/office/drawing/2014/main" id="{2697001B-8BA7-40C3-01B3-A3EFF59A5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CC906-2966-98E2-9E18-B04875934333}"/>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406883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19D1-5DE2-9A5F-078D-F52EDE35CA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5FF162-BA3C-6940-4992-D1487B62E7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C8C426-4E1F-6E66-8238-5B2E10B9D847}"/>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5" name="Footer Placeholder 4">
            <a:extLst>
              <a:ext uri="{FF2B5EF4-FFF2-40B4-BE49-F238E27FC236}">
                <a16:creationId xmlns:a16="http://schemas.microsoft.com/office/drawing/2014/main" id="{9CB9234E-AB43-37C8-6CDB-8BCACDDD1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01828-C00B-148C-A8B9-D3CA57CBB4EF}"/>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1633549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5369B-2C0F-F08D-B7A7-E0D2BD45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52E6D-544B-3BC3-5DC1-E0AF9D1891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1BF43D-3674-6CFA-F11C-11C33BA49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BBAA06-EB4E-6FC2-8E6C-1D1B0B525B48}"/>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6" name="Footer Placeholder 5">
            <a:extLst>
              <a:ext uri="{FF2B5EF4-FFF2-40B4-BE49-F238E27FC236}">
                <a16:creationId xmlns:a16="http://schemas.microsoft.com/office/drawing/2014/main" id="{B0637F8D-3E05-156F-E869-C34443CB7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4E449-051A-90C5-C2E8-E30617B3F219}"/>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83929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4FDB-630C-687B-419A-61107FBDB9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EA85FA-E319-9880-62AE-6DB29C040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EA70A5-CE07-9625-E872-1C4847B563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E2805-8392-1232-66E0-DCCFE9FB1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FE328-C927-98AD-3030-90E0B4BADB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827BC8-B893-6290-5352-34BD18FB4C1E}"/>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8" name="Footer Placeholder 7">
            <a:extLst>
              <a:ext uri="{FF2B5EF4-FFF2-40B4-BE49-F238E27FC236}">
                <a16:creationId xmlns:a16="http://schemas.microsoft.com/office/drawing/2014/main" id="{9E80CF03-00C9-48EE-2FAD-EDE91012B5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9183CC-0992-0C99-9F0C-FE65FBD4BA83}"/>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145929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D34A-3567-226A-C67D-F7330F2770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9BB8BE-AEEE-4D77-E54B-D2C67469D045}"/>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4" name="Footer Placeholder 3">
            <a:extLst>
              <a:ext uri="{FF2B5EF4-FFF2-40B4-BE49-F238E27FC236}">
                <a16:creationId xmlns:a16="http://schemas.microsoft.com/office/drawing/2014/main" id="{4767D10C-EA58-BCE7-1D63-76CB408D63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880A0F-86CE-80BA-83E6-49DDF7A98973}"/>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3654393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2897F9-B0C7-8989-5FB0-FD6417FF093D}"/>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3" name="Footer Placeholder 2">
            <a:extLst>
              <a:ext uri="{FF2B5EF4-FFF2-40B4-BE49-F238E27FC236}">
                <a16:creationId xmlns:a16="http://schemas.microsoft.com/office/drawing/2014/main" id="{E1A1C3D0-CBA0-6C92-AFA7-F8306458BA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1EB8C6-F902-009A-BB94-D9389999340E}"/>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2237206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A7A7-EF84-19AD-AF96-2CA7E9D5C2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6302EB-21C7-5DDC-F2BA-268DBFDE2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99FBAA-59FC-966F-A40A-A7961469B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D96FE-A3E0-45AC-427C-6355A26E764F}"/>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6" name="Footer Placeholder 5">
            <a:extLst>
              <a:ext uri="{FF2B5EF4-FFF2-40B4-BE49-F238E27FC236}">
                <a16:creationId xmlns:a16="http://schemas.microsoft.com/office/drawing/2014/main" id="{75BD6DD8-53C4-4733-A88B-646C5E497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3FD02-DC68-B0F2-3493-3B30537C529E}"/>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1322455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24AD611-5A69-4860-94BD-88CE901245C3}" type="datetime1">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cxnSp>
        <p:nvCxnSpPr>
          <p:cNvPr id="7" name="Straight Connector 6">
            <a:extLst>
              <a:ext uri="{FF2B5EF4-FFF2-40B4-BE49-F238E27FC236}">
                <a16:creationId xmlns:a16="http://schemas.microsoft.com/office/drawing/2014/main" id="{0400704D-6156-4889-AD94-65A90FAC204D}"/>
              </a:ext>
            </a:extLst>
          </p:cNvPr>
          <p:cNvCxnSpPr/>
          <p:nvPr userDrawn="1"/>
        </p:nvCxnSpPr>
        <p:spPr>
          <a:xfrm>
            <a:off x="977900" y="1294674"/>
            <a:ext cx="9885725"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87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4D33-56D6-1D17-6FB4-397EDB659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327425-98A6-44D9-7946-247E948049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CCE068-6F39-9E97-6821-FD63DE7C0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FE994-35B5-A80E-D17A-3439B9D60B46}"/>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6" name="Footer Placeholder 5">
            <a:extLst>
              <a:ext uri="{FF2B5EF4-FFF2-40B4-BE49-F238E27FC236}">
                <a16:creationId xmlns:a16="http://schemas.microsoft.com/office/drawing/2014/main" id="{F7C10966-DB5E-461E-41B2-ED164865E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05BA1-84E4-DAC2-7410-4721F2DE97B8}"/>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2643983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BC25-7488-CDAD-C9B1-90C5D760C2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1A4F1-C452-939F-A4FD-22B2469C62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96B51-3DE3-FB4F-A6C5-B2E90151DCDC}"/>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5" name="Footer Placeholder 4">
            <a:extLst>
              <a:ext uri="{FF2B5EF4-FFF2-40B4-BE49-F238E27FC236}">
                <a16:creationId xmlns:a16="http://schemas.microsoft.com/office/drawing/2014/main" id="{E240FA2B-DCCC-EB0E-B50A-D5BB0F750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95B7E-09DA-D2A3-09BE-DDA21B429549}"/>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951905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DB5CDA-DF37-9090-C437-B8ED66747D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380190-45AC-361C-4602-4317D7E2DB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C59D7-F3B3-CEF3-DD2E-FD88F28ECB72}"/>
              </a:ext>
            </a:extLst>
          </p:cNvPr>
          <p:cNvSpPr>
            <a:spLocks noGrp="1"/>
          </p:cNvSpPr>
          <p:nvPr>
            <p:ph type="dt" sz="half" idx="10"/>
          </p:nvPr>
        </p:nvSpPr>
        <p:spPr/>
        <p:txBody>
          <a:bodyPr/>
          <a:lstStyle/>
          <a:p>
            <a:fld id="{C560261D-5C88-461F-A0C2-67E874433CCF}" type="datetimeFigureOut">
              <a:rPr lang="en-US" smtClean="0"/>
              <a:t>10/3/2024</a:t>
            </a:fld>
            <a:endParaRPr lang="en-US"/>
          </a:p>
        </p:txBody>
      </p:sp>
      <p:sp>
        <p:nvSpPr>
          <p:cNvPr id="5" name="Footer Placeholder 4">
            <a:extLst>
              <a:ext uri="{FF2B5EF4-FFF2-40B4-BE49-F238E27FC236}">
                <a16:creationId xmlns:a16="http://schemas.microsoft.com/office/drawing/2014/main" id="{DA4FD9DB-AF12-D618-AC60-F1654B83A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8F42C-4379-0E8A-92F3-A02B905B87D6}"/>
              </a:ext>
            </a:extLst>
          </p:cNvPr>
          <p:cNvSpPr>
            <a:spLocks noGrp="1"/>
          </p:cNvSpPr>
          <p:nvPr>
            <p:ph type="sldNum" sz="quarter" idx="12"/>
          </p:nvPr>
        </p:nvSpPr>
        <p:spPr/>
        <p:txBody>
          <a:bodyPr/>
          <a:lstStyle/>
          <a:p>
            <a:fld id="{B12BD54C-0706-464C-BEE4-BF85BCDC0B20}" type="slidenum">
              <a:rPr lang="en-US" smtClean="0"/>
              <a:t>‹#›</a:t>
            </a:fld>
            <a:endParaRPr lang="en-US"/>
          </a:p>
        </p:txBody>
      </p:sp>
    </p:spTree>
    <p:extLst>
      <p:ext uri="{BB962C8B-B14F-4D97-AF65-F5344CB8AC3E}">
        <p14:creationId xmlns:p14="http://schemas.microsoft.com/office/powerpoint/2010/main" val="3871974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0" y="3886200"/>
            <a:ext cx="8534400" cy="1371600"/>
          </a:xfrm>
        </p:spPr>
        <p:txBody>
          <a:bodyPr>
            <a:normAutofit/>
          </a:bodyPr>
          <a:lstStyle>
            <a:lvl1pPr marL="0" indent="0" algn="ctr">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a:t>
            </a:r>
          </a:p>
          <a:p>
            <a:r>
              <a:rPr lang="en-US"/>
              <a:t>Date of Program</a:t>
            </a:r>
          </a:p>
          <a:p>
            <a:r>
              <a:rPr lang="en-US"/>
              <a:t>Time of Program</a:t>
            </a:r>
          </a:p>
        </p:txBody>
      </p:sp>
      <p:sp>
        <p:nvSpPr>
          <p:cNvPr id="4" name="Date Placeholder 3"/>
          <p:cNvSpPr>
            <a:spLocks noGrp="1"/>
          </p:cNvSpPr>
          <p:nvPr>
            <p:ph type="dt" sz="half" idx="10"/>
          </p:nvPr>
        </p:nvSpPr>
        <p:spPr/>
        <p:txBody>
          <a:bodyPr/>
          <a:lstStyle/>
          <a:p>
            <a:fld id="{A1A01A5C-6CBF-4F4F-9E39-028294C48D64}" type="datetime2">
              <a:rPr lang="en-US" smtClean="0">
                <a:solidFill>
                  <a:prstClr val="black">
                    <a:tint val="75000"/>
                  </a:prstClr>
                </a:solidFill>
              </a:rPr>
              <a:pPr/>
              <a:t>Thursday, October 3,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New Jersey State League of Municipalities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2816" y="381000"/>
            <a:ext cx="9043584" cy="1676654"/>
          </a:xfrm>
          <a:prstGeom prst="rect">
            <a:avLst/>
          </a:prstGeom>
        </p:spPr>
      </p:pic>
      <p:sp>
        <p:nvSpPr>
          <p:cNvPr id="8" name="Subtitle 2"/>
          <p:cNvSpPr txBox="1">
            <a:spLocks/>
          </p:cNvSpPr>
          <p:nvPr userDrawn="1"/>
        </p:nvSpPr>
        <p:spPr>
          <a:xfrm>
            <a:off x="1777408" y="5410200"/>
            <a:ext cx="8534400" cy="533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400" kern="1200" baseline="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700">
                <a:solidFill>
                  <a:prstClr val="black">
                    <a:tint val="75000"/>
                  </a:prstClr>
                </a:solidFill>
              </a:rPr>
              <a:t>Name &amp; title of NJLM Staff if applicable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2001" y="-1447800"/>
            <a:ext cx="3929012" cy="9943555"/>
          </a:xfrm>
          <a:prstGeom prst="rect">
            <a:avLst/>
          </a:prstGeom>
        </p:spPr>
      </p:pic>
    </p:spTree>
    <p:extLst>
      <p:ext uri="{BB962C8B-B14F-4D97-AF65-F5344CB8AC3E}">
        <p14:creationId xmlns:p14="http://schemas.microsoft.com/office/powerpoint/2010/main" val="362591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EE89A1-561C-433F-8CAA-969C540EB692}" type="datetime2">
              <a:rPr lang="en-US" smtClean="0">
                <a:solidFill>
                  <a:prstClr val="black">
                    <a:tint val="75000"/>
                  </a:prstClr>
                </a:solidFill>
              </a:rPr>
              <a:pPr/>
              <a:t>Thursday, October 3,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4249755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D06A5E-D26D-4FB5-BB60-8C651BBD813C}" type="datetime2">
              <a:rPr lang="en-US" smtClean="0">
                <a:solidFill>
                  <a:prstClr val="black">
                    <a:tint val="75000"/>
                  </a:prstClr>
                </a:solidFill>
              </a:rPr>
              <a:pPr/>
              <a:t>Thursday, October 3,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3780384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995D9C-9EFB-4D05-B5F9-EF9CFE6464BD}" type="datetime2">
              <a:rPr lang="en-US" smtClean="0">
                <a:solidFill>
                  <a:prstClr val="black">
                    <a:tint val="75000"/>
                  </a:prstClr>
                </a:solidFill>
              </a:rPr>
              <a:pPr/>
              <a:t>Thursday, October 3,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3929954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A4D8AF-ECDA-4184-8583-1E548C2BCCF2}" type="datetime2">
              <a:rPr lang="en-US" smtClean="0">
                <a:solidFill>
                  <a:prstClr val="black">
                    <a:tint val="75000"/>
                  </a:prstClr>
                </a:solidFill>
              </a:rPr>
              <a:pPr/>
              <a:t>Thursday, October 3, 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1525349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FC3FE9-252A-4260-BAD8-B40BED9F48E0}" type="datetime2">
              <a:rPr lang="en-US" smtClean="0">
                <a:solidFill>
                  <a:prstClr val="black">
                    <a:tint val="75000"/>
                  </a:prstClr>
                </a:solidFill>
              </a:rPr>
              <a:pPr/>
              <a:t>Thursday, October 3, 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1885858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47B00-3D4E-440A-A56A-62548618E949}" type="datetime2">
              <a:rPr lang="en-US" smtClean="0">
                <a:solidFill>
                  <a:prstClr val="black">
                    <a:tint val="75000"/>
                  </a:prstClr>
                </a:solidFill>
              </a:rPr>
              <a:pPr/>
              <a:t>Thursday, October 3, 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4019663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25D227-FDA3-4E4D-8F19-DA5CE7DFCDB9}" type="datetime1">
              <a:rPr lang="en-US" smtClean="0"/>
              <a:t>10/3/2024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spTree>
    <p:extLst>
      <p:ext uri="{BB962C8B-B14F-4D97-AF65-F5344CB8AC3E}">
        <p14:creationId xmlns:p14="http://schemas.microsoft.com/office/powerpoint/2010/main" val="1471585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498E3-6691-41C4-A4DB-079EF84AD2DD}" type="datetime2">
              <a:rPr lang="en-US" smtClean="0">
                <a:solidFill>
                  <a:prstClr val="black">
                    <a:tint val="75000"/>
                  </a:prstClr>
                </a:solidFill>
              </a:rPr>
              <a:pPr/>
              <a:t>Thursday, October 3,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1962749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02BAD4-B38D-4A11-922B-D8C08FD25398}" type="datetime2">
              <a:rPr lang="en-US" smtClean="0">
                <a:solidFill>
                  <a:prstClr val="black">
                    <a:tint val="75000"/>
                  </a:prstClr>
                </a:solidFill>
              </a:rPr>
              <a:pPr/>
              <a:t>Thursday, October 3, 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2141541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062B40-4986-40D5-B3F0-73AE21FD3DE1}" type="datetime2">
              <a:rPr lang="en-US" smtClean="0">
                <a:solidFill>
                  <a:prstClr val="black">
                    <a:tint val="75000"/>
                  </a:prstClr>
                </a:solidFill>
              </a:rPr>
              <a:pPr/>
              <a:t>Thursday, October 3, 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New Jersey State League of Municipalities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01" y="-1447800"/>
            <a:ext cx="3929012" cy="994355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1808" y="381000"/>
            <a:ext cx="9043584" cy="1676654"/>
          </a:xfrm>
          <a:prstGeom prst="rect">
            <a:avLst/>
          </a:prstGeom>
        </p:spPr>
      </p:pic>
      <p:sp>
        <p:nvSpPr>
          <p:cNvPr id="9" name="Vertical Text Placeholder 2"/>
          <p:cNvSpPr>
            <a:spLocks noGrp="1"/>
          </p:cNvSpPr>
          <p:nvPr>
            <p:ph type="body" orient="vert" idx="12" hasCustomPrompt="1"/>
          </p:nvPr>
        </p:nvSpPr>
        <p:spPr>
          <a:xfrm rot="16200000">
            <a:off x="5410201" y="-2514600"/>
            <a:ext cx="457201" cy="10058400"/>
          </a:xfrm>
        </p:spPr>
        <p:txBody>
          <a:bodyPr vert="eaVert">
            <a:normAutofit/>
          </a:bodyPr>
          <a:lstStyle>
            <a:lvl1pPr eaLnBrk="1" hangingPunct="1">
              <a:spcBef>
                <a:spcPct val="0"/>
              </a:spcBef>
              <a:buClrTx/>
              <a:buSzTx/>
              <a:buFontTx/>
              <a:buNone/>
              <a:defRPr sz="2400">
                <a:latin typeface="+mj-lt"/>
              </a:defRPr>
            </a:lvl1pPr>
          </a:lstStyle>
          <a:p>
            <a:pPr eaLnBrk="1" hangingPunct="1">
              <a:spcBef>
                <a:spcPct val="0"/>
              </a:spcBef>
              <a:buClrTx/>
              <a:buSzTx/>
              <a:buFontTx/>
              <a:buNone/>
            </a:pPr>
            <a:r>
              <a:rPr lang="en-US" altLang="en-US" sz="1800">
                <a:latin typeface="+mn-lt"/>
              </a:rPr>
              <a:t>Contact:</a:t>
            </a:r>
            <a:endParaRPr lang="en-US" altLang="en-US" sz="2000">
              <a:latin typeface="+mn-lt"/>
            </a:endParaRPr>
          </a:p>
        </p:txBody>
      </p:sp>
      <p:sp>
        <p:nvSpPr>
          <p:cNvPr id="2" name="Rectangle 1"/>
          <p:cNvSpPr/>
          <p:nvPr userDrawn="1"/>
        </p:nvSpPr>
        <p:spPr>
          <a:xfrm>
            <a:off x="609600" y="2743200"/>
            <a:ext cx="10058400" cy="923330"/>
          </a:xfrm>
          <a:prstGeom prst="rect">
            <a:avLst/>
          </a:prstGeom>
        </p:spPr>
        <p:txBody>
          <a:bodyPr wrap="square">
            <a:spAutoFit/>
          </a:bodyPr>
          <a:lstStyle/>
          <a:p>
            <a:pPr>
              <a:spcBef>
                <a:spcPct val="0"/>
              </a:spcBef>
            </a:pPr>
            <a:r>
              <a:rPr lang="en-US" altLang="en-US" sz="1800">
                <a:solidFill>
                  <a:prstClr val="black"/>
                </a:solidFill>
              </a:rPr>
              <a:t>Staff Name, Staff Title</a:t>
            </a:r>
          </a:p>
          <a:p>
            <a:pPr>
              <a:spcBef>
                <a:spcPct val="0"/>
              </a:spcBef>
            </a:pPr>
            <a:r>
              <a:rPr lang="en-US" altLang="en-US" sz="1800">
                <a:solidFill>
                  <a:prstClr val="black"/>
                </a:solidFill>
              </a:rPr>
              <a:t>609-695-3481 x###</a:t>
            </a:r>
          </a:p>
          <a:p>
            <a:pPr>
              <a:spcBef>
                <a:spcPct val="0"/>
              </a:spcBef>
            </a:pPr>
            <a:r>
              <a:rPr lang="en-US" altLang="en-US" sz="1800">
                <a:solidFill>
                  <a:prstClr val="black"/>
                </a:solidFill>
              </a:rPr>
              <a:t>name@njlm.org</a:t>
            </a:r>
          </a:p>
        </p:txBody>
      </p:sp>
    </p:spTree>
    <p:extLst>
      <p:ext uri="{BB962C8B-B14F-4D97-AF65-F5344CB8AC3E}">
        <p14:creationId xmlns:p14="http://schemas.microsoft.com/office/powerpoint/2010/main" val="2860585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A7F07E9-ED19-4B67-85CB-A1F6AAAD20B3}" type="datetime1">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cxnSp>
        <p:nvCxnSpPr>
          <p:cNvPr id="8" name="Straight Connector 7">
            <a:extLst>
              <a:ext uri="{FF2B5EF4-FFF2-40B4-BE49-F238E27FC236}">
                <a16:creationId xmlns:a16="http://schemas.microsoft.com/office/drawing/2014/main" id="{3E13872E-3577-457F-A6B9-BD963BC30B08}"/>
              </a:ext>
            </a:extLst>
          </p:cNvPr>
          <p:cNvCxnSpPr/>
          <p:nvPr userDrawn="1"/>
        </p:nvCxnSpPr>
        <p:spPr>
          <a:xfrm>
            <a:off x="977900" y="1294674"/>
            <a:ext cx="9885725"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67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6DF3452-3F3C-4A66-854D-66680C202195}" type="datetime1">
              <a:rPr lang="en-US" smtClean="0"/>
              <a:t>10/3/2024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spTree>
    <p:extLst>
      <p:ext uri="{BB962C8B-B14F-4D97-AF65-F5344CB8AC3E}">
        <p14:creationId xmlns:p14="http://schemas.microsoft.com/office/powerpoint/2010/main" val="69354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E599CF4-181E-448F-BE52-DC5ACC2780C3}" type="datetime1">
              <a:rPr lang="en-US" smtClean="0"/>
              <a:t>10/3/2024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cxnSp>
        <p:nvCxnSpPr>
          <p:cNvPr id="6" name="Straight Connector 5">
            <a:extLst>
              <a:ext uri="{FF2B5EF4-FFF2-40B4-BE49-F238E27FC236}">
                <a16:creationId xmlns:a16="http://schemas.microsoft.com/office/drawing/2014/main" id="{678C3CB4-16A4-4837-B4B0-66D639E33FB5}"/>
              </a:ext>
            </a:extLst>
          </p:cNvPr>
          <p:cNvCxnSpPr/>
          <p:nvPr userDrawn="1"/>
        </p:nvCxnSpPr>
        <p:spPr>
          <a:xfrm>
            <a:off x="977900" y="1294674"/>
            <a:ext cx="9885725"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39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DBC90D6-BBE7-4F05-ABC8-FF3D37B33BD2}" type="datetime1">
              <a:rPr lang="en-US" smtClean="0"/>
              <a:t>10/3/2024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spTree>
    <p:extLst>
      <p:ext uri="{BB962C8B-B14F-4D97-AF65-F5344CB8AC3E}">
        <p14:creationId xmlns:p14="http://schemas.microsoft.com/office/powerpoint/2010/main" val="46063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DB0E929-2572-41E7-814C-5935D1F6C9C6}" type="datetime1">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cxnSp>
        <p:nvCxnSpPr>
          <p:cNvPr id="8" name="Straight Connector 7">
            <a:extLst>
              <a:ext uri="{FF2B5EF4-FFF2-40B4-BE49-F238E27FC236}">
                <a16:creationId xmlns:a16="http://schemas.microsoft.com/office/drawing/2014/main" id="{437ACDD9-6A64-41E6-AF7D-2489DC453A79}"/>
              </a:ext>
            </a:extLst>
          </p:cNvPr>
          <p:cNvCxnSpPr/>
          <p:nvPr userDrawn="1"/>
        </p:nvCxnSpPr>
        <p:spPr>
          <a:xfrm>
            <a:off x="977900" y="1294674"/>
            <a:ext cx="9885725"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2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583A2FD-561F-4AC3-B923-56AC9EB07576}" type="datetime1">
              <a:rPr lang="en-US" smtClean="0"/>
              <a:t>10/3/2024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545CCE0-4D14-004D-838D-DA38C35BF0E9}" type="slidenum">
              <a:rPr lang="en-US" smtClean="0"/>
              <a:t>‹#›</a:t>
            </a:fld>
            <a:endParaRPr lang="en-US"/>
          </a:p>
        </p:txBody>
      </p:sp>
    </p:spTree>
    <p:extLst>
      <p:ext uri="{BB962C8B-B14F-4D97-AF65-F5344CB8AC3E}">
        <p14:creationId xmlns:p14="http://schemas.microsoft.com/office/powerpoint/2010/main" val="16446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26DDC99-A1DD-4FDC-8E06-7763CD971F1C}"/>
              </a:ext>
            </a:extLst>
          </p:cNvPr>
          <p:cNvPicPr>
            <a:picLocks noChangeAspect="1"/>
          </p:cNvPicPr>
          <p:nvPr userDrawn="1"/>
        </p:nvPicPr>
        <p:blipFill>
          <a:blip r:embed="rId13"/>
          <a:stretch>
            <a:fillRect/>
          </a:stretch>
        </p:blipFill>
        <p:spPr>
          <a:xfrm>
            <a:off x="11170366" y="365125"/>
            <a:ext cx="761035" cy="761035"/>
          </a:xfrm>
          <a:prstGeom prst="rect">
            <a:avLst/>
          </a:prstGeom>
        </p:spPr>
      </p:pic>
      <p:sp>
        <p:nvSpPr>
          <p:cNvPr id="7" name="Rectangle 6">
            <a:extLst>
              <a:ext uri="{FF2B5EF4-FFF2-40B4-BE49-F238E27FC236}">
                <a16:creationId xmlns:a16="http://schemas.microsoft.com/office/drawing/2014/main" id="{ADBA4EE1-D31C-496E-913B-0A8417B6BED0}"/>
              </a:ext>
            </a:extLst>
          </p:cNvPr>
          <p:cNvSpPr/>
          <p:nvPr userDrawn="1"/>
        </p:nvSpPr>
        <p:spPr>
          <a:xfrm>
            <a:off x="358815" y="6454736"/>
            <a:ext cx="10994985" cy="307777"/>
          </a:xfrm>
          <a:prstGeom prst="rect">
            <a:avLst/>
          </a:prstGeom>
        </p:spPr>
        <p:txBody>
          <a:bodyPr wrap="square">
            <a:spAutoFit/>
          </a:bodyPr>
          <a:lstStyle/>
          <a:p>
            <a:pPr algn="ctr" eaLnBrk="1" hangingPunct="1">
              <a:spcBef>
                <a:spcPct val="20000"/>
              </a:spcBef>
              <a:buClr>
                <a:srgbClr val="CC3300"/>
              </a:buClr>
              <a:buFont typeface="Wingdings" panose="05000000000000000000" pitchFamily="2" charset="2"/>
              <a:buNone/>
              <a:defRPr/>
            </a:pPr>
            <a:r>
              <a:rPr lang="en-US" altLang="en-US" sz="1400" b="0">
                <a:solidFill>
                  <a:schemeClr val="bg1">
                    <a:lumMod val="65000"/>
                  </a:schemeClr>
                </a:solidFill>
                <a:latin typeface="+mn-lt"/>
              </a:rPr>
              <a:t>150 Clove Road, 9th Floor, Little Falls, NJ 07424| Phone: 201-896-4100 | Fax: 201-896-8660 | </a:t>
            </a:r>
            <a:r>
              <a:rPr lang="en-US" altLang="en-US" sz="1400" b="1">
                <a:solidFill>
                  <a:schemeClr val="bg1">
                    <a:lumMod val="65000"/>
                  </a:schemeClr>
                </a:solidFill>
                <a:latin typeface="+mn-lt"/>
              </a:rPr>
              <a:t>www.sh-law.com</a:t>
            </a:r>
          </a:p>
        </p:txBody>
      </p:sp>
    </p:spTree>
    <p:extLst>
      <p:ext uri="{BB962C8B-B14F-4D97-AF65-F5344CB8AC3E}">
        <p14:creationId xmlns:p14="http://schemas.microsoft.com/office/powerpoint/2010/main" val="1235289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4C718-04C9-955E-0531-F4FF006C12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E1A126-5F32-6BAE-6867-093CA7D9D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B7DD5-7A4E-5034-9BE7-65A7719FA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60261D-5C88-461F-A0C2-67E874433CCF}" type="datetimeFigureOut">
              <a:rPr lang="en-US" smtClean="0"/>
              <a:t>10/3/2024</a:t>
            </a:fld>
            <a:endParaRPr lang="en-US"/>
          </a:p>
        </p:txBody>
      </p:sp>
      <p:sp>
        <p:nvSpPr>
          <p:cNvPr id="5" name="Footer Placeholder 4">
            <a:extLst>
              <a:ext uri="{FF2B5EF4-FFF2-40B4-BE49-F238E27FC236}">
                <a16:creationId xmlns:a16="http://schemas.microsoft.com/office/drawing/2014/main" id="{783F8558-4EB4-24E9-E8CC-23FE57C66F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AA7845-43D5-EA49-D745-5095FE4183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2BD54C-0706-464C-BEE4-BF85BCDC0B20}" type="slidenum">
              <a:rPr lang="en-US" smtClean="0"/>
              <a:t>‹#›</a:t>
            </a:fld>
            <a:endParaRPr lang="en-US"/>
          </a:p>
        </p:txBody>
      </p:sp>
    </p:spTree>
    <p:extLst>
      <p:ext uri="{BB962C8B-B14F-4D97-AF65-F5344CB8AC3E}">
        <p14:creationId xmlns:p14="http://schemas.microsoft.com/office/powerpoint/2010/main" val="1473541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62E5E-E8C2-4500-A7B1-2D11D35E530B}" type="datetime2">
              <a:rPr lang="en-US" smtClean="0">
                <a:solidFill>
                  <a:prstClr val="black">
                    <a:tint val="75000"/>
                  </a:prstClr>
                </a:solidFill>
              </a:rPr>
              <a:pPr/>
              <a:t>Thursday, October 3, 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6604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New Jersey State League of Municipalities</a:t>
            </a:r>
          </a:p>
        </p:txBody>
      </p:sp>
    </p:spTree>
    <p:extLst>
      <p:ext uri="{BB962C8B-B14F-4D97-AF65-F5344CB8AC3E}">
        <p14:creationId xmlns:p14="http://schemas.microsoft.com/office/powerpoint/2010/main" val="30258927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041936"/>
            <a:ext cx="8318090" cy="2530064"/>
          </a:xfrm>
        </p:spPr>
        <p:txBody>
          <a:bodyPr/>
          <a:lstStyle/>
          <a:p>
            <a:r>
              <a:rPr lang="en-US"/>
              <a:t>Lunch &amp; Learn</a:t>
            </a:r>
            <a:br>
              <a:rPr lang="en-US"/>
            </a:br>
            <a:r>
              <a:rPr lang="en-US"/>
              <a:t>NJDEP Resilient Environments and Landscapes (REAL) Rule</a:t>
            </a:r>
          </a:p>
        </p:txBody>
      </p:sp>
      <p:sp>
        <p:nvSpPr>
          <p:cNvPr id="3" name="Subtitle 2"/>
          <p:cNvSpPr>
            <a:spLocks noGrp="1"/>
          </p:cNvSpPr>
          <p:nvPr>
            <p:ph type="subTitle" idx="1"/>
          </p:nvPr>
        </p:nvSpPr>
        <p:spPr>
          <a:xfrm>
            <a:off x="1612490" y="4909066"/>
            <a:ext cx="8534400" cy="1371600"/>
          </a:xfrm>
        </p:spPr>
        <p:txBody>
          <a:bodyPr>
            <a:normAutofit/>
          </a:bodyPr>
          <a:lstStyle/>
          <a:p>
            <a:endParaRPr lang="en-US">
              <a:solidFill>
                <a:schemeClr val="tx1">
                  <a:lumMod val="50000"/>
                  <a:lumOff val="50000"/>
                </a:schemeClr>
              </a:solidFill>
            </a:endParaRPr>
          </a:p>
          <a:p>
            <a:endParaRPr lang="en-US">
              <a:solidFill>
                <a:schemeClr val="tx1">
                  <a:lumMod val="50000"/>
                  <a:lumOff val="50000"/>
                </a:schemeClr>
              </a:solidFill>
            </a:endParaRPr>
          </a:p>
          <a:p>
            <a:r>
              <a:rPr lang="en-US">
                <a:solidFill>
                  <a:schemeClr val="tx1">
                    <a:lumMod val="50000"/>
                    <a:lumOff val="50000"/>
                  </a:schemeClr>
                </a:solidFill>
              </a:rPr>
              <a:t>Presented: October 3, 2024</a:t>
            </a:r>
          </a:p>
          <a:p>
            <a:endParaRPr lang="en-US">
              <a:solidFill>
                <a:schemeClr val="tx1">
                  <a:lumMod val="50000"/>
                  <a:lumOff val="50000"/>
                </a:schemeClr>
              </a:solidFill>
            </a:endParaRPr>
          </a:p>
        </p:txBody>
      </p:sp>
      <p:sp>
        <p:nvSpPr>
          <p:cNvPr id="4" name="TextBox 3"/>
          <p:cNvSpPr txBox="1"/>
          <p:nvPr/>
        </p:nvSpPr>
        <p:spPr>
          <a:xfrm>
            <a:off x="4179452" y="5410200"/>
            <a:ext cx="397394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istrictProW01-Book"/>
              <a:ea typeface="+mn-ea"/>
              <a:cs typeface="+mn-cs"/>
            </a:endParaRPr>
          </a:p>
        </p:txBody>
      </p:sp>
    </p:spTree>
    <p:extLst>
      <p:ext uri="{BB962C8B-B14F-4D97-AF65-F5344CB8AC3E}">
        <p14:creationId xmlns:p14="http://schemas.microsoft.com/office/powerpoint/2010/main" val="102242602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NJDEP Principle No. 2 - </a:t>
            </a:r>
            <a:r>
              <a:rPr lang="en-US" sz="2400" b="1">
                <a:effectLst/>
                <a:latin typeface="+mn-lt"/>
                <a:ea typeface="Times New Roman" panose="02020603050405020304" pitchFamily="18" charset="0"/>
              </a:rPr>
              <a:t>Protect Critical Facilities And Infrastructure From The Effects Of Climate Change</a:t>
            </a:r>
            <a:endParaRPr lang="en-US" sz="2400">
              <a:solidFill>
                <a:srgbClr val="000000"/>
              </a:solidFill>
              <a:effectLst/>
              <a:latin typeface="+mn-lt"/>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1138773"/>
          </a:xfrm>
          <a:prstGeom prst="rect">
            <a:avLst/>
          </a:prstGeom>
        </p:spPr>
        <p:txBody>
          <a:bodyPr wrap="square">
            <a:spAutoFit/>
          </a:bodyPr>
          <a:lstStyle/>
          <a:p>
            <a:pPr indent="457200" algn="just"/>
            <a:r>
              <a:rPr lang="en-US">
                <a:solidFill>
                  <a:srgbClr val="000000"/>
                </a:solidFill>
                <a:effectLst/>
                <a:latin typeface="Times New Roman" panose="02020603050405020304" pitchFamily="18" charset="0"/>
                <a:ea typeface="Times New Roman" panose="02020603050405020304" pitchFamily="18" charset="0"/>
              </a:rPr>
              <a:t>NJDEP’s REAL rule proposes more stringent design and construction standards for critical facilities and infrastructure (typically governmental facilities).</a:t>
            </a:r>
          </a:p>
          <a:p>
            <a:pPr marL="0" marR="0" indent="457200" algn="just">
              <a:spcBef>
                <a:spcPts val="0"/>
              </a:spcBef>
              <a:spcAft>
                <a:spcPts val="0"/>
              </a:spcAft>
            </a:pPr>
            <a:endParaRPr lang="en-US" sz="320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A806BDF5-27D8-2182-EFD9-6ED47556B96E}"/>
              </a:ext>
            </a:extLst>
          </p:cNvPr>
          <p:cNvSpPr>
            <a:spLocks noGrp="1"/>
          </p:cNvSpPr>
          <p:nvPr>
            <p:ph type="sldNum" sz="quarter" idx="12"/>
          </p:nvPr>
        </p:nvSpPr>
        <p:spPr>
          <a:xfrm>
            <a:off x="10102362" y="6356350"/>
            <a:ext cx="1251438" cy="365125"/>
          </a:xfrm>
        </p:spPr>
        <p:txBody>
          <a:bodyPr/>
          <a:lstStyle/>
          <a:p>
            <a:fld id="{3545CCE0-4D14-004D-838D-DA38C35BF0E9}" type="slidenum">
              <a:rPr lang="en-US" smtClean="0"/>
              <a:t>10</a:t>
            </a:fld>
            <a:endParaRPr lang="en-US"/>
          </a:p>
        </p:txBody>
      </p:sp>
    </p:spTree>
    <p:extLst>
      <p:ext uri="{BB962C8B-B14F-4D97-AF65-F5344CB8AC3E}">
        <p14:creationId xmlns:p14="http://schemas.microsoft.com/office/powerpoint/2010/main" val="1758423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indent="457200">
              <a:spcBef>
                <a:spcPts val="0"/>
              </a:spcBef>
            </a:pPr>
            <a:r>
              <a:rPr lang="en-US" sz="2400" b="1">
                <a:effectLst/>
                <a:latin typeface="+mn-lt"/>
                <a:ea typeface="Times New Roman" panose="02020603050405020304" pitchFamily="18" charset="0"/>
              </a:rPr>
              <a:t>NJDEP Principle Nos. 3 and 4- </a:t>
            </a:r>
            <a:r>
              <a:rPr lang="en-US" sz="2200" b="1">
                <a:solidFill>
                  <a:srgbClr val="000000"/>
                </a:solidFill>
                <a:effectLst/>
                <a:latin typeface="Times New Roman" panose="02020603050405020304" pitchFamily="18" charset="0"/>
                <a:ea typeface="Times New Roman" panose="02020603050405020304" pitchFamily="18" charset="0"/>
              </a:rPr>
              <a:t>Restore Water Quality And Reduce Flooding Especially In Urbanized Areas; Increase Resilience Of Land And Water Resources</a:t>
            </a:r>
            <a:br>
              <a:rPr lang="en-US" sz="3200" b="1">
                <a:solidFill>
                  <a:srgbClr val="000000"/>
                </a:solidFill>
                <a:effectLst/>
                <a:latin typeface="Times New Roman" panose="02020603050405020304" pitchFamily="18" charset="0"/>
                <a:ea typeface="Times New Roman" panose="02020603050405020304" pitchFamily="18" charset="0"/>
              </a:rPr>
            </a:br>
            <a:endParaRPr lang="en-US" sz="3200">
              <a:solidFill>
                <a:srgbClr val="000000"/>
              </a:solidFill>
              <a:effectLst/>
              <a:latin typeface="+mn-lt"/>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2677656"/>
          </a:xfrm>
          <a:prstGeom prst="rect">
            <a:avLst/>
          </a:prstGeom>
        </p:spPr>
        <p:txBody>
          <a:bodyPr wrap="square">
            <a:spAutoFit/>
          </a:bodyPr>
          <a:lstStyle/>
          <a:p>
            <a:pPr marL="285750" indent="-285750" algn="just">
              <a:buFont typeface="Arial" panose="020B0604020202020204" pitchFamily="34" charset="0"/>
              <a:buChar char="•"/>
            </a:pPr>
            <a:r>
              <a:rPr lang="en-US" sz="1800">
                <a:solidFill>
                  <a:srgbClr val="000000"/>
                </a:solidFill>
                <a:effectLst/>
                <a:latin typeface="Times New Roman" panose="02020603050405020304" pitchFamily="18" charset="0"/>
                <a:ea typeface="Times New Roman" panose="02020603050405020304" pitchFamily="18" charset="0"/>
              </a:rPr>
              <a:t>NJDEP’s REAL rule changes the Freshwater Wetlands rules to require applicants to demonstrate that wetland impacts are necessary for completing a project independent of whether the impacts meet other wetlands criteria. Wetlands permit applicants must demonstrate compliance with Stormwater Rules for any project impacting wetlands or transition areas associated with a “major development”. </a:t>
            </a:r>
          </a:p>
          <a:p>
            <a:pPr indent="457200" algn="just"/>
            <a:endParaRPr lang="en-US">
              <a:solidFill>
                <a:srgbClr val="000000"/>
              </a:solidFill>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en-US" sz="1800">
                <a:solidFill>
                  <a:srgbClr val="000000"/>
                </a:solidFill>
                <a:effectLst/>
                <a:latin typeface="Times New Roman" panose="02020603050405020304" pitchFamily="18" charset="0"/>
                <a:ea typeface="Times New Roman" panose="02020603050405020304" pitchFamily="18" charset="0"/>
              </a:rPr>
              <a:t>For new development, applicants are required to remove the existing impervious surface where practicable within 25 feet of wetlands under special activity transition area waivers. A developer must ensure all activities in wetlands transition areas are situated at least 25 feet from freshwater wetlands.</a:t>
            </a:r>
          </a:p>
          <a:p>
            <a:pPr marL="0" marR="0" indent="457200" algn="just">
              <a:spcBef>
                <a:spcPts val="0"/>
              </a:spcBef>
              <a:spcAft>
                <a:spcPts val="0"/>
              </a:spcAft>
            </a:pPr>
            <a:endParaRPr lang="en-US" sz="240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FF5F9220-3EA3-087C-E3F7-017F7E28B9FD}"/>
              </a:ext>
            </a:extLst>
          </p:cNvPr>
          <p:cNvSpPr>
            <a:spLocks noGrp="1"/>
          </p:cNvSpPr>
          <p:nvPr>
            <p:ph type="sldNum" sz="quarter" idx="12"/>
          </p:nvPr>
        </p:nvSpPr>
        <p:spPr>
          <a:xfrm>
            <a:off x="10067192" y="6356350"/>
            <a:ext cx="1286608" cy="365125"/>
          </a:xfrm>
        </p:spPr>
        <p:txBody>
          <a:bodyPr/>
          <a:lstStyle/>
          <a:p>
            <a:fld id="{3545CCE0-4D14-004D-838D-DA38C35BF0E9}" type="slidenum">
              <a:rPr lang="en-US" smtClean="0"/>
              <a:t>11</a:t>
            </a:fld>
            <a:endParaRPr lang="en-US"/>
          </a:p>
        </p:txBody>
      </p:sp>
    </p:spTree>
    <p:extLst>
      <p:ext uri="{BB962C8B-B14F-4D97-AF65-F5344CB8AC3E}">
        <p14:creationId xmlns:p14="http://schemas.microsoft.com/office/powerpoint/2010/main" val="2062774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spcBef>
                <a:spcPts val="0"/>
              </a:spcBef>
              <a:spcAft>
                <a:spcPts val="0"/>
              </a:spcAft>
            </a:pPr>
            <a:r>
              <a:rPr lang="en-US" sz="2400" b="1">
                <a:effectLst/>
                <a:latin typeface="+mn-lt"/>
                <a:ea typeface="Times New Roman" panose="02020603050405020304" pitchFamily="18" charset="0"/>
              </a:rPr>
              <a:t>NJDEP Principle Nos. 3 and 4. (cont.)</a:t>
            </a:r>
            <a:endParaRPr lang="en-US" sz="3200">
              <a:solidFill>
                <a:srgbClr val="000000"/>
              </a:solidFill>
              <a:effectLst/>
              <a:latin typeface="+mn-lt"/>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2308324"/>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NJDEP’s REAL rule applies to wetlands general permits. Even if the project meets the criteria for a wetlands general permit, the applicant must prove that the wetland impacts are necessary and that there is no other practicable onsite configuration which would avoid or reduce the impact to wetlands or State open waters. </a:t>
            </a:r>
          </a:p>
          <a:p>
            <a:pPr marL="0" marR="0" indent="0" algn="l">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NJDEP’s REAL rule and the Flood Hazard Area rules will now require that certain isolated waters draining less than 50 acres, previously unregulated, will now be regulated to better protect headwaters. </a:t>
            </a:r>
          </a:p>
        </p:txBody>
      </p:sp>
      <p:sp>
        <p:nvSpPr>
          <p:cNvPr id="4" name="Slide Number Placeholder 3">
            <a:extLst>
              <a:ext uri="{FF2B5EF4-FFF2-40B4-BE49-F238E27FC236}">
                <a16:creationId xmlns:a16="http://schemas.microsoft.com/office/drawing/2014/main" id="{ACEB2EB8-13E2-C5CD-F3C0-B1EDE574F9AC}"/>
              </a:ext>
            </a:extLst>
          </p:cNvPr>
          <p:cNvSpPr>
            <a:spLocks noGrp="1"/>
          </p:cNvSpPr>
          <p:nvPr>
            <p:ph type="sldNum" sz="quarter" idx="12"/>
          </p:nvPr>
        </p:nvSpPr>
        <p:spPr>
          <a:xfrm>
            <a:off x="10111154" y="6356350"/>
            <a:ext cx="1242646" cy="365125"/>
          </a:xfrm>
        </p:spPr>
        <p:txBody>
          <a:bodyPr/>
          <a:lstStyle/>
          <a:p>
            <a:fld id="{3545CCE0-4D14-004D-838D-DA38C35BF0E9}" type="slidenum">
              <a:rPr lang="en-US" smtClean="0"/>
              <a:t>12</a:t>
            </a:fld>
            <a:endParaRPr lang="en-US"/>
          </a:p>
        </p:txBody>
      </p:sp>
    </p:spTree>
    <p:extLst>
      <p:ext uri="{BB962C8B-B14F-4D97-AF65-F5344CB8AC3E}">
        <p14:creationId xmlns:p14="http://schemas.microsoft.com/office/powerpoint/2010/main" val="75636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spcBef>
                <a:spcPts val="0"/>
              </a:spcBef>
              <a:spcAft>
                <a:spcPts val="0"/>
              </a:spcAft>
            </a:pPr>
            <a:r>
              <a:rPr lang="en-US" sz="2400" b="1">
                <a:effectLst/>
                <a:latin typeface="+mn-lt"/>
                <a:ea typeface="Times New Roman" panose="02020603050405020304" pitchFamily="18" charset="0"/>
              </a:rPr>
              <a:t>NJDEP Principle Nos. 3 and 4.  (cont.)</a:t>
            </a:r>
            <a:endParaRPr lang="en-US" sz="3200">
              <a:solidFill>
                <a:srgbClr val="000000"/>
              </a:solidFill>
              <a:effectLst/>
              <a:latin typeface="+mn-lt"/>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3416320"/>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The Department will apply a 150 foot riparian zone to regulated waters based upon potential impact to endangered or threatened species that are considered “critically dependent on the regulated water for survival,” and require riparian zone mitigation for all impacts within 150 foot riparian zones that individually or cumulatively exceed 2000 square feet. Applicants need to provide riparian zone mitigation and a 50 foot riparian zone when on-site impacts cumulatively exceed 0.1 acres. A  25 foot setback from the top of bank or bulkhead is mandatory, with some exceptions.  </a:t>
            </a:r>
          </a:p>
          <a:p>
            <a:pPr marL="0" marR="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NJDEP’s REAL rule amends the stormwater management rules to require reduction of run off volumes from major developments, and will require total suspended solid removal for stormwater runoff from both new (already required) and redeveloped parking areas. The new rules require water </a:t>
            </a:r>
            <a:r>
              <a:rPr lang="en-US" u="sng">
                <a:solidFill>
                  <a:srgbClr val="000000"/>
                </a:solidFill>
                <a:effectLst/>
                <a:latin typeface="Times New Roman" panose="02020603050405020304" pitchFamily="18" charset="0"/>
                <a:ea typeface="Times New Roman" panose="02020603050405020304" pitchFamily="18" charset="0"/>
              </a:rPr>
              <a:t>quality</a:t>
            </a:r>
            <a:r>
              <a:rPr lang="en-US">
                <a:solidFill>
                  <a:srgbClr val="000000"/>
                </a:solidFill>
                <a:effectLst/>
                <a:latin typeface="Times New Roman" panose="02020603050405020304" pitchFamily="18" charset="0"/>
                <a:ea typeface="Times New Roman" panose="02020603050405020304" pitchFamily="18" charset="0"/>
              </a:rPr>
              <a:t> treatment for a redeveloped motor vehicle surface even if there is not a net increase of ¼ acre of impervious surface.  </a:t>
            </a:r>
          </a:p>
        </p:txBody>
      </p:sp>
      <p:sp>
        <p:nvSpPr>
          <p:cNvPr id="4" name="Slide Number Placeholder 3">
            <a:extLst>
              <a:ext uri="{FF2B5EF4-FFF2-40B4-BE49-F238E27FC236}">
                <a16:creationId xmlns:a16="http://schemas.microsoft.com/office/drawing/2014/main" id="{4B0F256A-C1F2-ABE9-A7FA-8AA9DC7D717A}"/>
              </a:ext>
            </a:extLst>
          </p:cNvPr>
          <p:cNvSpPr>
            <a:spLocks noGrp="1"/>
          </p:cNvSpPr>
          <p:nvPr>
            <p:ph type="sldNum" sz="quarter" idx="12"/>
          </p:nvPr>
        </p:nvSpPr>
        <p:spPr>
          <a:xfrm>
            <a:off x="9944100" y="6356350"/>
            <a:ext cx="1409700" cy="365125"/>
          </a:xfrm>
        </p:spPr>
        <p:txBody>
          <a:bodyPr/>
          <a:lstStyle/>
          <a:p>
            <a:fld id="{3545CCE0-4D14-004D-838D-DA38C35BF0E9}" type="slidenum">
              <a:rPr lang="en-US" smtClean="0"/>
              <a:t>13</a:t>
            </a:fld>
            <a:endParaRPr lang="en-US"/>
          </a:p>
        </p:txBody>
      </p:sp>
    </p:spTree>
    <p:extLst>
      <p:ext uri="{BB962C8B-B14F-4D97-AF65-F5344CB8AC3E}">
        <p14:creationId xmlns:p14="http://schemas.microsoft.com/office/powerpoint/2010/main" val="2714207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lgn="just">
              <a:spcBef>
                <a:spcPts val="0"/>
              </a:spcBef>
              <a:spcAft>
                <a:spcPts val="0"/>
              </a:spcAft>
            </a:pPr>
            <a:r>
              <a:rPr lang="en-US" sz="2400" b="1">
                <a:solidFill>
                  <a:srgbClr val="000000"/>
                </a:solidFill>
                <a:effectLst/>
                <a:latin typeface="+mn-lt"/>
                <a:ea typeface="Times New Roman" panose="02020603050405020304" pitchFamily="18" charset="0"/>
              </a:rPr>
              <a:t>NJDEP Principle No. 5 -  Planning For Climate Change</a:t>
            </a:r>
            <a:r>
              <a:rPr lang="en-US" sz="2400">
                <a:solidFill>
                  <a:srgbClr val="000000"/>
                </a:solidFill>
                <a:effectLst/>
                <a:latin typeface="+mn-lt"/>
                <a:ea typeface="Times New Roman" panose="02020603050405020304" pitchFamily="18" charset="0"/>
              </a:rPr>
              <a:t>  </a:t>
            </a: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1200329"/>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NJDEP’s REAL rule requires an Inundation Risk Assessment for certain flood hazard and coastal rule applicants to consider human health and safety implications of constructing a project in an area identified as subject to increased risk of daily or permanent inundation due to sea level rise.  </a:t>
            </a:r>
            <a:r>
              <a:rPr lang="en-US" u="sng">
                <a:solidFill>
                  <a:srgbClr val="000000"/>
                </a:solidFill>
                <a:effectLst/>
                <a:latin typeface="Times New Roman" panose="02020603050405020304" pitchFamily="18" charset="0"/>
                <a:ea typeface="Times New Roman" panose="02020603050405020304" pitchFamily="18" charset="0"/>
              </a:rPr>
              <a:t>See</a:t>
            </a:r>
            <a:r>
              <a:rPr lang="en-US">
                <a:solidFill>
                  <a:srgbClr val="000000"/>
                </a:solidFill>
                <a:effectLst/>
                <a:latin typeface="Times New Roman" panose="02020603050405020304" pitchFamily="18" charset="0"/>
                <a:ea typeface="Times New Roman" panose="02020603050405020304" pitchFamily="18" charset="0"/>
              </a:rPr>
              <a:t> discussion above regarding the Inundation Risk Assessment.</a:t>
            </a:r>
          </a:p>
        </p:txBody>
      </p:sp>
      <p:sp>
        <p:nvSpPr>
          <p:cNvPr id="4" name="Slide Number Placeholder 3">
            <a:extLst>
              <a:ext uri="{FF2B5EF4-FFF2-40B4-BE49-F238E27FC236}">
                <a16:creationId xmlns:a16="http://schemas.microsoft.com/office/drawing/2014/main" id="{810F4498-023E-A055-1D16-F13BC9E59435}"/>
              </a:ext>
            </a:extLst>
          </p:cNvPr>
          <p:cNvSpPr>
            <a:spLocks noGrp="1"/>
          </p:cNvSpPr>
          <p:nvPr>
            <p:ph type="sldNum" sz="quarter" idx="12"/>
          </p:nvPr>
        </p:nvSpPr>
        <p:spPr>
          <a:xfrm>
            <a:off x="9979268" y="6356350"/>
            <a:ext cx="1374531" cy="365125"/>
          </a:xfrm>
        </p:spPr>
        <p:txBody>
          <a:bodyPr/>
          <a:lstStyle/>
          <a:p>
            <a:fld id="{3545CCE0-4D14-004D-838D-DA38C35BF0E9}" type="slidenum">
              <a:rPr lang="en-US" smtClean="0"/>
              <a:t>14</a:t>
            </a:fld>
            <a:endParaRPr lang="en-US"/>
          </a:p>
        </p:txBody>
      </p:sp>
    </p:spTree>
    <p:extLst>
      <p:ext uri="{BB962C8B-B14F-4D97-AF65-F5344CB8AC3E}">
        <p14:creationId xmlns:p14="http://schemas.microsoft.com/office/powerpoint/2010/main" val="288860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lgn="just">
              <a:spcBef>
                <a:spcPts val="0"/>
              </a:spcBef>
              <a:spcAft>
                <a:spcPts val="0"/>
              </a:spcAft>
            </a:pPr>
            <a:r>
              <a:rPr lang="en-US" sz="2400" b="1">
                <a:solidFill>
                  <a:srgbClr val="000000"/>
                </a:solidFill>
                <a:effectLst/>
                <a:latin typeface="+mn-lt"/>
                <a:ea typeface="Times New Roman" panose="02020603050405020304" pitchFamily="18" charset="0"/>
              </a:rPr>
              <a:t>NJDEP Principle No. 6 -  Designing Using Nature-Based Solutions</a:t>
            </a:r>
            <a:endParaRPr lang="en-US" sz="2400">
              <a:solidFill>
                <a:srgbClr val="000000"/>
              </a:solidFill>
              <a:effectLst/>
              <a:latin typeface="+mn-lt"/>
              <a:ea typeface="Times New Roman" panose="02020603050405020304" pitchFamily="18"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646331"/>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NJDEP’s REAL rule encourages the permitting and implementation of nature-based resilience projects. </a:t>
            </a:r>
          </a:p>
        </p:txBody>
      </p:sp>
      <p:sp>
        <p:nvSpPr>
          <p:cNvPr id="4" name="Slide Number Placeholder 3">
            <a:extLst>
              <a:ext uri="{FF2B5EF4-FFF2-40B4-BE49-F238E27FC236}">
                <a16:creationId xmlns:a16="http://schemas.microsoft.com/office/drawing/2014/main" id="{BC74A178-6172-60BC-8BE3-E12DFC98529C}"/>
              </a:ext>
            </a:extLst>
          </p:cNvPr>
          <p:cNvSpPr>
            <a:spLocks noGrp="1"/>
          </p:cNvSpPr>
          <p:nvPr>
            <p:ph type="sldNum" sz="quarter" idx="12"/>
          </p:nvPr>
        </p:nvSpPr>
        <p:spPr>
          <a:xfrm>
            <a:off x="9970476" y="6356350"/>
            <a:ext cx="1383323" cy="365125"/>
          </a:xfrm>
        </p:spPr>
        <p:txBody>
          <a:bodyPr/>
          <a:lstStyle/>
          <a:p>
            <a:fld id="{3545CCE0-4D14-004D-838D-DA38C35BF0E9}" type="slidenum">
              <a:rPr lang="en-US" smtClean="0"/>
              <a:t>15</a:t>
            </a:fld>
            <a:endParaRPr lang="en-US"/>
          </a:p>
        </p:txBody>
      </p:sp>
    </p:spTree>
    <p:extLst>
      <p:ext uri="{BB962C8B-B14F-4D97-AF65-F5344CB8AC3E}">
        <p14:creationId xmlns:p14="http://schemas.microsoft.com/office/powerpoint/2010/main" val="196840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lgn="just">
              <a:spcBef>
                <a:spcPts val="0"/>
              </a:spcBef>
              <a:spcAft>
                <a:spcPts val="0"/>
              </a:spcAft>
            </a:pPr>
            <a:r>
              <a:rPr lang="en-US" sz="2400" b="1">
                <a:solidFill>
                  <a:srgbClr val="000000"/>
                </a:solidFill>
                <a:effectLst/>
                <a:latin typeface="+mn-lt"/>
                <a:ea typeface="Times New Roman" panose="02020603050405020304" pitchFamily="18" charset="0"/>
              </a:rPr>
              <a:t>NJDEP Principle No. </a:t>
            </a:r>
            <a:r>
              <a:rPr lang="en-US" sz="2400" b="1">
                <a:effectLst/>
                <a:latin typeface="+mn-lt"/>
                <a:ea typeface="Times New Roman" panose="02020603050405020304" pitchFamily="18" charset="0"/>
              </a:rPr>
              <a:t>7 -</a:t>
            </a:r>
            <a:r>
              <a:rPr lang="en-US" sz="2400">
                <a:effectLst/>
                <a:latin typeface="+mn-lt"/>
                <a:ea typeface="Times New Roman" panose="02020603050405020304" pitchFamily="18" charset="0"/>
              </a:rPr>
              <a:t> </a:t>
            </a:r>
            <a:r>
              <a:rPr lang="en-US" sz="2400" b="1">
                <a:effectLst/>
                <a:latin typeface="+mn-lt"/>
                <a:ea typeface="Times New Roman" panose="02020603050405020304" pitchFamily="18" charset="0"/>
              </a:rPr>
              <a:t>Encouraging Renewable Energy</a:t>
            </a:r>
            <a:endParaRPr lang="en-US" sz="2400">
              <a:solidFill>
                <a:srgbClr val="000000"/>
              </a:solidFill>
              <a:effectLst/>
              <a:latin typeface="+mn-lt"/>
              <a:ea typeface="Times New Roman" panose="02020603050405020304" pitchFamily="18"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1200329"/>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NJDEP’s REAL rule adds standards to the submerged cable rule to allow the installation of electrical cables associated with offshore wind development, as well as other amendments to facilitate permitting for offshore wind. However, the Flood Hazard rules are amended to discourage the installation of solar panels in open waters or forested areas.</a:t>
            </a:r>
          </a:p>
        </p:txBody>
      </p:sp>
      <p:sp>
        <p:nvSpPr>
          <p:cNvPr id="4" name="Slide Number Placeholder 3">
            <a:extLst>
              <a:ext uri="{FF2B5EF4-FFF2-40B4-BE49-F238E27FC236}">
                <a16:creationId xmlns:a16="http://schemas.microsoft.com/office/drawing/2014/main" id="{62EC3ACE-677B-D5D2-A5F8-64791D273EAF}"/>
              </a:ext>
            </a:extLst>
          </p:cNvPr>
          <p:cNvSpPr>
            <a:spLocks noGrp="1"/>
          </p:cNvSpPr>
          <p:nvPr>
            <p:ph type="sldNum" sz="quarter" idx="12"/>
          </p:nvPr>
        </p:nvSpPr>
        <p:spPr>
          <a:xfrm>
            <a:off x="10084776" y="6356350"/>
            <a:ext cx="1269023" cy="365125"/>
          </a:xfrm>
        </p:spPr>
        <p:txBody>
          <a:bodyPr/>
          <a:lstStyle/>
          <a:p>
            <a:fld id="{3545CCE0-4D14-004D-838D-DA38C35BF0E9}" type="slidenum">
              <a:rPr lang="en-US" smtClean="0"/>
              <a:t>16</a:t>
            </a:fld>
            <a:endParaRPr lang="en-US"/>
          </a:p>
        </p:txBody>
      </p:sp>
    </p:spTree>
    <p:extLst>
      <p:ext uri="{BB962C8B-B14F-4D97-AF65-F5344CB8AC3E}">
        <p14:creationId xmlns:p14="http://schemas.microsoft.com/office/powerpoint/2010/main" val="2110416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lgn="just">
              <a:spcBef>
                <a:spcPts val="0"/>
              </a:spcBef>
              <a:spcAft>
                <a:spcPts val="0"/>
              </a:spcAft>
            </a:pPr>
            <a:r>
              <a:rPr lang="en-US" sz="2400" b="1">
                <a:solidFill>
                  <a:srgbClr val="000000"/>
                </a:solidFill>
                <a:effectLst/>
                <a:latin typeface="+mn-lt"/>
                <a:ea typeface="Times New Roman" panose="02020603050405020304" pitchFamily="18" charset="0"/>
              </a:rPr>
              <a:t>NJDEP Principle No. </a:t>
            </a:r>
            <a:r>
              <a:rPr lang="en-US" sz="2400" b="1">
                <a:effectLst/>
                <a:latin typeface="Times New Roman" panose="02020603050405020304" pitchFamily="18" charset="0"/>
                <a:ea typeface="Times New Roman" panose="02020603050405020304" pitchFamily="18" charset="0"/>
              </a:rPr>
              <a:t>8 –</a:t>
            </a:r>
            <a:r>
              <a:rPr lang="en-US" sz="2400">
                <a:effectLst/>
                <a:latin typeface="Times New Roman" panose="02020603050405020304" pitchFamily="18" charset="0"/>
                <a:ea typeface="Times New Roman" panose="02020603050405020304" pitchFamily="18" charset="0"/>
              </a:rPr>
              <a:t> </a:t>
            </a:r>
            <a:r>
              <a:rPr lang="en-US" sz="2400" b="1">
                <a:effectLst/>
                <a:latin typeface="Times New Roman" panose="02020603050405020304" pitchFamily="18" charset="0"/>
                <a:ea typeface="Times New Roman" panose="02020603050405020304" pitchFamily="18" charset="0"/>
              </a:rPr>
              <a:t>Improve the Administrative Process. </a:t>
            </a:r>
            <a:endParaRPr lang="en-US" sz="2400">
              <a:solidFill>
                <a:srgbClr val="000000"/>
              </a:solidFill>
              <a:effectLst/>
              <a:latin typeface="+mn-lt"/>
              <a:ea typeface="Times New Roman" panose="02020603050405020304" pitchFamily="18"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2862322"/>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Under NJDEP’s REAL rule, existing NJDEP Permits By Rule will be readopted in one of the following categories: </a:t>
            </a:r>
          </a:p>
          <a:p>
            <a:pPr marL="0" marR="0" indent="45720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228600" marR="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1.	Limited Categorical Exemptions;</a:t>
            </a:r>
          </a:p>
          <a:p>
            <a:pPr marL="228600" marR="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228600" marR="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2.	General Permits by Registration;</a:t>
            </a:r>
          </a:p>
          <a:p>
            <a:pPr marL="228600" marR="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228600" marR="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3.	Permits by Certification; or </a:t>
            </a:r>
          </a:p>
          <a:p>
            <a:pPr marL="228600" marR="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228600" marR="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4.	General Permits under the Flood Hazard and Coastal rules. </a:t>
            </a:r>
          </a:p>
        </p:txBody>
      </p:sp>
      <p:sp>
        <p:nvSpPr>
          <p:cNvPr id="4" name="Slide Number Placeholder 3">
            <a:extLst>
              <a:ext uri="{FF2B5EF4-FFF2-40B4-BE49-F238E27FC236}">
                <a16:creationId xmlns:a16="http://schemas.microsoft.com/office/drawing/2014/main" id="{AD478107-742B-339E-D237-BBE0662C4F02}"/>
              </a:ext>
            </a:extLst>
          </p:cNvPr>
          <p:cNvSpPr>
            <a:spLocks noGrp="1"/>
          </p:cNvSpPr>
          <p:nvPr>
            <p:ph type="sldNum" sz="quarter" idx="12"/>
          </p:nvPr>
        </p:nvSpPr>
        <p:spPr>
          <a:xfrm>
            <a:off x="10216662" y="6286500"/>
            <a:ext cx="1137138" cy="434975"/>
          </a:xfrm>
        </p:spPr>
        <p:txBody>
          <a:bodyPr/>
          <a:lstStyle/>
          <a:p>
            <a:fld id="{3545CCE0-4D14-004D-838D-DA38C35BF0E9}" type="slidenum">
              <a:rPr lang="en-US" smtClean="0"/>
              <a:t>17</a:t>
            </a:fld>
            <a:endParaRPr lang="en-US"/>
          </a:p>
        </p:txBody>
      </p:sp>
    </p:spTree>
    <p:extLst>
      <p:ext uri="{BB962C8B-B14F-4D97-AF65-F5344CB8AC3E}">
        <p14:creationId xmlns:p14="http://schemas.microsoft.com/office/powerpoint/2010/main" val="4256393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lgn="just">
              <a:spcBef>
                <a:spcPts val="0"/>
              </a:spcBef>
              <a:spcAft>
                <a:spcPts val="0"/>
              </a:spcAft>
            </a:pPr>
            <a:r>
              <a:rPr lang="en-US" sz="2400" b="1">
                <a:solidFill>
                  <a:srgbClr val="000000"/>
                </a:solidFill>
                <a:effectLst/>
                <a:latin typeface="+mn-lt"/>
                <a:ea typeface="Times New Roman" panose="02020603050405020304" pitchFamily="18" charset="0"/>
              </a:rPr>
              <a:t>NJDEP Principle No. </a:t>
            </a:r>
            <a:r>
              <a:rPr lang="en-US" sz="2400" b="1">
                <a:effectLst/>
                <a:latin typeface="Times New Roman" panose="02020603050405020304" pitchFamily="18" charset="0"/>
                <a:ea typeface="Times New Roman" panose="02020603050405020304" pitchFamily="18" charset="0"/>
              </a:rPr>
              <a:t>8 –</a:t>
            </a:r>
            <a:r>
              <a:rPr lang="en-US" sz="2400">
                <a:effectLst/>
                <a:latin typeface="Times New Roman" panose="02020603050405020304" pitchFamily="18" charset="0"/>
                <a:ea typeface="Times New Roman" panose="02020603050405020304" pitchFamily="18" charset="0"/>
              </a:rPr>
              <a:t> </a:t>
            </a:r>
            <a:r>
              <a:rPr lang="en-US" sz="2400" b="1">
                <a:effectLst/>
                <a:latin typeface="Times New Roman" panose="02020603050405020304" pitchFamily="18" charset="0"/>
                <a:ea typeface="Times New Roman" panose="02020603050405020304" pitchFamily="18" charset="0"/>
              </a:rPr>
              <a:t>(cont.) </a:t>
            </a:r>
            <a:endParaRPr lang="en-US" sz="2400">
              <a:solidFill>
                <a:srgbClr val="000000"/>
              </a:solidFill>
              <a:effectLst/>
              <a:latin typeface="+mn-lt"/>
              <a:ea typeface="Times New Roman" panose="02020603050405020304" pitchFamily="18"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1477328"/>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Fourteen existing Permits by Rule will be converted to Permits by Registration and six existing Permits by Rule will become Permits by Certification.  In certain cases, an Individual Permit will be required for activities currently permitted under a Permit by Rule.  Certain Categorical Exemptions are proposed for minor repair and property maintenance activities. </a:t>
            </a:r>
          </a:p>
          <a:p>
            <a:pPr marL="0" marR="0" indent="0" algn="l">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p:txBody>
      </p:sp>
      <p:sp>
        <p:nvSpPr>
          <p:cNvPr id="4" name="Slide Number Placeholder 3">
            <a:extLst>
              <a:ext uri="{FF2B5EF4-FFF2-40B4-BE49-F238E27FC236}">
                <a16:creationId xmlns:a16="http://schemas.microsoft.com/office/drawing/2014/main" id="{A3CAACA5-233B-1FE6-1606-F7134E6A7CC5}"/>
              </a:ext>
            </a:extLst>
          </p:cNvPr>
          <p:cNvSpPr>
            <a:spLocks noGrp="1"/>
          </p:cNvSpPr>
          <p:nvPr>
            <p:ph type="sldNum" sz="quarter" idx="12"/>
          </p:nvPr>
        </p:nvSpPr>
        <p:spPr>
          <a:xfrm>
            <a:off x="10251830" y="6356350"/>
            <a:ext cx="1101969" cy="365125"/>
          </a:xfrm>
        </p:spPr>
        <p:txBody>
          <a:bodyPr/>
          <a:lstStyle/>
          <a:p>
            <a:fld id="{3545CCE0-4D14-004D-838D-DA38C35BF0E9}" type="slidenum">
              <a:rPr lang="en-US" smtClean="0"/>
              <a:t>18</a:t>
            </a:fld>
            <a:endParaRPr lang="en-US"/>
          </a:p>
        </p:txBody>
      </p:sp>
    </p:spTree>
    <p:extLst>
      <p:ext uri="{BB962C8B-B14F-4D97-AF65-F5344CB8AC3E}">
        <p14:creationId xmlns:p14="http://schemas.microsoft.com/office/powerpoint/2010/main" val="1980200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A4FB51-FB6F-4371-91D5-F2E786121BDB}"/>
              </a:ext>
            </a:extLst>
          </p:cNvPr>
          <p:cNvSpPr/>
          <p:nvPr/>
        </p:nvSpPr>
        <p:spPr>
          <a:xfrm>
            <a:off x="838200" y="6431492"/>
            <a:ext cx="9826906"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A54F9D44-9735-43B6-A024-EA10DD908D0A}"/>
              </a:ext>
            </a:extLst>
          </p:cNvPr>
          <p:cNvSpPr/>
          <p:nvPr/>
        </p:nvSpPr>
        <p:spPr>
          <a:xfrm>
            <a:off x="964158" y="0"/>
            <a:ext cx="10548336" cy="6860273"/>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 name="connsiteX0" fmla="*/ 5998013 w 9426867"/>
              <a:gd name="connsiteY0" fmla="*/ 7071608 h 7071608"/>
              <a:gd name="connsiteX1" fmla="*/ 0 w 9426867"/>
              <a:gd name="connsiteY1" fmla="*/ 505716 h 7071608"/>
              <a:gd name="connsiteX2" fmla="*/ 5986696 w 9426867"/>
              <a:gd name="connsiteY2" fmla="*/ 686950 h 7071608"/>
              <a:gd name="connsiteX3" fmla="*/ 9426867 w 9426867"/>
              <a:gd name="connsiteY3" fmla="*/ 3924420 h 7071608"/>
              <a:gd name="connsiteX4" fmla="*/ 5998013 w 9426867"/>
              <a:gd name="connsiteY4" fmla="*/ 7071608 h 7071608"/>
              <a:gd name="connsiteX0" fmla="*/ 6193567 w 9622421"/>
              <a:gd name="connsiteY0" fmla="*/ 6603895 h 6603895"/>
              <a:gd name="connsiteX1" fmla="*/ 195554 w 9622421"/>
              <a:gd name="connsiteY1" fmla="*/ 38003 h 6603895"/>
              <a:gd name="connsiteX2" fmla="*/ 6182250 w 9622421"/>
              <a:gd name="connsiteY2" fmla="*/ 219237 h 6603895"/>
              <a:gd name="connsiteX3" fmla="*/ 9622421 w 9622421"/>
              <a:gd name="connsiteY3" fmla="*/ 3456707 h 6603895"/>
              <a:gd name="connsiteX4" fmla="*/ 6193567 w 9622421"/>
              <a:gd name="connsiteY4" fmla="*/ 6603895 h 6603895"/>
              <a:gd name="connsiteX0" fmla="*/ 5998103 w 9426957"/>
              <a:gd name="connsiteY0" fmla="*/ 7132915 h 7132915"/>
              <a:gd name="connsiteX1" fmla="*/ 90 w 9426957"/>
              <a:gd name="connsiteY1" fmla="*/ 567023 h 7132915"/>
              <a:gd name="connsiteX2" fmla="*/ 5846936 w 9426957"/>
              <a:gd name="connsiteY2" fmla="*/ 586892 h 7132915"/>
              <a:gd name="connsiteX3" fmla="*/ 9426957 w 9426957"/>
              <a:gd name="connsiteY3" fmla="*/ 3985727 h 7132915"/>
              <a:gd name="connsiteX4" fmla="*/ 5998103 w 9426957"/>
              <a:gd name="connsiteY4" fmla="*/ 7132915 h 7132915"/>
              <a:gd name="connsiteX0" fmla="*/ 5998107 w 9426961"/>
              <a:gd name="connsiteY0" fmla="*/ 7052724 h 7052724"/>
              <a:gd name="connsiteX1" fmla="*/ 94 w 9426961"/>
              <a:gd name="connsiteY1" fmla="*/ 486832 h 7052724"/>
              <a:gd name="connsiteX2" fmla="*/ 5846940 w 9426961"/>
              <a:gd name="connsiteY2" fmla="*/ 506701 h 7052724"/>
              <a:gd name="connsiteX3" fmla="*/ 9426961 w 9426961"/>
              <a:gd name="connsiteY3" fmla="*/ 3905536 h 7052724"/>
              <a:gd name="connsiteX4" fmla="*/ 5998107 w 9426961"/>
              <a:gd name="connsiteY4" fmla="*/ 7052724 h 7052724"/>
              <a:gd name="connsiteX0" fmla="*/ 6106963 w 9535817"/>
              <a:gd name="connsiteY0" fmla="*/ 6565897 h 6565897"/>
              <a:gd name="connsiteX1" fmla="*/ 108950 w 9535817"/>
              <a:gd name="connsiteY1" fmla="*/ 5 h 6565897"/>
              <a:gd name="connsiteX2" fmla="*/ 5955796 w 9535817"/>
              <a:gd name="connsiteY2" fmla="*/ 19874 h 6565897"/>
              <a:gd name="connsiteX3" fmla="*/ 9535817 w 9535817"/>
              <a:gd name="connsiteY3" fmla="*/ 3418709 h 6565897"/>
              <a:gd name="connsiteX4" fmla="*/ 6106963 w 9535817"/>
              <a:gd name="connsiteY4" fmla="*/ 6565897 h 6565897"/>
              <a:gd name="connsiteX0" fmla="*/ 5998013 w 9426867"/>
              <a:gd name="connsiteY0" fmla="*/ 6565892 h 6565892"/>
              <a:gd name="connsiteX1" fmla="*/ 0 w 9426867"/>
              <a:gd name="connsiteY1" fmla="*/ 0 h 6565892"/>
              <a:gd name="connsiteX2" fmla="*/ 5846846 w 9426867"/>
              <a:gd name="connsiteY2" fmla="*/ 19869 h 6565892"/>
              <a:gd name="connsiteX3" fmla="*/ 9426867 w 9426867"/>
              <a:gd name="connsiteY3" fmla="*/ 3418704 h 6565892"/>
              <a:gd name="connsiteX4" fmla="*/ 5998013 w 9426867"/>
              <a:gd name="connsiteY4" fmla="*/ 6565892 h 6565892"/>
              <a:gd name="connsiteX0" fmla="*/ 6422195 w 9851049"/>
              <a:gd name="connsiteY0" fmla="*/ 6565892 h 7345672"/>
              <a:gd name="connsiteX1" fmla="*/ 477971 w 9851049"/>
              <a:gd name="connsiteY1" fmla="*/ 6831104 h 7345672"/>
              <a:gd name="connsiteX2" fmla="*/ 424182 w 9851049"/>
              <a:gd name="connsiteY2" fmla="*/ 0 h 7345672"/>
              <a:gd name="connsiteX3" fmla="*/ 6271028 w 9851049"/>
              <a:gd name="connsiteY3" fmla="*/ 19869 h 7345672"/>
              <a:gd name="connsiteX4" fmla="*/ 9851049 w 9851049"/>
              <a:gd name="connsiteY4" fmla="*/ 3418704 h 7345672"/>
              <a:gd name="connsiteX5" fmla="*/ 6422195 w 9851049"/>
              <a:gd name="connsiteY5" fmla="*/ 6565892 h 7345672"/>
              <a:gd name="connsiteX0" fmla="*/ 6031603 w 9460457"/>
              <a:gd name="connsiteY0" fmla="*/ 6565892 h 7345672"/>
              <a:gd name="connsiteX1" fmla="*/ 87379 w 9460457"/>
              <a:gd name="connsiteY1" fmla="*/ 6831104 h 7345672"/>
              <a:gd name="connsiteX2" fmla="*/ 33590 w 9460457"/>
              <a:gd name="connsiteY2" fmla="*/ 0 h 7345672"/>
              <a:gd name="connsiteX3" fmla="*/ 5880436 w 9460457"/>
              <a:gd name="connsiteY3" fmla="*/ 19869 h 7345672"/>
              <a:gd name="connsiteX4" fmla="*/ 9460457 w 9460457"/>
              <a:gd name="connsiteY4" fmla="*/ 3418704 h 7345672"/>
              <a:gd name="connsiteX5" fmla="*/ 6031603 w 9460457"/>
              <a:gd name="connsiteY5" fmla="*/ 6565892 h 7345672"/>
              <a:gd name="connsiteX0" fmla="*/ 6031603 w 9460457"/>
              <a:gd name="connsiteY0" fmla="*/ 6565892 h 6866741"/>
              <a:gd name="connsiteX1" fmla="*/ 87379 w 9460457"/>
              <a:gd name="connsiteY1" fmla="*/ 6831104 h 6866741"/>
              <a:gd name="connsiteX2" fmla="*/ 33590 w 9460457"/>
              <a:gd name="connsiteY2" fmla="*/ 0 h 6866741"/>
              <a:gd name="connsiteX3" fmla="*/ 5880436 w 9460457"/>
              <a:gd name="connsiteY3" fmla="*/ 19869 h 6866741"/>
              <a:gd name="connsiteX4" fmla="*/ 9460457 w 9460457"/>
              <a:gd name="connsiteY4" fmla="*/ 3418704 h 6866741"/>
              <a:gd name="connsiteX5" fmla="*/ 6031603 w 9460457"/>
              <a:gd name="connsiteY5" fmla="*/ 6565892 h 6866741"/>
              <a:gd name="connsiteX0" fmla="*/ 5762662 w 9460457"/>
              <a:gd name="connsiteY0" fmla="*/ 6867106 h 7052807"/>
              <a:gd name="connsiteX1" fmla="*/ 87379 w 9460457"/>
              <a:gd name="connsiteY1" fmla="*/ 6831104 h 7052807"/>
              <a:gd name="connsiteX2" fmla="*/ 33590 w 9460457"/>
              <a:gd name="connsiteY2" fmla="*/ 0 h 7052807"/>
              <a:gd name="connsiteX3" fmla="*/ 5880436 w 9460457"/>
              <a:gd name="connsiteY3" fmla="*/ 19869 h 7052807"/>
              <a:gd name="connsiteX4" fmla="*/ 9460457 w 9460457"/>
              <a:gd name="connsiteY4" fmla="*/ 3418704 h 7052807"/>
              <a:gd name="connsiteX5" fmla="*/ 5762662 w 9460457"/>
              <a:gd name="connsiteY5" fmla="*/ 6867106 h 7052807"/>
              <a:gd name="connsiteX0" fmla="*/ 5762662 w 9460457"/>
              <a:gd name="connsiteY0" fmla="*/ 6867106 h 6867106"/>
              <a:gd name="connsiteX1" fmla="*/ 87379 w 9460457"/>
              <a:gd name="connsiteY1" fmla="*/ 6831104 h 6867106"/>
              <a:gd name="connsiteX2" fmla="*/ 33590 w 9460457"/>
              <a:gd name="connsiteY2" fmla="*/ 0 h 6867106"/>
              <a:gd name="connsiteX3" fmla="*/ 5880436 w 9460457"/>
              <a:gd name="connsiteY3" fmla="*/ 19869 h 6867106"/>
              <a:gd name="connsiteX4" fmla="*/ 9460457 w 9460457"/>
              <a:gd name="connsiteY4" fmla="*/ 3418704 h 6867106"/>
              <a:gd name="connsiteX5" fmla="*/ 5762662 w 9460457"/>
              <a:gd name="connsiteY5" fmla="*/ 6867106 h 6867106"/>
              <a:gd name="connsiteX0" fmla="*/ 5762662 w 9460457"/>
              <a:gd name="connsiteY0" fmla="*/ 6867106 h 6906407"/>
              <a:gd name="connsiteX1" fmla="*/ 87379 w 9460457"/>
              <a:gd name="connsiteY1" fmla="*/ 6906407 h 6906407"/>
              <a:gd name="connsiteX2" fmla="*/ 33590 w 9460457"/>
              <a:gd name="connsiteY2" fmla="*/ 0 h 6906407"/>
              <a:gd name="connsiteX3" fmla="*/ 5880436 w 9460457"/>
              <a:gd name="connsiteY3" fmla="*/ 19869 h 6906407"/>
              <a:gd name="connsiteX4" fmla="*/ 9460457 w 9460457"/>
              <a:gd name="connsiteY4" fmla="*/ 3418704 h 6906407"/>
              <a:gd name="connsiteX5" fmla="*/ 5762662 w 9460457"/>
              <a:gd name="connsiteY5" fmla="*/ 6867106 h 6906407"/>
              <a:gd name="connsiteX0" fmla="*/ 5762662 w 9460457"/>
              <a:gd name="connsiteY0" fmla="*/ 6867106 h 6884892"/>
              <a:gd name="connsiteX1" fmla="*/ 87379 w 9460457"/>
              <a:gd name="connsiteY1" fmla="*/ 6884892 h 6884892"/>
              <a:gd name="connsiteX2" fmla="*/ 33590 w 9460457"/>
              <a:gd name="connsiteY2" fmla="*/ 0 h 6884892"/>
              <a:gd name="connsiteX3" fmla="*/ 5880436 w 9460457"/>
              <a:gd name="connsiteY3" fmla="*/ 19869 h 6884892"/>
              <a:gd name="connsiteX4" fmla="*/ 9460457 w 9460457"/>
              <a:gd name="connsiteY4" fmla="*/ 3418704 h 6884892"/>
              <a:gd name="connsiteX5" fmla="*/ 5762662 w 9460457"/>
              <a:gd name="connsiteY5" fmla="*/ 6867106 h 6884892"/>
              <a:gd name="connsiteX0" fmla="*/ 5755760 w 9453555"/>
              <a:gd name="connsiteY0" fmla="*/ 6867106 h 6884892"/>
              <a:gd name="connsiteX1" fmla="*/ 80477 w 9453555"/>
              <a:gd name="connsiteY1" fmla="*/ 6884892 h 6884892"/>
              <a:gd name="connsiteX2" fmla="*/ 26688 w 9453555"/>
              <a:gd name="connsiteY2" fmla="*/ 0 h 6884892"/>
              <a:gd name="connsiteX3" fmla="*/ 5873534 w 9453555"/>
              <a:gd name="connsiteY3" fmla="*/ 19869 h 6884892"/>
              <a:gd name="connsiteX4" fmla="*/ 9453555 w 9453555"/>
              <a:gd name="connsiteY4" fmla="*/ 3418704 h 6884892"/>
              <a:gd name="connsiteX5" fmla="*/ 5755760 w 9453555"/>
              <a:gd name="connsiteY5" fmla="*/ 6867106 h 6884892"/>
              <a:gd name="connsiteX0" fmla="*/ 5713069 w 9410864"/>
              <a:gd name="connsiteY0" fmla="*/ 6867106 h 6884892"/>
              <a:gd name="connsiteX1" fmla="*/ 37786 w 9410864"/>
              <a:gd name="connsiteY1" fmla="*/ 6884892 h 6884892"/>
              <a:gd name="connsiteX2" fmla="*/ 37786 w 9410864"/>
              <a:gd name="connsiteY2" fmla="*/ 0 h 6884892"/>
              <a:gd name="connsiteX3" fmla="*/ 5830843 w 9410864"/>
              <a:gd name="connsiteY3" fmla="*/ 19869 h 6884892"/>
              <a:gd name="connsiteX4" fmla="*/ 9410864 w 9410864"/>
              <a:gd name="connsiteY4" fmla="*/ 3418704 h 6884892"/>
              <a:gd name="connsiteX5" fmla="*/ 5713069 w 9410864"/>
              <a:gd name="connsiteY5" fmla="*/ 6867106 h 6884892"/>
              <a:gd name="connsiteX0" fmla="*/ 5689389 w 9387184"/>
              <a:gd name="connsiteY0" fmla="*/ 6867106 h 6884892"/>
              <a:gd name="connsiteX1" fmla="*/ 14106 w 9387184"/>
              <a:gd name="connsiteY1" fmla="*/ 6884892 h 6884892"/>
              <a:gd name="connsiteX2" fmla="*/ 14106 w 9387184"/>
              <a:gd name="connsiteY2" fmla="*/ 0 h 6884892"/>
              <a:gd name="connsiteX3" fmla="*/ 5807163 w 9387184"/>
              <a:gd name="connsiteY3" fmla="*/ 19869 h 6884892"/>
              <a:gd name="connsiteX4" fmla="*/ 9387184 w 9387184"/>
              <a:gd name="connsiteY4" fmla="*/ 3418704 h 6884892"/>
              <a:gd name="connsiteX5" fmla="*/ 5689389 w 9387184"/>
              <a:gd name="connsiteY5" fmla="*/ 6867106 h 6884892"/>
              <a:gd name="connsiteX0" fmla="*/ 5689389 w 9387184"/>
              <a:gd name="connsiteY0" fmla="*/ 6867106 h 6884892"/>
              <a:gd name="connsiteX1" fmla="*/ 14106 w 9387184"/>
              <a:gd name="connsiteY1" fmla="*/ 6884892 h 6884892"/>
              <a:gd name="connsiteX2" fmla="*/ 14106 w 9387184"/>
              <a:gd name="connsiteY2" fmla="*/ 0 h 6884892"/>
              <a:gd name="connsiteX3" fmla="*/ 5807163 w 9387184"/>
              <a:gd name="connsiteY3" fmla="*/ 19869 h 6884892"/>
              <a:gd name="connsiteX4" fmla="*/ 9387184 w 9387184"/>
              <a:gd name="connsiteY4" fmla="*/ 3418704 h 6884892"/>
              <a:gd name="connsiteX5" fmla="*/ 5689389 w 9387184"/>
              <a:gd name="connsiteY5" fmla="*/ 6867106 h 6884892"/>
              <a:gd name="connsiteX0" fmla="*/ 5669850 w 9387184"/>
              <a:gd name="connsiteY0" fmla="*/ 6867106 h 6884892"/>
              <a:gd name="connsiteX1" fmla="*/ 14106 w 9387184"/>
              <a:gd name="connsiteY1" fmla="*/ 6884892 h 6884892"/>
              <a:gd name="connsiteX2" fmla="*/ 14106 w 9387184"/>
              <a:gd name="connsiteY2" fmla="*/ 0 h 6884892"/>
              <a:gd name="connsiteX3" fmla="*/ 5807163 w 9387184"/>
              <a:gd name="connsiteY3" fmla="*/ 19869 h 6884892"/>
              <a:gd name="connsiteX4" fmla="*/ 9387184 w 9387184"/>
              <a:gd name="connsiteY4" fmla="*/ 3418704 h 6884892"/>
              <a:gd name="connsiteX5" fmla="*/ 5669850 w 9387184"/>
              <a:gd name="connsiteY5" fmla="*/ 6867106 h 6884892"/>
              <a:gd name="connsiteX0" fmla="*/ 5680425 w 9397759"/>
              <a:gd name="connsiteY0" fmla="*/ 6867106 h 6867106"/>
              <a:gd name="connsiteX1" fmla="*/ 5143 w 9397759"/>
              <a:gd name="connsiteY1" fmla="*/ 6865353 h 6867106"/>
              <a:gd name="connsiteX2" fmla="*/ 24681 w 9397759"/>
              <a:gd name="connsiteY2" fmla="*/ 0 h 6867106"/>
              <a:gd name="connsiteX3" fmla="*/ 5817738 w 9397759"/>
              <a:gd name="connsiteY3" fmla="*/ 19869 h 6867106"/>
              <a:gd name="connsiteX4" fmla="*/ 9397759 w 9397759"/>
              <a:gd name="connsiteY4" fmla="*/ 3418704 h 6867106"/>
              <a:gd name="connsiteX5" fmla="*/ 5680425 w 9397759"/>
              <a:gd name="connsiteY5" fmla="*/ 6867106 h 6867106"/>
              <a:gd name="connsiteX0" fmla="*/ 5678873 w 9396207"/>
              <a:gd name="connsiteY0" fmla="*/ 6867106 h 6867106"/>
              <a:gd name="connsiteX1" fmla="*/ 3591 w 9396207"/>
              <a:gd name="connsiteY1" fmla="*/ 6865353 h 6867106"/>
              <a:gd name="connsiteX2" fmla="*/ 30944 w 9396207"/>
              <a:gd name="connsiteY2" fmla="*/ 0 h 6867106"/>
              <a:gd name="connsiteX3" fmla="*/ 5816186 w 9396207"/>
              <a:gd name="connsiteY3" fmla="*/ 19869 h 6867106"/>
              <a:gd name="connsiteX4" fmla="*/ 9396207 w 9396207"/>
              <a:gd name="connsiteY4" fmla="*/ 3418704 h 6867106"/>
              <a:gd name="connsiteX5" fmla="*/ 5678873 w 9396207"/>
              <a:gd name="connsiteY5" fmla="*/ 6867106 h 6867106"/>
              <a:gd name="connsiteX0" fmla="*/ 5683056 w 9400390"/>
              <a:gd name="connsiteY0" fmla="*/ 6867106 h 6867106"/>
              <a:gd name="connsiteX1" fmla="*/ 7774 w 9400390"/>
              <a:gd name="connsiteY1" fmla="*/ 6865353 h 6867106"/>
              <a:gd name="connsiteX2" fmla="*/ 19497 w 9400390"/>
              <a:gd name="connsiteY2" fmla="*/ 0 h 6867106"/>
              <a:gd name="connsiteX3" fmla="*/ 5820369 w 9400390"/>
              <a:gd name="connsiteY3" fmla="*/ 19869 h 6867106"/>
              <a:gd name="connsiteX4" fmla="*/ 9400390 w 9400390"/>
              <a:gd name="connsiteY4" fmla="*/ 3418704 h 6867106"/>
              <a:gd name="connsiteX5" fmla="*/ 5683056 w 9400390"/>
              <a:gd name="connsiteY5" fmla="*/ 6867106 h 6867106"/>
              <a:gd name="connsiteX0" fmla="*/ 5678576 w 9395910"/>
              <a:gd name="connsiteY0" fmla="*/ 6867106 h 6867106"/>
              <a:gd name="connsiteX1" fmla="*/ 3294 w 9395910"/>
              <a:gd name="connsiteY1" fmla="*/ 6865353 h 6867106"/>
              <a:gd name="connsiteX2" fmla="*/ 15017 w 9395910"/>
              <a:gd name="connsiteY2" fmla="*/ 0 h 6867106"/>
              <a:gd name="connsiteX3" fmla="*/ 5815889 w 9395910"/>
              <a:gd name="connsiteY3" fmla="*/ 19869 h 6867106"/>
              <a:gd name="connsiteX4" fmla="*/ 9395910 w 9395910"/>
              <a:gd name="connsiteY4" fmla="*/ 3418704 h 6867106"/>
              <a:gd name="connsiteX5" fmla="*/ 5678576 w 9395910"/>
              <a:gd name="connsiteY5" fmla="*/ 6867106 h 6867106"/>
              <a:gd name="connsiteX0" fmla="*/ 5679222 w 9396556"/>
              <a:gd name="connsiteY0" fmla="*/ 6867106 h 6867106"/>
              <a:gd name="connsiteX1" fmla="*/ 3940 w 9396556"/>
              <a:gd name="connsiteY1" fmla="*/ 6865353 h 6867106"/>
              <a:gd name="connsiteX2" fmla="*/ 11755 w 9396556"/>
              <a:gd name="connsiteY2" fmla="*/ 0 h 6867106"/>
              <a:gd name="connsiteX3" fmla="*/ 5816535 w 9396556"/>
              <a:gd name="connsiteY3" fmla="*/ 19869 h 6867106"/>
              <a:gd name="connsiteX4" fmla="*/ 9396556 w 9396556"/>
              <a:gd name="connsiteY4" fmla="*/ 3418704 h 6867106"/>
              <a:gd name="connsiteX5" fmla="*/ 5679222 w 9396556"/>
              <a:gd name="connsiteY5" fmla="*/ 6867106 h 6867106"/>
              <a:gd name="connsiteX0" fmla="*/ 5678171 w 9395505"/>
              <a:gd name="connsiteY0" fmla="*/ 6867106 h 6867106"/>
              <a:gd name="connsiteX1" fmla="*/ 2889 w 9395505"/>
              <a:gd name="connsiteY1" fmla="*/ 6865353 h 6867106"/>
              <a:gd name="connsiteX2" fmla="*/ 10704 w 9395505"/>
              <a:gd name="connsiteY2" fmla="*/ 0 h 6867106"/>
              <a:gd name="connsiteX3" fmla="*/ 5815484 w 9395505"/>
              <a:gd name="connsiteY3" fmla="*/ 19869 h 6867106"/>
              <a:gd name="connsiteX4" fmla="*/ 9395505 w 9395505"/>
              <a:gd name="connsiteY4" fmla="*/ 3418704 h 6867106"/>
              <a:gd name="connsiteX5" fmla="*/ 5678171 w 9395505"/>
              <a:gd name="connsiteY5" fmla="*/ 6867106 h 6867106"/>
              <a:gd name="connsiteX0" fmla="*/ 5680581 w 9397915"/>
              <a:gd name="connsiteY0" fmla="*/ 6867106 h 6867106"/>
              <a:gd name="connsiteX1" fmla="*/ 5299 w 9397915"/>
              <a:gd name="connsiteY1" fmla="*/ 6865353 h 6867106"/>
              <a:gd name="connsiteX2" fmla="*/ 1391 w 9397915"/>
              <a:gd name="connsiteY2" fmla="*/ 0 h 6867106"/>
              <a:gd name="connsiteX3" fmla="*/ 5817894 w 9397915"/>
              <a:gd name="connsiteY3" fmla="*/ 19869 h 6867106"/>
              <a:gd name="connsiteX4" fmla="*/ 9397915 w 9397915"/>
              <a:gd name="connsiteY4" fmla="*/ 3418704 h 6867106"/>
              <a:gd name="connsiteX5" fmla="*/ 5680581 w 9397915"/>
              <a:gd name="connsiteY5" fmla="*/ 6867106 h 6867106"/>
              <a:gd name="connsiteX0" fmla="*/ 5680581 w 9397915"/>
              <a:gd name="connsiteY0" fmla="*/ 6874591 h 6874591"/>
              <a:gd name="connsiteX1" fmla="*/ 5299 w 9397915"/>
              <a:gd name="connsiteY1" fmla="*/ 6872838 h 6874591"/>
              <a:gd name="connsiteX2" fmla="*/ 1391 w 9397915"/>
              <a:gd name="connsiteY2" fmla="*/ 7485 h 6874591"/>
              <a:gd name="connsiteX3" fmla="*/ 5751463 w 9397915"/>
              <a:gd name="connsiteY3" fmla="*/ 0 h 6874591"/>
              <a:gd name="connsiteX4" fmla="*/ 9397915 w 9397915"/>
              <a:gd name="connsiteY4" fmla="*/ 3426189 h 6874591"/>
              <a:gd name="connsiteX5" fmla="*/ 5680581 w 9397915"/>
              <a:gd name="connsiteY5" fmla="*/ 6874591 h 6874591"/>
              <a:gd name="connsiteX0" fmla="*/ 5680581 w 9397915"/>
              <a:gd name="connsiteY0" fmla="*/ 6874922 h 6874922"/>
              <a:gd name="connsiteX1" fmla="*/ 5299 w 9397915"/>
              <a:gd name="connsiteY1" fmla="*/ 6873169 h 6874922"/>
              <a:gd name="connsiteX2" fmla="*/ 1391 w 9397915"/>
              <a:gd name="connsiteY2" fmla="*/ 0 h 6874922"/>
              <a:gd name="connsiteX3" fmla="*/ 5751463 w 9397915"/>
              <a:gd name="connsiteY3" fmla="*/ 331 h 6874922"/>
              <a:gd name="connsiteX4" fmla="*/ 9397915 w 9397915"/>
              <a:gd name="connsiteY4" fmla="*/ 3426520 h 6874922"/>
              <a:gd name="connsiteX5" fmla="*/ 5680581 w 9397915"/>
              <a:gd name="connsiteY5" fmla="*/ 6874922 h 6874922"/>
              <a:gd name="connsiteX0" fmla="*/ 5680581 w 9397915"/>
              <a:gd name="connsiteY0" fmla="*/ 6893232 h 6893232"/>
              <a:gd name="connsiteX1" fmla="*/ 5299 w 9397915"/>
              <a:gd name="connsiteY1" fmla="*/ 6891479 h 6893232"/>
              <a:gd name="connsiteX2" fmla="*/ 1391 w 9397915"/>
              <a:gd name="connsiteY2" fmla="*/ 18310 h 6893232"/>
              <a:gd name="connsiteX3" fmla="*/ 3123039 w 9397915"/>
              <a:gd name="connsiteY3" fmla="*/ 0 h 6893232"/>
              <a:gd name="connsiteX4" fmla="*/ 5751463 w 9397915"/>
              <a:gd name="connsiteY4" fmla="*/ 18641 h 6893232"/>
              <a:gd name="connsiteX5" fmla="*/ 9397915 w 9397915"/>
              <a:gd name="connsiteY5" fmla="*/ 3444830 h 6893232"/>
              <a:gd name="connsiteX6" fmla="*/ 5680581 w 9397915"/>
              <a:gd name="connsiteY6" fmla="*/ 6893232 h 6893232"/>
              <a:gd name="connsiteX0" fmla="*/ 5680581 w 9397915"/>
              <a:gd name="connsiteY0" fmla="*/ 6884311 h 6884311"/>
              <a:gd name="connsiteX1" fmla="*/ 5299 w 9397915"/>
              <a:gd name="connsiteY1" fmla="*/ 6882558 h 6884311"/>
              <a:gd name="connsiteX2" fmla="*/ 1391 w 9397915"/>
              <a:gd name="connsiteY2" fmla="*/ 9389 h 6884311"/>
              <a:gd name="connsiteX3" fmla="*/ 3123039 w 9397915"/>
              <a:gd name="connsiteY3" fmla="*/ 0 h 6884311"/>
              <a:gd name="connsiteX4" fmla="*/ 5751463 w 9397915"/>
              <a:gd name="connsiteY4" fmla="*/ 9720 h 6884311"/>
              <a:gd name="connsiteX5" fmla="*/ 9397915 w 9397915"/>
              <a:gd name="connsiteY5" fmla="*/ 3435909 h 6884311"/>
              <a:gd name="connsiteX6" fmla="*/ 5680581 w 9397915"/>
              <a:gd name="connsiteY6" fmla="*/ 6884311 h 6884311"/>
              <a:gd name="connsiteX0" fmla="*/ 5680581 w 9397915"/>
              <a:gd name="connsiteY0" fmla="*/ 6879851 h 6879851"/>
              <a:gd name="connsiteX1" fmla="*/ 5299 w 9397915"/>
              <a:gd name="connsiteY1" fmla="*/ 6878098 h 6879851"/>
              <a:gd name="connsiteX2" fmla="*/ 1391 w 9397915"/>
              <a:gd name="connsiteY2" fmla="*/ 4929 h 6879851"/>
              <a:gd name="connsiteX3" fmla="*/ 3123039 w 9397915"/>
              <a:gd name="connsiteY3" fmla="*/ 0 h 6879851"/>
              <a:gd name="connsiteX4" fmla="*/ 5751463 w 9397915"/>
              <a:gd name="connsiteY4" fmla="*/ 5260 h 6879851"/>
              <a:gd name="connsiteX5" fmla="*/ 9397915 w 9397915"/>
              <a:gd name="connsiteY5" fmla="*/ 3431449 h 6879851"/>
              <a:gd name="connsiteX6" fmla="*/ 5680581 w 9397915"/>
              <a:gd name="connsiteY6" fmla="*/ 6879851 h 6879851"/>
              <a:gd name="connsiteX0" fmla="*/ 5680581 w 9397915"/>
              <a:gd name="connsiteY0" fmla="*/ 6874922 h 6874922"/>
              <a:gd name="connsiteX1" fmla="*/ 5299 w 9397915"/>
              <a:gd name="connsiteY1" fmla="*/ 6873169 h 6874922"/>
              <a:gd name="connsiteX2" fmla="*/ 1391 w 9397915"/>
              <a:gd name="connsiteY2" fmla="*/ 0 h 6874922"/>
              <a:gd name="connsiteX3" fmla="*/ 3123039 w 9397915"/>
              <a:gd name="connsiteY3" fmla="*/ 8452 h 6874922"/>
              <a:gd name="connsiteX4" fmla="*/ 5751463 w 9397915"/>
              <a:gd name="connsiteY4" fmla="*/ 331 h 6874922"/>
              <a:gd name="connsiteX5" fmla="*/ 9397915 w 9397915"/>
              <a:gd name="connsiteY5" fmla="*/ 3426520 h 6874922"/>
              <a:gd name="connsiteX6" fmla="*/ 5680581 w 9397915"/>
              <a:gd name="connsiteY6" fmla="*/ 6874922 h 6874922"/>
              <a:gd name="connsiteX0" fmla="*/ 5680581 w 9397915"/>
              <a:gd name="connsiteY0" fmla="*/ 6879851 h 6879851"/>
              <a:gd name="connsiteX1" fmla="*/ 5299 w 9397915"/>
              <a:gd name="connsiteY1" fmla="*/ 6878098 h 6879851"/>
              <a:gd name="connsiteX2" fmla="*/ 1391 w 9397915"/>
              <a:gd name="connsiteY2" fmla="*/ 4929 h 6879851"/>
              <a:gd name="connsiteX3" fmla="*/ 3123039 w 9397915"/>
              <a:gd name="connsiteY3" fmla="*/ 0 h 6879851"/>
              <a:gd name="connsiteX4" fmla="*/ 5751463 w 9397915"/>
              <a:gd name="connsiteY4" fmla="*/ 5260 h 6879851"/>
              <a:gd name="connsiteX5" fmla="*/ 9397915 w 9397915"/>
              <a:gd name="connsiteY5" fmla="*/ 3431449 h 6879851"/>
              <a:gd name="connsiteX6" fmla="*/ 5680581 w 9397915"/>
              <a:gd name="connsiteY6" fmla="*/ 6879851 h 6879851"/>
              <a:gd name="connsiteX0" fmla="*/ 5680581 w 9397915"/>
              <a:gd name="connsiteY0" fmla="*/ 6879851 h 6879851"/>
              <a:gd name="connsiteX1" fmla="*/ 5299 w 9397915"/>
              <a:gd name="connsiteY1" fmla="*/ 6878098 h 6879851"/>
              <a:gd name="connsiteX2" fmla="*/ 1391 w 9397915"/>
              <a:gd name="connsiteY2" fmla="*/ 4929 h 6879851"/>
              <a:gd name="connsiteX3" fmla="*/ 3123039 w 9397915"/>
              <a:gd name="connsiteY3" fmla="*/ 0 h 6879851"/>
              <a:gd name="connsiteX4" fmla="*/ 5751463 w 9397915"/>
              <a:gd name="connsiteY4" fmla="*/ 5260 h 6879851"/>
              <a:gd name="connsiteX5" fmla="*/ 9397915 w 9397915"/>
              <a:gd name="connsiteY5" fmla="*/ 3431449 h 6879851"/>
              <a:gd name="connsiteX6" fmla="*/ 5680581 w 9397915"/>
              <a:gd name="connsiteY6" fmla="*/ 6879851 h 6879851"/>
              <a:gd name="connsiteX0" fmla="*/ 5680581 w 9397915"/>
              <a:gd name="connsiteY0" fmla="*/ 6879851 h 6879851"/>
              <a:gd name="connsiteX1" fmla="*/ 5299 w 9397915"/>
              <a:gd name="connsiteY1" fmla="*/ 6878098 h 6879851"/>
              <a:gd name="connsiteX2" fmla="*/ 1391 w 9397915"/>
              <a:gd name="connsiteY2" fmla="*/ 4929 h 6879851"/>
              <a:gd name="connsiteX3" fmla="*/ 3123039 w 9397915"/>
              <a:gd name="connsiteY3" fmla="*/ 0 h 6879851"/>
              <a:gd name="connsiteX4" fmla="*/ 5751463 w 9397915"/>
              <a:gd name="connsiteY4" fmla="*/ 5260 h 6879851"/>
              <a:gd name="connsiteX5" fmla="*/ 9397915 w 9397915"/>
              <a:gd name="connsiteY5" fmla="*/ 3431449 h 6879851"/>
              <a:gd name="connsiteX6" fmla="*/ 5680581 w 9397915"/>
              <a:gd name="connsiteY6" fmla="*/ 6879851 h 6879851"/>
              <a:gd name="connsiteX0" fmla="*/ 5680581 w 9397915"/>
              <a:gd name="connsiteY0" fmla="*/ 6874922 h 6874922"/>
              <a:gd name="connsiteX1" fmla="*/ 5299 w 9397915"/>
              <a:gd name="connsiteY1" fmla="*/ 6873169 h 6874922"/>
              <a:gd name="connsiteX2" fmla="*/ 1391 w 9397915"/>
              <a:gd name="connsiteY2" fmla="*/ 0 h 6874922"/>
              <a:gd name="connsiteX3" fmla="*/ 3139367 w 9397915"/>
              <a:gd name="connsiteY3" fmla="*/ 1602 h 6874922"/>
              <a:gd name="connsiteX4" fmla="*/ 5751463 w 9397915"/>
              <a:gd name="connsiteY4" fmla="*/ 331 h 6874922"/>
              <a:gd name="connsiteX5" fmla="*/ 9397915 w 9397915"/>
              <a:gd name="connsiteY5" fmla="*/ 3426520 h 6874922"/>
              <a:gd name="connsiteX6" fmla="*/ 5680581 w 9397915"/>
              <a:gd name="connsiteY6" fmla="*/ 6874922 h 6874922"/>
              <a:gd name="connsiteX0" fmla="*/ 5680581 w 9397915"/>
              <a:gd name="connsiteY0" fmla="*/ 6874922 h 6874922"/>
              <a:gd name="connsiteX1" fmla="*/ 2796190 w 9397915"/>
              <a:gd name="connsiteY1" fmla="*/ 6865815 h 6874922"/>
              <a:gd name="connsiteX2" fmla="*/ 5299 w 9397915"/>
              <a:gd name="connsiteY2" fmla="*/ 6873169 h 6874922"/>
              <a:gd name="connsiteX3" fmla="*/ 1391 w 9397915"/>
              <a:gd name="connsiteY3" fmla="*/ 0 h 6874922"/>
              <a:gd name="connsiteX4" fmla="*/ 3139367 w 9397915"/>
              <a:gd name="connsiteY4" fmla="*/ 1602 h 6874922"/>
              <a:gd name="connsiteX5" fmla="*/ 5751463 w 9397915"/>
              <a:gd name="connsiteY5" fmla="*/ 331 h 6874922"/>
              <a:gd name="connsiteX6" fmla="*/ 9397915 w 9397915"/>
              <a:gd name="connsiteY6" fmla="*/ 3426520 h 6874922"/>
              <a:gd name="connsiteX7" fmla="*/ 5680581 w 9397915"/>
              <a:gd name="connsiteY7" fmla="*/ 6874922 h 6874922"/>
              <a:gd name="connsiteX0" fmla="*/ 5680581 w 9397915"/>
              <a:gd name="connsiteY0" fmla="*/ 6874922 h 6874922"/>
              <a:gd name="connsiteX1" fmla="*/ 2796190 w 9397915"/>
              <a:gd name="connsiteY1" fmla="*/ 6865815 h 6874922"/>
              <a:gd name="connsiteX2" fmla="*/ 5299 w 9397915"/>
              <a:gd name="connsiteY2" fmla="*/ 5102735 h 6874922"/>
              <a:gd name="connsiteX3" fmla="*/ 1391 w 9397915"/>
              <a:gd name="connsiteY3" fmla="*/ 0 h 6874922"/>
              <a:gd name="connsiteX4" fmla="*/ 3139367 w 9397915"/>
              <a:gd name="connsiteY4" fmla="*/ 1602 h 6874922"/>
              <a:gd name="connsiteX5" fmla="*/ 5751463 w 9397915"/>
              <a:gd name="connsiteY5" fmla="*/ 331 h 6874922"/>
              <a:gd name="connsiteX6" fmla="*/ 9397915 w 9397915"/>
              <a:gd name="connsiteY6" fmla="*/ 3426520 h 6874922"/>
              <a:gd name="connsiteX7" fmla="*/ 5680581 w 9397915"/>
              <a:gd name="connsiteY7" fmla="*/ 6874922 h 6874922"/>
              <a:gd name="connsiteX0" fmla="*/ 5680581 w 9397915"/>
              <a:gd name="connsiteY0" fmla="*/ 6874922 h 6874922"/>
              <a:gd name="connsiteX1" fmla="*/ 1940156 w 9397915"/>
              <a:gd name="connsiteY1" fmla="*/ 6865815 h 6874922"/>
              <a:gd name="connsiteX2" fmla="*/ 5299 w 9397915"/>
              <a:gd name="connsiteY2" fmla="*/ 5102735 h 6874922"/>
              <a:gd name="connsiteX3" fmla="*/ 1391 w 9397915"/>
              <a:gd name="connsiteY3" fmla="*/ 0 h 6874922"/>
              <a:gd name="connsiteX4" fmla="*/ 3139367 w 9397915"/>
              <a:gd name="connsiteY4" fmla="*/ 1602 h 6874922"/>
              <a:gd name="connsiteX5" fmla="*/ 5751463 w 9397915"/>
              <a:gd name="connsiteY5" fmla="*/ 331 h 6874922"/>
              <a:gd name="connsiteX6" fmla="*/ 9397915 w 9397915"/>
              <a:gd name="connsiteY6" fmla="*/ 3426520 h 6874922"/>
              <a:gd name="connsiteX7" fmla="*/ 5680581 w 9397915"/>
              <a:gd name="connsiteY7" fmla="*/ 6874922 h 6874922"/>
              <a:gd name="connsiteX0" fmla="*/ 5680581 w 9397915"/>
              <a:gd name="connsiteY0" fmla="*/ 6874591 h 6874591"/>
              <a:gd name="connsiteX1" fmla="*/ 1940156 w 9397915"/>
              <a:gd name="connsiteY1" fmla="*/ 6865484 h 6874591"/>
              <a:gd name="connsiteX2" fmla="*/ 5299 w 9397915"/>
              <a:gd name="connsiteY2" fmla="*/ 5102404 h 6874591"/>
              <a:gd name="connsiteX3" fmla="*/ 1391 w 9397915"/>
              <a:gd name="connsiteY3" fmla="*/ 2917967 h 6874591"/>
              <a:gd name="connsiteX4" fmla="*/ 3139367 w 9397915"/>
              <a:gd name="connsiteY4" fmla="*/ 1271 h 6874591"/>
              <a:gd name="connsiteX5" fmla="*/ 5751463 w 9397915"/>
              <a:gd name="connsiteY5" fmla="*/ 0 h 6874591"/>
              <a:gd name="connsiteX6" fmla="*/ 9397915 w 9397915"/>
              <a:gd name="connsiteY6" fmla="*/ 3426189 h 6874591"/>
              <a:gd name="connsiteX7" fmla="*/ 5680581 w 9397915"/>
              <a:gd name="connsiteY7" fmla="*/ 6874591 h 6874591"/>
              <a:gd name="connsiteX0" fmla="*/ 5680581 w 9397915"/>
              <a:gd name="connsiteY0" fmla="*/ 6874591 h 6874591"/>
              <a:gd name="connsiteX1" fmla="*/ 1940156 w 9397915"/>
              <a:gd name="connsiteY1" fmla="*/ 6865484 h 6874591"/>
              <a:gd name="connsiteX2" fmla="*/ 5299 w 9397915"/>
              <a:gd name="connsiteY2" fmla="*/ 5102404 h 6874591"/>
              <a:gd name="connsiteX3" fmla="*/ 1391 w 9397915"/>
              <a:gd name="connsiteY3" fmla="*/ 2917967 h 6874591"/>
              <a:gd name="connsiteX4" fmla="*/ 3139367 w 9397915"/>
              <a:gd name="connsiteY4" fmla="*/ 1271 h 6874591"/>
              <a:gd name="connsiteX5" fmla="*/ 5751463 w 9397915"/>
              <a:gd name="connsiteY5" fmla="*/ 0 h 6874591"/>
              <a:gd name="connsiteX6" fmla="*/ 9397915 w 9397915"/>
              <a:gd name="connsiteY6" fmla="*/ 3426189 h 6874591"/>
              <a:gd name="connsiteX7" fmla="*/ 5680581 w 9397915"/>
              <a:gd name="connsiteY7" fmla="*/ 6874591 h 6874591"/>
              <a:gd name="connsiteX0" fmla="*/ 5680581 w 9397915"/>
              <a:gd name="connsiteY0" fmla="*/ 6874591 h 6874591"/>
              <a:gd name="connsiteX1" fmla="*/ 1940156 w 9397915"/>
              <a:gd name="connsiteY1" fmla="*/ 6865484 h 6874591"/>
              <a:gd name="connsiteX2" fmla="*/ 5299 w 9397915"/>
              <a:gd name="connsiteY2" fmla="*/ 3652982 h 6874591"/>
              <a:gd name="connsiteX3" fmla="*/ 1391 w 9397915"/>
              <a:gd name="connsiteY3" fmla="*/ 2917967 h 6874591"/>
              <a:gd name="connsiteX4" fmla="*/ 3139367 w 9397915"/>
              <a:gd name="connsiteY4" fmla="*/ 1271 h 6874591"/>
              <a:gd name="connsiteX5" fmla="*/ 5751463 w 9397915"/>
              <a:gd name="connsiteY5" fmla="*/ 0 h 6874591"/>
              <a:gd name="connsiteX6" fmla="*/ 9397915 w 9397915"/>
              <a:gd name="connsiteY6" fmla="*/ 3426189 h 6874591"/>
              <a:gd name="connsiteX7" fmla="*/ 5680581 w 9397915"/>
              <a:gd name="connsiteY7" fmla="*/ 6874591 h 6874591"/>
              <a:gd name="connsiteX0" fmla="*/ 5679190 w 9396524"/>
              <a:gd name="connsiteY0" fmla="*/ 6874591 h 6874591"/>
              <a:gd name="connsiteX1" fmla="*/ 1938765 w 9396524"/>
              <a:gd name="connsiteY1" fmla="*/ 6865484 h 6874591"/>
              <a:gd name="connsiteX2" fmla="*/ 3908 w 9396524"/>
              <a:gd name="connsiteY2" fmla="*/ 3652982 h 6874591"/>
              <a:gd name="connsiteX3" fmla="*/ 0 w 9396524"/>
              <a:gd name="connsiteY3" fmla="*/ 2917967 h 6874591"/>
              <a:gd name="connsiteX4" fmla="*/ 3137976 w 9396524"/>
              <a:gd name="connsiteY4" fmla="*/ 1271 h 6874591"/>
              <a:gd name="connsiteX5" fmla="*/ 5750072 w 9396524"/>
              <a:gd name="connsiteY5" fmla="*/ 0 h 6874591"/>
              <a:gd name="connsiteX6" fmla="*/ 9396524 w 9396524"/>
              <a:gd name="connsiteY6" fmla="*/ 3426189 h 6874591"/>
              <a:gd name="connsiteX7" fmla="*/ 5679190 w 9396524"/>
              <a:gd name="connsiteY7" fmla="*/ 6874591 h 6874591"/>
              <a:gd name="connsiteX0" fmla="*/ 5679190 w 9396524"/>
              <a:gd name="connsiteY0" fmla="*/ 6874591 h 6874591"/>
              <a:gd name="connsiteX1" fmla="*/ 3543829 w 9396524"/>
              <a:gd name="connsiteY1" fmla="*/ 6865484 h 6874591"/>
              <a:gd name="connsiteX2" fmla="*/ 3908 w 9396524"/>
              <a:gd name="connsiteY2" fmla="*/ 3652982 h 6874591"/>
              <a:gd name="connsiteX3" fmla="*/ 0 w 9396524"/>
              <a:gd name="connsiteY3" fmla="*/ 2917967 h 6874591"/>
              <a:gd name="connsiteX4" fmla="*/ 3137976 w 9396524"/>
              <a:gd name="connsiteY4" fmla="*/ 1271 h 6874591"/>
              <a:gd name="connsiteX5" fmla="*/ 5750072 w 9396524"/>
              <a:gd name="connsiteY5" fmla="*/ 0 h 6874591"/>
              <a:gd name="connsiteX6" fmla="*/ 9396524 w 9396524"/>
              <a:gd name="connsiteY6" fmla="*/ 3426189 h 6874591"/>
              <a:gd name="connsiteX7" fmla="*/ 5679190 w 9396524"/>
              <a:gd name="connsiteY7" fmla="*/ 6874591 h 6874591"/>
              <a:gd name="connsiteX0" fmla="*/ 5694737 w 9412071"/>
              <a:gd name="connsiteY0" fmla="*/ 6874591 h 6874591"/>
              <a:gd name="connsiteX1" fmla="*/ 3559376 w 9412071"/>
              <a:gd name="connsiteY1" fmla="*/ 6865484 h 6874591"/>
              <a:gd name="connsiteX2" fmla="*/ 0 w 9412071"/>
              <a:gd name="connsiteY2" fmla="*/ 3594616 h 6874591"/>
              <a:gd name="connsiteX3" fmla="*/ 15547 w 9412071"/>
              <a:gd name="connsiteY3" fmla="*/ 2917967 h 6874591"/>
              <a:gd name="connsiteX4" fmla="*/ 3153523 w 9412071"/>
              <a:gd name="connsiteY4" fmla="*/ 1271 h 6874591"/>
              <a:gd name="connsiteX5" fmla="*/ 5765619 w 9412071"/>
              <a:gd name="connsiteY5" fmla="*/ 0 h 6874591"/>
              <a:gd name="connsiteX6" fmla="*/ 9412071 w 9412071"/>
              <a:gd name="connsiteY6" fmla="*/ 3426189 h 6874591"/>
              <a:gd name="connsiteX7" fmla="*/ 5694737 w 9412071"/>
              <a:gd name="connsiteY7" fmla="*/ 6874591 h 6874591"/>
              <a:gd name="connsiteX0" fmla="*/ 5694737 w 9412071"/>
              <a:gd name="connsiteY0" fmla="*/ 6902503 h 6902503"/>
              <a:gd name="connsiteX1" fmla="*/ 3559376 w 9412071"/>
              <a:gd name="connsiteY1" fmla="*/ 6893396 h 6902503"/>
              <a:gd name="connsiteX2" fmla="*/ 0 w 9412071"/>
              <a:gd name="connsiteY2" fmla="*/ 3622528 h 6902503"/>
              <a:gd name="connsiteX3" fmla="*/ 15547 w 9412071"/>
              <a:gd name="connsiteY3" fmla="*/ 2945879 h 6902503"/>
              <a:gd name="connsiteX4" fmla="*/ 3493991 w 9412071"/>
              <a:gd name="connsiteY4" fmla="*/ 0 h 6902503"/>
              <a:gd name="connsiteX5" fmla="*/ 5765619 w 9412071"/>
              <a:gd name="connsiteY5" fmla="*/ 27912 h 6902503"/>
              <a:gd name="connsiteX6" fmla="*/ 9412071 w 9412071"/>
              <a:gd name="connsiteY6" fmla="*/ 3454101 h 6902503"/>
              <a:gd name="connsiteX7" fmla="*/ 5694737 w 9412071"/>
              <a:gd name="connsiteY7" fmla="*/ 6902503 h 6902503"/>
              <a:gd name="connsiteX0" fmla="*/ 5694737 w 9412071"/>
              <a:gd name="connsiteY0" fmla="*/ 6874591 h 6874591"/>
              <a:gd name="connsiteX1" fmla="*/ 3559376 w 9412071"/>
              <a:gd name="connsiteY1" fmla="*/ 6865484 h 6874591"/>
              <a:gd name="connsiteX2" fmla="*/ 0 w 9412071"/>
              <a:gd name="connsiteY2" fmla="*/ 3594616 h 6874591"/>
              <a:gd name="connsiteX3" fmla="*/ 15547 w 9412071"/>
              <a:gd name="connsiteY3" fmla="*/ 2917967 h 6874591"/>
              <a:gd name="connsiteX4" fmla="*/ 3493991 w 9412071"/>
              <a:gd name="connsiteY4" fmla="*/ 1271 h 6874591"/>
              <a:gd name="connsiteX5" fmla="*/ 5765619 w 9412071"/>
              <a:gd name="connsiteY5" fmla="*/ 0 h 6874591"/>
              <a:gd name="connsiteX6" fmla="*/ 9412071 w 9412071"/>
              <a:gd name="connsiteY6" fmla="*/ 3426189 h 6874591"/>
              <a:gd name="connsiteX7" fmla="*/ 5694737 w 9412071"/>
              <a:gd name="connsiteY7" fmla="*/ 6874591 h 6874591"/>
              <a:gd name="connsiteX0" fmla="*/ 5694737 w 9412071"/>
              <a:gd name="connsiteY0" fmla="*/ 6874591 h 6874591"/>
              <a:gd name="connsiteX1" fmla="*/ 3559376 w 9412071"/>
              <a:gd name="connsiteY1" fmla="*/ 6865484 h 6874591"/>
              <a:gd name="connsiteX2" fmla="*/ 0 w 9412071"/>
              <a:gd name="connsiteY2" fmla="*/ 3594616 h 6874591"/>
              <a:gd name="connsiteX3" fmla="*/ 44730 w 9412071"/>
              <a:gd name="connsiteY3" fmla="*/ 3015243 h 6874591"/>
              <a:gd name="connsiteX4" fmla="*/ 3493991 w 9412071"/>
              <a:gd name="connsiteY4" fmla="*/ 1271 h 6874591"/>
              <a:gd name="connsiteX5" fmla="*/ 5765619 w 9412071"/>
              <a:gd name="connsiteY5" fmla="*/ 0 h 6874591"/>
              <a:gd name="connsiteX6" fmla="*/ 9412071 w 9412071"/>
              <a:gd name="connsiteY6" fmla="*/ 3426189 h 6874591"/>
              <a:gd name="connsiteX7" fmla="*/ 5694737 w 9412071"/>
              <a:gd name="connsiteY7" fmla="*/ 6874591 h 6874591"/>
              <a:gd name="connsiteX0" fmla="*/ 5694737 w 9412071"/>
              <a:gd name="connsiteY0" fmla="*/ 6874591 h 6874591"/>
              <a:gd name="connsiteX1" fmla="*/ 3559376 w 9412071"/>
              <a:gd name="connsiteY1" fmla="*/ 6865484 h 6874591"/>
              <a:gd name="connsiteX2" fmla="*/ 0 w 9412071"/>
              <a:gd name="connsiteY2" fmla="*/ 3594616 h 6874591"/>
              <a:gd name="connsiteX3" fmla="*/ 44730 w 9412071"/>
              <a:gd name="connsiteY3" fmla="*/ 3015243 h 6874591"/>
              <a:gd name="connsiteX4" fmla="*/ 3493991 w 9412071"/>
              <a:gd name="connsiteY4" fmla="*/ 1271 h 6874591"/>
              <a:gd name="connsiteX5" fmla="*/ 5765619 w 9412071"/>
              <a:gd name="connsiteY5" fmla="*/ 0 h 6874591"/>
              <a:gd name="connsiteX6" fmla="*/ 9412071 w 9412071"/>
              <a:gd name="connsiteY6" fmla="*/ 3426189 h 6874591"/>
              <a:gd name="connsiteX7" fmla="*/ 5694737 w 9412071"/>
              <a:gd name="connsiteY7" fmla="*/ 6874591 h 6874591"/>
              <a:gd name="connsiteX0" fmla="*/ 5694737 w 9412071"/>
              <a:gd name="connsiteY0" fmla="*/ 6874591 h 6874591"/>
              <a:gd name="connsiteX1" fmla="*/ 3559376 w 9412071"/>
              <a:gd name="connsiteY1" fmla="*/ 6865484 h 6874591"/>
              <a:gd name="connsiteX2" fmla="*/ 0 w 9412071"/>
              <a:gd name="connsiteY2" fmla="*/ 3594616 h 6874591"/>
              <a:gd name="connsiteX3" fmla="*/ 25275 w 9412071"/>
              <a:gd name="connsiteY3" fmla="*/ 3190341 h 6874591"/>
              <a:gd name="connsiteX4" fmla="*/ 3493991 w 9412071"/>
              <a:gd name="connsiteY4" fmla="*/ 1271 h 6874591"/>
              <a:gd name="connsiteX5" fmla="*/ 5765619 w 9412071"/>
              <a:gd name="connsiteY5" fmla="*/ 0 h 6874591"/>
              <a:gd name="connsiteX6" fmla="*/ 9412071 w 9412071"/>
              <a:gd name="connsiteY6" fmla="*/ 3426189 h 6874591"/>
              <a:gd name="connsiteX7" fmla="*/ 5694737 w 9412071"/>
              <a:gd name="connsiteY7" fmla="*/ 6874591 h 6874591"/>
              <a:gd name="connsiteX0" fmla="*/ 5694737 w 9412071"/>
              <a:gd name="connsiteY0" fmla="*/ 6874591 h 6874591"/>
              <a:gd name="connsiteX1" fmla="*/ 3559376 w 9412071"/>
              <a:gd name="connsiteY1" fmla="*/ 6865484 h 6874591"/>
              <a:gd name="connsiteX2" fmla="*/ 0 w 9412071"/>
              <a:gd name="connsiteY2" fmla="*/ 3594616 h 6874591"/>
              <a:gd name="connsiteX3" fmla="*/ 25275 w 9412071"/>
              <a:gd name="connsiteY3" fmla="*/ 3190341 h 6874591"/>
              <a:gd name="connsiteX4" fmla="*/ 3445353 w 9412071"/>
              <a:gd name="connsiteY4" fmla="*/ 1271 h 6874591"/>
              <a:gd name="connsiteX5" fmla="*/ 5765619 w 9412071"/>
              <a:gd name="connsiteY5" fmla="*/ 0 h 6874591"/>
              <a:gd name="connsiteX6" fmla="*/ 9412071 w 9412071"/>
              <a:gd name="connsiteY6" fmla="*/ 3426189 h 6874591"/>
              <a:gd name="connsiteX7" fmla="*/ 5694737 w 9412071"/>
              <a:gd name="connsiteY7" fmla="*/ 6874591 h 6874591"/>
              <a:gd name="connsiteX0" fmla="*/ 5675282 w 9392616"/>
              <a:gd name="connsiteY0" fmla="*/ 6874591 h 6874591"/>
              <a:gd name="connsiteX1" fmla="*/ 3539921 w 9392616"/>
              <a:gd name="connsiteY1" fmla="*/ 6865484 h 6874591"/>
              <a:gd name="connsiteX2" fmla="*/ 0 w 9392616"/>
              <a:gd name="connsiteY2" fmla="*/ 3594616 h 6874591"/>
              <a:gd name="connsiteX3" fmla="*/ 5820 w 9392616"/>
              <a:gd name="connsiteY3" fmla="*/ 3190341 h 6874591"/>
              <a:gd name="connsiteX4" fmla="*/ 3425898 w 9392616"/>
              <a:gd name="connsiteY4" fmla="*/ 1271 h 6874591"/>
              <a:gd name="connsiteX5" fmla="*/ 5746164 w 9392616"/>
              <a:gd name="connsiteY5" fmla="*/ 0 h 6874591"/>
              <a:gd name="connsiteX6" fmla="*/ 9392616 w 9392616"/>
              <a:gd name="connsiteY6" fmla="*/ 3426189 h 6874591"/>
              <a:gd name="connsiteX7" fmla="*/ 5675282 w 9392616"/>
              <a:gd name="connsiteY7" fmla="*/ 6874591 h 6874591"/>
              <a:gd name="connsiteX0" fmla="*/ 5678412 w 9395746"/>
              <a:gd name="connsiteY0" fmla="*/ 6874591 h 6874591"/>
              <a:gd name="connsiteX1" fmla="*/ 3543051 w 9395746"/>
              <a:gd name="connsiteY1" fmla="*/ 6865484 h 6874591"/>
              <a:gd name="connsiteX2" fmla="*/ 3130 w 9395746"/>
              <a:gd name="connsiteY2" fmla="*/ 3594616 h 6874591"/>
              <a:gd name="connsiteX3" fmla="*/ 8950 w 9395746"/>
              <a:gd name="connsiteY3" fmla="*/ 3190341 h 6874591"/>
              <a:gd name="connsiteX4" fmla="*/ 3429028 w 9395746"/>
              <a:gd name="connsiteY4" fmla="*/ 1271 h 6874591"/>
              <a:gd name="connsiteX5" fmla="*/ 5749294 w 9395746"/>
              <a:gd name="connsiteY5" fmla="*/ 0 h 6874591"/>
              <a:gd name="connsiteX6" fmla="*/ 9395746 w 9395746"/>
              <a:gd name="connsiteY6" fmla="*/ 3426189 h 6874591"/>
              <a:gd name="connsiteX7" fmla="*/ 5678412 w 9395746"/>
              <a:gd name="connsiteY7" fmla="*/ 6874591 h 6874591"/>
              <a:gd name="connsiteX0" fmla="*/ 5678412 w 9395746"/>
              <a:gd name="connsiteY0" fmla="*/ 6874591 h 6874591"/>
              <a:gd name="connsiteX1" fmla="*/ 3543051 w 9395746"/>
              <a:gd name="connsiteY1" fmla="*/ 6865484 h 6874591"/>
              <a:gd name="connsiteX2" fmla="*/ 3130 w 9395746"/>
              <a:gd name="connsiteY2" fmla="*/ 3594616 h 6874591"/>
              <a:gd name="connsiteX3" fmla="*/ 8950 w 9395746"/>
              <a:gd name="connsiteY3" fmla="*/ 3190341 h 6874591"/>
              <a:gd name="connsiteX4" fmla="*/ 3429028 w 9395746"/>
              <a:gd name="connsiteY4" fmla="*/ 1271 h 6874591"/>
              <a:gd name="connsiteX5" fmla="*/ 5749294 w 9395746"/>
              <a:gd name="connsiteY5" fmla="*/ 0 h 6874591"/>
              <a:gd name="connsiteX6" fmla="*/ 9395746 w 9395746"/>
              <a:gd name="connsiteY6" fmla="*/ 3426189 h 6874591"/>
              <a:gd name="connsiteX7" fmla="*/ 5678412 w 9395746"/>
              <a:gd name="connsiteY7" fmla="*/ 6874591 h 6874591"/>
              <a:gd name="connsiteX0" fmla="*/ 5672130 w 9389464"/>
              <a:gd name="connsiteY0" fmla="*/ 6874591 h 6874591"/>
              <a:gd name="connsiteX1" fmla="*/ 3536769 w 9389464"/>
              <a:gd name="connsiteY1" fmla="*/ 6865484 h 6874591"/>
              <a:gd name="connsiteX2" fmla="*/ 4664 w 9389464"/>
              <a:gd name="connsiteY2" fmla="*/ 3594616 h 6874591"/>
              <a:gd name="connsiteX3" fmla="*/ 2668 w 9389464"/>
              <a:gd name="connsiteY3" fmla="*/ 3190341 h 6874591"/>
              <a:gd name="connsiteX4" fmla="*/ 3422746 w 9389464"/>
              <a:gd name="connsiteY4" fmla="*/ 1271 h 6874591"/>
              <a:gd name="connsiteX5" fmla="*/ 5743012 w 9389464"/>
              <a:gd name="connsiteY5" fmla="*/ 0 h 6874591"/>
              <a:gd name="connsiteX6" fmla="*/ 9389464 w 9389464"/>
              <a:gd name="connsiteY6" fmla="*/ 3426189 h 6874591"/>
              <a:gd name="connsiteX7" fmla="*/ 5672130 w 9389464"/>
              <a:gd name="connsiteY7" fmla="*/ 6874591 h 6874591"/>
              <a:gd name="connsiteX0" fmla="*/ 5672130 w 9389464"/>
              <a:gd name="connsiteY0" fmla="*/ 6874591 h 6874591"/>
              <a:gd name="connsiteX1" fmla="*/ 3536769 w 9389464"/>
              <a:gd name="connsiteY1" fmla="*/ 6865484 h 6874591"/>
              <a:gd name="connsiteX2" fmla="*/ 4664 w 9389464"/>
              <a:gd name="connsiteY2" fmla="*/ 3594616 h 6874591"/>
              <a:gd name="connsiteX3" fmla="*/ 2668 w 9389464"/>
              <a:gd name="connsiteY3" fmla="*/ 3190341 h 6874591"/>
              <a:gd name="connsiteX4" fmla="*/ 3422746 w 9389464"/>
              <a:gd name="connsiteY4" fmla="*/ 1271 h 6874591"/>
              <a:gd name="connsiteX5" fmla="*/ 5743012 w 9389464"/>
              <a:gd name="connsiteY5" fmla="*/ 0 h 6874591"/>
              <a:gd name="connsiteX6" fmla="*/ 9389464 w 9389464"/>
              <a:gd name="connsiteY6" fmla="*/ 3426189 h 6874591"/>
              <a:gd name="connsiteX7" fmla="*/ 5672130 w 9389464"/>
              <a:gd name="connsiteY7" fmla="*/ 6874591 h 6874591"/>
              <a:gd name="connsiteX0" fmla="*/ 5670598 w 9387932"/>
              <a:gd name="connsiteY0" fmla="*/ 6874591 h 6874591"/>
              <a:gd name="connsiteX1" fmla="*/ 3535237 w 9387932"/>
              <a:gd name="connsiteY1" fmla="*/ 6865484 h 6874591"/>
              <a:gd name="connsiteX2" fmla="*/ 3132 w 9387932"/>
              <a:gd name="connsiteY2" fmla="*/ 3594616 h 6874591"/>
              <a:gd name="connsiteX3" fmla="*/ 8951 w 9387932"/>
              <a:gd name="connsiteY3" fmla="*/ 3205971 h 6874591"/>
              <a:gd name="connsiteX4" fmla="*/ 3421214 w 9387932"/>
              <a:gd name="connsiteY4" fmla="*/ 1271 h 6874591"/>
              <a:gd name="connsiteX5" fmla="*/ 5741480 w 9387932"/>
              <a:gd name="connsiteY5" fmla="*/ 0 h 6874591"/>
              <a:gd name="connsiteX6" fmla="*/ 9387932 w 9387932"/>
              <a:gd name="connsiteY6" fmla="*/ 3426189 h 6874591"/>
              <a:gd name="connsiteX7" fmla="*/ 5670598 w 9387932"/>
              <a:gd name="connsiteY7" fmla="*/ 6874591 h 6874591"/>
              <a:gd name="connsiteX0" fmla="*/ 5669823 w 9387157"/>
              <a:gd name="connsiteY0" fmla="*/ 6874591 h 6874591"/>
              <a:gd name="connsiteX1" fmla="*/ 3534462 w 9387157"/>
              <a:gd name="connsiteY1" fmla="*/ 6865484 h 6874591"/>
              <a:gd name="connsiteX2" fmla="*/ 2357 w 9387157"/>
              <a:gd name="connsiteY2" fmla="*/ 3594616 h 6874591"/>
              <a:gd name="connsiteX3" fmla="*/ 15992 w 9387157"/>
              <a:gd name="connsiteY3" fmla="*/ 3205971 h 6874591"/>
              <a:gd name="connsiteX4" fmla="*/ 3420439 w 9387157"/>
              <a:gd name="connsiteY4" fmla="*/ 1271 h 6874591"/>
              <a:gd name="connsiteX5" fmla="*/ 5740705 w 9387157"/>
              <a:gd name="connsiteY5" fmla="*/ 0 h 6874591"/>
              <a:gd name="connsiteX6" fmla="*/ 9387157 w 9387157"/>
              <a:gd name="connsiteY6" fmla="*/ 3426189 h 6874591"/>
              <a:gd name="connsiteX7" fmla="*/ 5669823 w 9387157"/>
              <a:gd name="connsiteY7" fmla="*/ 6874591 h 6874591"/>
              <a:gd name="connsiteX0" fmla="*/ 5672129 w 9389463"/>
              <a:gd name="connsiteY0" fmla="*/ 6874591 h 6874591"/>
              <a:gd name="connsiteX1" fmla="*/ 3536768 w 9389463"/>
              <a:gd name="connsiteY1" fmla="*/ 6865484 h 6874591"/>
              <a:gd name="connsiteX2" fmla="*/ 4663 w 9389463"/>
              <a:gd name="connsiteY2" fmla="*/ 3594616 h 6874591"/>
              <a:gd name="connsiteX3" fmla="*/ 2667 w 9389463"/>
              <a:gd name="connsiteY3" fmla="*/ 3205971 h 6874591"/>
              <a:gd name="connsiteX4" fmla="*/ 3422745 w 9389463"/>
              <a:gd name="connsiteY4" fmla="*/ 1271 h 6874591"/>
              <a:gd name="connsiteX5" fmla="*/ 5743011 w 9389463"/>
              <a:gd name="connsiteY5" fmla="*/ 0 h 6874591"/>
              <a:gd name="connsiteX6" fmla="*/ 9389463 w 9389463"/>
              <a:gd name="connsiteY6" fmla="*/ 3426189 h 6874591"/>
              <a:gd name="connsiteX7" fmla="*/ 5672129 w 9389463"/>
              <a:gd name="connsiteY7" fmla="*/ 6874591 h 6874591"/>
              <a:gd name="connsiteX0" fmla="*/ 5669462 w 9386796"/>
              <a:gd name="connsiteY0" fmla="*/ 6874591 h 6874591"/>
              <a:gd name="connsiteX1" fmla="*/ 3534101 w 9386796"/>
              <a:gd name="connsiteY1" fmla="*/ 6865484 h 6874591"/>
              <a:gd name="connsiteX2" fmla="*/ 1996 w 9386796"/>
              <a:gd name="connsiteY2" fmla="*/ 3594616 h 6874591"/>
              <a:gd name="connsiteX3" fmla="*/ 0 w 9386796"/>
              <a:gd name="connsiteY3" fmla="*/ 3205971 h 6874591"/>
              <a:gd name="connsiteX4" fmla="*/ 3420078 w 9386796"/>
              <a:gd name="connsiteY4" fmla="*/ 1271 h 6874591"/>
              <a:gd name="connsiteX5" fmla="*/ 5740344 w 9386796"/>
              <a:gd name="connsiteY5" fmla="*/ 0 h 6874591"/>
              <a:gd name="connsiteX6" fmla="*/ 9386796 w 9386796"/>
              <a:gd name="connsiteY6" fmla="*/ 3426189 h 6874591"/>
              <a:gd name="connsiteX7" fmla="*/ 5669462 w 9386796"/>
              <a:gd name="connsiteY7" fmla="*/ 6874591 h 6874591"/>
              <a:gd name="connsiteX0" fmla="*/ 5678395 w 9395729"/>
              <a:gd name="connsiteY0" fmla="*/ 6874591 h 6874591"/>
              <a:gd name="connsiteX1" fmla="*/ 3543034 w 9395729"/>
              <a:gd name="connsiteY1" fmla="*/ 6865484 h 6874591"/>
              <a:gd name="connsiteX2" fmla="*/ 0 w 9395729"/>
              <a:gd name="connsiteY2" fmla="*/ 3580043 h 6874591"/>
              <a:gd name="connsiteX3" fmla="*/ 8933 w 9395729"/>
              <a:gd name="connsiteY3" fmla="*/ 3205971 h 6874591"/>
              <a:gd name="connsiteX4" fmla="*/ 3429011 w 9395729"/>
              <a:gd name="connsiteY4" fmla="*/ 1271 h 6874591"/>
              <a:gd name="connsiteX5" fmla="*/ 5749277 w 9395729"/>
              <a:gd name="connsiteY5" fmla="*/ 0 h 6874591"/>
              <a:gd name="connsiteX6" fmla="*/ 9395729 w 9395729"/>
              <a:gd name="connsiteY6" fmla="*/ 3426189 h 6874591"/>
              <a:gd name="connsiteX7" fmla="*/ 5678395 w 9395729"/>
              <a:gd name="connsiteY7" fmla="*/ 6874591 h 6874591"/>
              <a:gd name="connsiteX0" fmla="*/ 5680391 w 9397725"/>
              <a:gd name="connsiteY0" fmla="*/ 6874591 h 6874591"/>
              <a:gd name="connsiteX1" fmla="*/ 3545030 w 9397725"/>
              <a:gd name="connsiteY1" fmla="*/ 6865484 h 6874591"/>
              <a:gd name="connsiteX2" fmla="*/ 1996 w 9397725"/>
              <a:gd name="connsiteY2" fmla="*/ 3580043 h 6874591"/>
              <a:gd name="connsiteX3" fmla="*/ 0 w 9397725"/>
              <a:gd name="connsiteY3" fmla="*/ 3205971 h 6874591"/>
              <a:gd name="connsiteX4" fmla="*/ 3431007 w 9397725"/>
              <a:gd name="connsiteY4" fmla="*/ 1271 h 6874591"/>
              <a:gd name="connsiteX5" fmla="*/ 5751273 w 9397725"/>
              <a:gd name="connsiteY5" fmla="*/ 0 h 6874591"/>
              <a:gd name="connsiteX6" fmla="*/ 9397725 w 9397725"/>
              <a:gd name="connsiteY6" fmla="*/ 3426189 h 6874591"/>
              <a:gd name="connsiteX7" fmla="*/ 5680391 w 9397725"/>
              <a:gd name="connsiteY7" fmla="*/ 6874591 h 6874591"/>
              <a:gd name="connsiteX0" fmla="*/ 5680391 w 9397725"/>
              <a:gd name="connsiteY0" fmla="*/ 6874591 h 6874591"/>
              <a:gd name="connsiteX1" fmla="*/ 3545030 w 9397725"/>
              <a:gd name="connsiteY1" fmla="*/ 6865484 h 6874591"/>
              <a:gd name="connsiteX2" fmla="*/ 0 w 9397725"/>
              <a:gd name="connsiteY2" fmla="*/ 3205971 h 6874591"/>
              <a:gd name="connsiteX3" fmla="*/ 3431007 w 9397725"/>
              <a:gd name="connsiteY3" fmla="*/ 1271 h 6874591"/>
              <a:gd name="connsiteX4" fmla="*/ 5751273 w 9397725"/>
              <a:gd name="connsiteY4" fmla="*/ 0 h 6874591"/>
              <a:gd name="connsiteX5" fmla="*/ 9397725 w 9397725"/>
              <a:gd name="connsiteY5" fmla="*/ 3426189 h 6874591"/>
              <a:gd name="connsiteX6" fmla="*/ 5680391 w 9397725"/>
              <a:gd name="connsiteY6" fmla="*/ 6874591 h 6874591"/>
              <a:gd name="connsiteX0" fmla="*/ 5899466 w 9616800"/>
              <a:gd name="connsiteY0" fmla="*/ 6874591 h 6874591"/>
              <a:gd name="connsiteX1" fmla="*/ 3764105 w 9616800"/>
              <a:gd name="connsiteY1" fmla="*/ 6865484 h 6874591"/>
              <a:gd name="connsiteX2" fmla="*/ 0 w 9616800"/>
              <a:gd name="connsiteY2" fmla="*/ 3415521 h 6874591"/>
              <a:gd name="connsiteX3" fmla="*/ 3650082 w 9616800"/>
              <a:gd name="connsiteY3" fmla="*/ 1271 h 6874591"/>
              <a:gd name="connsiteX4" fmla="*/ 5970348 w 9616800"/>
              <a:gd name="connsiteY4" fmla="*/ 0 h 6874591"/>
              <a:gd name="connsiteX5" fmla="*/ 9616800 w 9616800"/>
              <a:gd name="connsiteY5" fmla="*/ 3426189 h 6874591"/>
              <a:gd name="connsiteX6" fmla="*/ 5899466 w 9616800"/>
              <a:gd name="connsiteY6" fmla="*/ 6874591 h 687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6800" h="6874591">
                <a:moveTo>
                  <a:pt x="5899466" y="6874591"/>
                </a:moveTo>
                <a:lnTo>
                  <a:pt x="3764105" y="6865484"/>
                </a:lnTo>
                <a:lnTo>
                  <a:pt x="0" y="3415521"/>
                </a:lnTo>
                <a:lnTo>
                  <a:pt x="3650082" y="1271"/>
                </a:lnTo>
                <a:lnTo>
                  <a:pt x="5970348" y="0"/>
                </a:lnTo>
                <a:lnTo>
                  <a:pt x="9616800" y="3426189"/>
                </a:lnTo>
                <a:lnTo>
                  <a:pt x="5899466" y="6874591"/>
                </a:lnTo>
                <a:close/>
              </a:path>
            </a:pathLst>
          </a:custGeom>
          <a:gradFill>
            <a:gsLst>
              <a:gs pos="0">
                <a:srgbClr val="8064A2">
                  <a:lumMod val="20000"/>
                  <a:lumOff val="80000"/>
                </a:srgbClr>
              </a:gs>
              <a:gs pos="45000">
                <a:sysClr val="window" lastClr="FFFFFF"/>
              </a:gs>
              <a:gs pos="100000">
                <a:srgbClr val="8064A2">
                  <a:lumMod val="20000"/>
                  <a:lumOff val="80000"/>
                </a:srgbClr>
              </a:gs>
            </a:gsLst>
            <a:lin ang="6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1DB732-C3B7-4227-A5A4-25507A01DAF7}"/>
              </a:ext>
            </a:extLst>
          </p:cNvPr>
          <p:cNvSpPr txBox="1"/>
          <p:nvPr/>
        </p:nvSpPr>
        <p:spPr>
          <a:xfrm>
            <a:off x="2820092" y="3014901"/>
            <a:ext cx="6836468" cy="861774"/>
          </a:xfrm>
          <a:prstGeom prst="rect">
            <a:avLst/>
          </a:prstGeom>
          <a:noFill/>
          <a:ln>
            <a:noFill/>
          </a:ln>
        </p:spPr>
        <p:txBody>
          <a:bodyPr wrap="square" rtlCol="0">
            <a:spAutoFit/>
          </a:bodyPr>
          <a:lstStyle/>
          <a:p>
            <a:pPr algn="ctr"/>
            <a:r>
              <a:rPr lang="en-US" sz="5000" b="1">
                <a:ln w="15875">
                  <a:noFill/>
                  <a:round/>
                </a:ln>
                <a:solidFill>
                  <a:srgbClr val="E70329"/>
                </a:solidFill>
                <a:effectLst>
                  <a:innerShdw blurRad="63500" dist="50800" dir="13500000">
                    <a:prstClr val="black">
                      <a:alpha val="50000"/>
                    </a:prstClr>
                  </a:innerShdw>
                  <a:reflection blurRad="76200" stA="15000" endPos="53000" dir="5400000" sy="-100000" algn="bl" rotWithShape="0"/>
                </a:effectLst>
                <a:ea typeface="Tahoma" panose="020B0604030504040204" pitchFamily="34" charset="0"/>
                <a:cs typeface="Tahoma" panose="020B0604030504040204" pitchFamily="34" charset="0"/>
              </a:rPr>
              <a:t>Questions?</a:t>
            </a:r>
            <a:endParaRPr lang="en-US" sz="5000">
              <a:ln w="15875">
                <a:noFill/>
                <a:round/>
              </a:ln>
              <a:solidFill>
                <a:srgbClr val="E70329"/>
              </a:solidFill>
              <a:effectLst>
                <a:innerShdw blurRad="63500" dist="50800" dir="13500000">
                  <a:prstClr val="black">
                    <a:alpha val="50000"/>
                  </a:prstClr>
                </a:innerShdw>
                <a:reflection blurRad="76200" stA="15000" endPos="53000" dir="5400000" sy="-100000" algn="bl" rotWithShape="0"/>
              </a:effectLst>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74B15CA3-9A7B-6590-A654-A402707470D0}"/>
              </a:ext>
            </a:extLst>
          </p:cNvPr>
          <p:cNvSpPr>
            <a:spLocks noGrp="1"/>
          </p:cNvSpPr>
          <p:nvPr>
            <p:ph type="sldNum" sz="quarter" idx="12"/>
          </p:nvPr>
        </p:nvSpPr>
        <p:spPr/>
        <p:txBody>
          <a:bodyPr/>
          <a:lstStyle/>
          <a:p>
            <a:fld id="{3545CCE0-4D14-004D-838D-DA38C35BF0E9}" type="slidenum">
              <a:rPr lang="en-US" smtClean="0"/>
              <a:t>19</a:t>
            </a:fld>
            <a:endParaRPr lang="en-US"/>
          </a:p>
        </p:txBody>
      </p:sp>
    </p:spTree>
    <p:extLst>
      <p:ext uri="{BB962C8B-B14F-4D97-AF65-F5344CB8AC3E}">
        <p14:creationId xmlns:p14="http://schemas.microsoft.com/office/powerpoint/2010/main" val="84921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30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1736A9-C53F-475B-A8EA-824C3AB8A8DE}"/>
              </a:ext>
            </a:extLst>
          </p:cNvPr>
          <p:cNvPicPr>
            <a:picLocks noChangeAspect="1"/>
          </p:cNvPicPr>
          <p:nvPr/>
        </p:nvPicPr>
        <p:blipFill>
          <a:blip r:embed="rId2"/>
          <a:srcRect t="7539" b="753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61C841C-F91B-410A-95AF-741F2AF8E212}"/>
              </a:ext>
            </a:extLst>
          </p:cNvPr>
          <p:cNvSpPr/>
          <p:nvPr/>
        </p:nvSpPr>
        <p:spPr>
          <a:xfrm>
            <a:off x="0" y="-4863"/>
            <a:ext cx="12192000" cy="6858000"/>
          </a:xfrm>
          <a:prstGeom prst="rect">
            <a:avLst/>
          </a:prstGeom>
          <a:solidFill>
            <a:srgbClr val="000000">
              <a:alpha val="52157"/>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F4DC79-E6AD-4B4D-AF7E-B9C65750015D}"/>
              </a:ext>
            </a:extLst>
          </p:cNvPr>
          <p:cNvSpPr txBox="1">
            <a:spLocks/>
          </p:cNvSpPr>
          <p:nvPr/>
        </p:nvSpPr>
        <p:spPr>
          <a:xfrm>
            <a:off x="893618" y="2781813"/>
            <a:ext cx="10176164" cy="104260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chemeClr val="bg1"/>
                </a:solidFill>
                <a:latin typeface="Helvetica" panose="020B0604020202020204" pitchFamily="34" charset="0"/>
                <a:cs typeface="Helvetica" panose="020B0604020202020204" pitchFamily="34" charset="0"/>
              </a:rPr>
              <a:t>NJDEP Proposed Resilient Environments &amp; Landscapes (REAL) Rule</a:t>
            </a:r>
          </a:p>
        </p:txBody>
      </p:sp>
      <p:sp>
        <p:nvSpPr>
          <p:cNvPr id="10" name="Subtitle 2">
            <a:extLst>
              <a:ext uri="{FF2B5EF4-FFF2-40B4-BE49-F238E27FC236}">
                <a16:creationId xmlns:a16="http://schemas.microsoft.com/office/drawing/2014/main" id="{0977A500-9836-4DB6-9317-CD52B45D7178}"/>
              </a:ext>
            </a:extLst>
          </p:cNvPr>
          <p:cNvSpPr txBox="1">
            <a:spLocks/>
          </p:cNvSpPr>
          <p:nvPr/>
        </p:nvSpPr>
        <p:spPr>
          <a:xfrm>
            <a:off x="1892558" y="3765032"/>
            <a:ext cx="8178284" cy="1161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spcBef>
                <a:spcPts val="0"/>
              </a:spcBef>
              <a:buNone/>
            </a:pPr>
            <a:endParaRPr lang="en-US" b="1">
              <a:latin typeface="Proxima Nova Rg" panose="02000506030000020004" pitchFamily="2" charset="0"/>
            </a:endParaRPr>
          </a:p>
        </p:txBody>
      </p:sp>
      <p:sp>
        <p:nvSpPr>
          <p:cNvPr id="7" name="Subtitle 2">
            <a:extLst>
              <a:ext uri="{FF2B5EF4-FFF2-40B4-BE49-F238E27FC236}">
                <a16:creationId xmlns:a16="http://schemas.microsoft.com/office/drawing/2014/main" id="{001A4044-8C44-4B1C-BDB3-1711AA17105F}"/>
              </a:ext>
            </a:extLst>
          </p:cNvPr>
          <p:cNvSpPr txBox="1">
            <a:spLocks/>
          </p:cNvSpPr>
          <p:nvPr/>
        </p:nvSpPr>
        <p:spPr>
          <a:xfrm>
            <a:off x="384431" y="6142899"/>
            <a:ext cx="2269993" cy="50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0"/>
              </a:spcBef>
              <a:buNone/>
            </a:pPr>
            <a:r>
              <a:rPr lang="en-US" sz="1600" b="1">
                <a:solidFill>
                  <a:schemeClr val="bg1"/>
                </a:solidFill>
                <a:cs typeface="Arial" panose="020B0604020202020204" pitchFamily="34" charset="0"/>
              </a:rPr>
              <a:t>John M. Scagnelli, Esq.</a:t>
            </a:r>
            <a:endParaRPr lang="en-US" sz="1600" b="1"/>
          </a:p>
        </p:txBody>
      </p:sp>
      <p:sp>
        <p:nvSpPr>
          <p:cNvPr id="12" name="Subtitle 2">
            <a:extLst>
              <a:ext uri="{FF2B5EF4-FFF2-40B4-BE49-F238E27FC236}">
                <a16:creationId xmlns:a16="http://schemas.microsoft.com/office/drawing/2014/main" id="{A02B1F1A-05EC-4446-B491-5079166D89F5}"/>
              </a:ext>
            </a:extLst>
          </p:cNvPr>
          <p:cNvSpPr txBox="1">
            <a:spLocks/>
          </p:cNvSpPr>
          <p:nvPr/>
        </p:nvSpPr>
        <p:spPr>
          <a:xfrm>
            <a:off x="9537576" y="6151699"/>
            <a:ext cx="2269993" cy="50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20000"/>
              </a:lnSpc>
              <a:spcBef>
                <a:spcPts val="0"/>
              </a:spcBef>
              <a:buNone/>
            </a:pPr>
            <a:r>
              <a:rPr lang="en-US" sz="1600" b="1">
                <a:solidFill>
                  <a:schemeClr val="bg1"/>
                </a:solidFill>
                <a:cs typeface="Arial" panose="020B0604020202020204" pitchFamily="34" charset="0"/>
              </a:rPr>
              <a:t>Date: October 3, 2024</a:t>
            </a:r>
            <a:endParaRPr lang="en-US" sz="1600" b="1"/>
          </a:p>
        </p:txBody>
      </p:sp>
      <p:pic>
        <p:nvPicPr>
          <p:cNvPr id="13" name="Picture 12">
            <a:extLst>
              <a:ext uri="{FF2B5EF4-FFF2-40B4-BE49-F238E27FC236}">
                <a16:creationId xmlns:a16="http://schemas.microsoft.com/office/drawing/2014/main" id="{C4C09293-EFC4-4AE3-A438-6EA054540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4" y="495573"/>
            <a:ext cx="3713973" cy="658595"/>
          </a:xfrm>
          <a:prstGeom prst="rect">
            <a:avLst/>
          </a:prstGeom>
          <a:effectLst>
            <a:outerShdw blurRad="50800" dist="50800" dir="3240000" algn="ctr" rotWithShape="0">
              <a:schemeClr val="tx1">
                <a:alpha val="94000"/>
              </a:schemeClr>
            </a:outerShdw>
          </a:effectLst>
        </p:spPr>
      </p:pic>
      <p:sp>
        <p:nvSpPr>
          <p:cNvPr id="14" name="TextBox 13">
            <a:extLst>
              <a:ext uri="{FF2B5EF4-FFF2-40B4-BE49-F238E27FC236}">
                <a16:creationId xmlns:a16="http://schemas.microsoft.com/office/drawing/2014/main" id="{6CF78FB8-9156-4569-A94F-DD054E23220D}"/>
              </a:ext>
            </a:extLst>
          </p:cNvPr>
          <p:cNvSpPr txBox="1"/>
          <p:nvPr/>
        </p:nvSpPr>
        <p:spPr>
          <a:xfrm>
            <a:off x="8189906" y="577047"/>
            <a:ext cx="3713973" cy="307777"/>
          </a:xfrm>
          <a:prstGeom prst="rect">
            <a:avLst/>
          </a:prstGeom>
          <a:noFill/>
        </p:spPr>
        <p:txBody>
          <a:bodyPr wrap="square" rtlCol="0">
            <a:spAutoFit/>
          </a:bodyPr>
          <a:lstStyle/>
          <a:p>
            <a:pPr algn="ctr"/>
            <a:r>
              <a:rPr lang="en-US" sz="1400" b="1" i="0">
                <a:solidFill>
                  <a:srgbClr val="D1D2D3"/>
                </a:solidFill>
                <a:effectLst/>
                <a:latin typeface="Slack-Lato"/>
              </a:rPr>
              <a:t>150 Clove Road, 9th Floor, Little Falls, NJ 07424</a:t>
            </a:r>
            <a:endParaRPr lang="en-US" sz="1400" b="1">
              <a:solidFill>
                <a:schemeClr val="bg1">
                  <a:lumMod val="95000"/>
                </a:schemeClr>
              </a:solidFill>
            </a:endParaRPr>
          </a:p>
        </p:txBody>
      </p:sp>
      <p:sp>
        <p:nvSpPr>
          <p:cNvPr id="2" name="Footer Placeholder 1">
            <a:extLst>
              <a:ext uri="{FF2B5EF4-FFF2-40B4-BE49-F238E27FC236}">
                <a16:creationId xmlns:a16="http://schemas.microsoft.com/office/drawing/2014/main" id="{C6D9361F-255F-6160-B893-55C88447FAF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7F56666-225B-FA99-6277-1ADE5239E0A5}"/>
              </a:ext>
            </a:extLst>
          </p:cNvPr>
          <p:cNvSpPr>
            <a:spLocks noGrp="1"/>
          </p:cNvSpPr>
          <p:nvPr>
            <p:ph type="sldNum" sz="quarter" idx="12"/>
          </p:nvPr>
        </p:nvSpPr>
        <p:spPr/>
        <p:txBody>
          <a:bodyPr/>
          <a:lstStyle/>
          <a:p>
            <a:fld id="{3545CCE0-4D14-004D-838D-DA38C35BF0E9}" type="slidenum">
              <a:rPr lang="en-US" smtClean="0"/>
              <a:t>2</a:t>
            </a:fld>
            <a:endParaRPr lang="en-US"/>
          </a:p>
        </p:txBody>
      </p:sp>
    </p:spTree>
    <p:extLst>
      <p:ext uri="{BB962C8B-B14F-4D97-AF65-F5344CB8AC3E}">
        <p14:creationId xmlns:p14="http://schemas.microsoft.com/office/powerpoint/2010/main" val="1360318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854285" y="2169308"/>
            <a:ext cx="4925335" cy="400110"/>
          </a:xfrm>
          <a:prstGeom prst="rect">
            <a:avLst/>
          </a:prstGeom>
          <a:noFill/>
        </p:spPr>
        <p:txBody>
          <a:bodyPr wrap="square" rtlCol="0">
            <a:spAutoFit/>
          </a:bodyPr>
          <a:lstStyle/>
          <a:p>
            <a:r>
              <a:rPr lang="en-US" sz="2000"/>
              <a:t>201-896-4100 | </a:t>
            </a:r>
            <a:r>
              <a:rPr lang="en-US" sz="2000">
                <a:solidFill>
                  <a:srgbClr val="C00000"/>
                </a:solidFill>
              </a:rPr>
              <a:t>jscagnelli@sh-law.com</a:t>
            </a:r>
          </a:p>
        </p:txBody>
      </p:sp>
      <p:sp>
        <p:nvSpPr>
          <p:cNvPr id="21" name="TextBox 20">
            <a:extLst>
              <a:ext uri="{FF2B5EF4-FFF2-40B4-BE49-F238E27FC236}">
                <a16:creationId xmlns:a16="http://schemas.microsoft.com/office/drawing/2014/main" id="{5AA99E11-AD91-402B-B526-13DE0F9DF4F5}"/>
              </a:ext>
            </a:extLst>
          </p:cNvPr>
          <p:cNvSpPr txBox="1"/>
          <p:nvPr/>
        </p:nvSpPr>
        <p:spPr>
          <a:xfrm>
            <a:off x="4843135" y="1002359"/>
            <a:ext cx="4708965" cy="646331"/>
          </a:xfrm>
          <a:prstGeom prst="rect">
            <a:avLst/>
          </a:prstGeom>
          <a:noFill/>
        </p:spPr>
        <p:txBody>
          <a:bodyPr wrap="square" rtlCol="0">
            <a:spAutoFit/>
          </a:bodyPr>
          <a:lstStyle/>
          <a:p>
            <a:r>
              <a:rPr lang="en-US" sz="3600" b="1"/>
              <a:t>John M. Scagnelli, Esq.</a:t>
            </a:r>
          </a:p>
        </p:txBody>
      </p:sp>
      <p:pic>
        <p:nvPicPr>
          <p:cNvPr id="23" name="Picture 22">
            <a:extLst>
              <a:ext uri="{FF2B5EF4-FFF2-40B4-BE49-F238E27FC236}">
                <a16:creationId xmlns:a16="http://schemas.microsoft.com/office/drawing/2014/main" id="{358E9F96-3F39-410B-A94A-A4D7501A311B}"/>
              </a:ext>
            </a:extLst>
          </p:cNvPr>
          <p:cNvPicPr>
            <a:picLocks noChangeAspect="1"/>
          </p:cNvPicPr>
          <p:nvPr/>
        </p:nvPicPr>
        <p:blipFill>
          <a:blip r:embed="rId2"/>
          <a:stretch>
            <a:fillRect/>
          </a:stretch>
        </p:blipFill>
        <p:spPr>
          <a:xfrm>
            <a:off x="4921794" y="5536261"/>
            <a:ext cx="3450998" cy="609896"/>
          </a:xfrm>
          <a:prstGeom prst="rect">
            <a:avLst/>
          </a:prstGeom>
        </p:spPr>
      </p:pic>
      <p:sp>
        <p:nvSpPr>
          <p:cNvPr id="4" name="TextBox 3">
            <a:extLst>
              <a:ext uri="{FF2B5EF4-FFF2-40B4-BE49-F238E27FC236}">
                <a16:creationId xmlns:a16="http://schemas.microsoft.com/office/drawing/2014/main" id="{4D722D17-B558-44C9-82F9-592BCA72DE0E}"/>
              </a:ext>
            </a:extLst>
          </p:cNvPr>
          <p:cNvSpPr txBox="1"/>
          <p:nvPr/>
        </p:nvSpPr>
        <p:spPr>
          <a:xfrm>
            <a:off x="4843135" y="1704445"/>
            <a:ext cx="5289630" cy="707886"/>
          </a:xfrm>
          <a:prstGeom prst="rect">
            <a:avLst/>
          </a:prstGeom>
          <a:noFill/>
        </p:spPr>
        <p:txBody>
          <a:bodyPr wrap="square" rtlCol="0">
            <a:spAutoFit/>
          </a:bodyPr>
          <a:lstStyle/>
          <a:p>
            <a:r>
              <a:rPr lang="en-US" sz="2200" b="1"/>
              <a:t>Partner</a:t>
            </a:r>
          </a:p>
          <a:p>
            <a:endParaRPr lang="en-US"/>
          </a:p>
        </p:txBody>
      </p:sp>
      <p:sp>
        <p:nvSpPr>
          <p:cNvPr id="12" name="TextBox 11">
            <a:extLst>
              <a:ext uri="{FF2B5EF4-FFF2-40B4-BE49-F238E27FC236}">
                <a16:creationId xmlns:a16="http://schemas.microsoft.com/office/drawing/2014/main" id="{89FD4708-7D35-4221-BD39-C522E71666E2}"/>
              </a:ext>
            </a:extLst>
          </p:cNvPr>
          <p:cNvSpPr txBox="1"/>
          <p:nvPr/>
        </p:nvSpPr>
        <p:spPr>
          <a:xfrm>
            <a:off x="4854285" y="2684565"/>
            <a:ext cx="6852959" cy="2308324"/>
          </a:xfrm>
          <a:prstGeom prst="rect">
            <a:avLst/>
          </a:prstGeom>
          <a:noFill/>
        </p:spPr>
        <p:txBody>
          <a:bodyPr wrap="square" rtlCol="0">
            <a:spAutoFit/>
          </a:bodyPr>
          <a:lstStyle/>
          <a:p>
            <a:pPr algn="l"/>
            <a:r>
              <a:rPr lang="en-US" sz="1600" b="0" i="0" u="none" strike="noStrike">
                <a:solidFill>
                  <a:schemeClr val="bg2">
                    <a:lumMod val="50000"/>
                  </a:schemeClr>
                </a:solidFill>
                <a:effectLst/>
                <a:highlight>
                  <a:srgbClr val="FAFAFA"/>
                </a:highlight>
                <a:latin typeface="system-ui"/>
              </a:rPr>
              <a:t>John </a:t>
            </a:r>
            <a:r>
              <a:rPr lang="en-US" sz="1600" b="0" i="0" u="none" strike="noStrike" err="1">
                <a:solidFill>
                  <a:schemeClr val="bg2">
                    <a:lumMod val="50000"/>
                  </a:schemeClr>
                </a:solidFill>
                <a:effectLst/>
                <a:highlight>
                  <a:srgbClr val="FAFAFA"/>
                </a:highlight>
                <a:latin typeface="system-ui"/>
              </a:rPr>
              <a:t>Scagnelli’s</a:t>
            </a:r>
            <a:r>
              <a:rPr lang="en-US" sz="1600" b="0" i="0" u="none" strike="noStrike">
                <a:solidFill>
                  <a:schemeClr val="bg2">
                    <a:lumMod val="50000"/>
                  </a:schemeClr>
                </a:solidFill>
                <a:effectLst/>
                <a:highlight>
                  <a:srgbClr val="FAFAFA"/>
                </a:highlight>
                <a:latin typeface="system-ui"/>
              </a:rPr>
              <a:t> environmental law practice</a:t>
            </a:r>
            <a:r>
              <a:rPr lang="en-US" sz="1600" b="0" i="0">
                <a:solidFill>
                  <a:schemeClr val="bg2">
                    <a:lumMod val="50000"/>
                  </a:schemeClr>
                </a:solidFill>
                <a:effectLst/>
                <a:highlight>
                  <a:srgbClr val="FAFAFA"/>
                </a:highlight>
                <a:latin typeface="system-ui"/>
              </a:rPr>
              <a:t> covers the entire environmental law field, including environmental compliance, environmental litigation, environmental auditing, environmental permitting and environmental counseling. </a:t>
            </a:r>
          </a:p>
          <a:p>
            <a:pPr algn="l"/>
            <a:endParaRPr lang="en-US" sz="1600">
              <a:solidFill>
                <a:schemeClr val="bg2">
                  <a:lumMod val="50000"/>
                </a:schemeClr>
              </a:solidFill>
              <a:highlight>
                <a:srgbClr val="FAFAFA"/>
              </a:highlight>
              <a:latin typeface="system-ui"/>
            </a:endParaRPr>
          </a:p>
          <a:p>
            <a:pPr algn="l"/>
            <a:r>
              <a:rPr lang="en-US" sz="1600" b="0" i="0">
                <a:solidFill>
                  <a:schemeClr val="bg2">
                    <a:lumMod val="50000"/>
                  </a:schemeClr>
                </a:solidFill>
                <a:effectLst/>
                <a:highlight>
                  <a:srgbClr val="FAFAFA"/>
                </a:highlight>
                <a:latin typeface="system-ui"/>
              </a:rPr>
              <a:t>Mr. Scagnelli has had extensive legal experience servicing law firms, businesses and public entities. He serves as environmental counsel for banks and lending institutions, commercial and industrial companies, states and municipalities, real estate development organizations, and other organizations.</a:t>
            </a:r>
            <a:endParaRPr lang="en-US" sz="1600" b="0" i="0">
              <a:solidFill>
                <a:schemeClr val="bg2">
                  <a:lumMod val="50000"/>
                </a:schemeClr>
              </a:solidFill>
              <a:effectLst/>
              <a:highlight>
                <a:srgbClr val="FAFAFA"/>
              </a:highlight>
            </a:endParaRPr>
          </a:p>
        </p:txBody>
      </p:sp>
      <p:sp>
        <p:nvSpPr>
          <p:cNvPr id="22" name="Rectangle 21">
            <a:extLst>
              <a:ext uri="{FF2B5EF4-FFF2-40B4-BE49-F238E27FC236}">
                <a16:creationId xmlns:a16="http://schemas.microsoft.com/office/drawing/2014/main" id="{E808A03A-051C-4880-A0F2-C2E073D92101}"/>
              </a:ext>
            </a:extLst>
          </p:cNvPr>
          <p:cNvSpPr/>
          <p:nvPr/>
        </p:nvSpPr>
        <p:spPr>
          <a:xfrm>
            <a:off x="4329019" y="1155292"/>
            <a:ext cx="115747" cy="4226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1550F3-CBB9-F5FC-1F46-054A88A951E1}"/>
              </a:ext>
            </a:extLst>
          </p:cNvPr>
          <p:cNvPicPr>
            <a:picLocks noChangeAspect="1"/>
          </p:cNvPicPr>
          <p:nvPr/>
        </p:nvPicPr>
        <p:blipFill>
          <a:blip r:embed="rId3"/>
          <a:srcRect/>
          <a:stretch/>
        </p:blipFill>
        <p:spPr>
          <a:xfrm>
            <a:off x="396187" y="1170312"/>
            <a:ext cx="3951799" cy="4196600"/>
          </a:xfrm>
          <a:prstGeom prst="rect">
            <a:avLst/>
          </a:prstGeom>
        </p:spPr>
      </p:pic>
      <p:sp>
        <p:nvSpPr>
          <p:cNvPr id="5" name="Slide Number Placeholder 4">
            <a:extLst>
              <a:ext uri="{FF2B5EF4-FFF2-40B4-BE49-F238E27FC236}">
                <a16:creationId xmlns:a16="http://schemas.microsoft.com/office/drawing/2014/main" id="{E1B0B4EA-1B46-EB55-1C58-9A410DF263B8}"/>
              </a:ext>
            </a:extLst>
          </p:cNvPr>
          <p:cNvSpPr>
            <a:spLocks noGrp="1"/>
          </p:cNvSpPr>
          <p:nvPr>
            <p:ph type="sldNum" sz="quarter" idx="12"/>
          </p:nvPr>
        </p:nvSpPr>
        <p:spPr>
          <a:xfrm>
            <a:off x="10132764" y="6356350"/>
            <a:ext cx="1221035" cy="365125"/>
          </a:xfrm>
        </p:spPr>
        <p:txBody>
          <a:bodyPr/>
          <a:lstStyle/>
          <a:p>
            <a:fld id="{3545CCE0-4D14-004D-838D-DA38C35BF0E9}" type="slidenum">
              <a:rPr lang="en-US" smtClean="0"/>
              <a:t>20</a:t>
            </a:fld>
            <a:endParaRPr lang="en-US"/>
          </a:p>
        </p:txBody>
      </p:sp>
    </p:spTree>
    <p:extLst>
      <p:ext uri="{BB962C8B-B14F-4D97-AF65-F5344CB8AC3E}">
        <p14:creationId xmlns:p14="http://schemas.microsoft.com/office/powerpoint/2010/main" val="2624565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304800"/>
            <a:ext cx="8224783" cy="6186062"/>
          </a:xfrm>
          <a:prstGeom prst="rect">
            <a:avLst/>
          </a:prstGeom>
          <a:ln w="63500">
            <a:solidFill>
              <a:srgbClr val="A6B727"/>
            </a:solidFill>
          </a:ln>
        </p:spPr>
      </p:pic>
    </p:spTree>
    <p:extLst>
      <p:ext uri="{BB962C8B-B14F-4D97-AF65-F5344CB8AC3E}">
        <p14:creationId xmlns:p14="http://schemas.microsoft.com/office/powerpoint/2010/main" val="35385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a:ext>
            </a:extLst>
          </a:blip>
          <a:stretch>
            <a:fillRect/>
          </a:stretch>
        </p:blipFill>
        <p:spPr>
          <a:xfrm>
            <a:off x="2057401" y="381001"/>
            <a:ext cx="7862037" cy="6075363"/>
          </a:xfrm>
          <a:ln w="63500">
            <a:solidFill>
              <a:srgbClr val="A6B727"/>
            </a:solidFill>
          </a:ln>
        </p:spPr>
      </p:pic>
    </p:spTree>
    <p:extLst>
      <p:ext uri="{BB962C8B-B14F-4D97-AF65-F5344CB8AC3E}">
        <p14:creationId xmlns:p14="http://schemas.microsoft.com/office/powerpoint/2010/main" val="3241564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685800"/>
            <a:ext cx="7086600" cy="5943600"/>
          </a:xfrm>
          <a:prstGeom prst="rect">
            <a:avLst/>
          </a:prstGeom>
          <a:ln w="63500">
            <a:solidFill>
              <a:srgbClr val="A6B727"/>
            </a:solidFill>
          </a:ln>
        </p:spPr>
      </p:pic>
      <p:sp>
        <p:nvSpPr>
          <p:cNvPr id="3" name="Title 2"/>
          <p:cNvSpPr>
            <a:spLocks noGrp="1"/>
          </p:cNvSpPr>
          <p:nvPr>
            <p:ph type="title"/>
          </p:nvPr>
        </p:nvSpPr>
        <p:spPr>
          <a:xfrm>
            <a:off x="1752600" y="-152400"/>
            <a:ext cx="6347714" cy="1320800"/>
          </a:xfrm>
        </p:spPr>
        <p:txBody>
          <a:bodyPr>
            <a:normAutofit/>
          </a:bodyPr>
          <a:lstStyle/>
          <a:p>
            <a:r>
              <a:rPr lang="en-US" sz="2000"/>
              <a:t>Assessed Values By Neighborhood</a:t>
            </a:r>
          </a:p>
        </p:txBody>
      </p:sp>
    </p:spTree>
    <p:extLst>
      <p:ext uri="{BB962C8B-B14F-4D97-AF65-F5344CB8AC3E}">
        <p14:creationId xmlns:p14="http://schemas.microsoft.com/office/powerpoint/2010/main" val="198603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838201"/>
            <a:ext cx="7772400" cy="5658009"/>
          </a:xfrm>
          <a:prstGeom prst="rect">
            <a:avLst/>
          </a:prstGeom>
          <a:ln w="63500">
            <a:solidFill>
              <a:srgbClr val="A6B727"/>
            </a:solidFill>
          </a:ln>
        </p:spPr>
      </p:pic>
      <p:sp>
        <p:nvSpPr>
          <p:cNvPr id="3" name="Title 2"/>
          <p:cNvSpPr>
            <a:spLocks noGrp="1"/>
          </p:cNvSpPr>
          <p:nvPr>
            <p:ph type="title"/>
          </p:nvPr>
        </p:nvSpPr>
        <p:spPr>
          <a:xfrm>
            <a:off x="1828800" y="-152400"/>
            <a:ext cx="7406640" cy="1356360"/>
          </a:xfrm>
        </p:spPr>
        <p:txBody>
          <a:bodyPr>
            <a:normAutofit/>
          </a:bodyPr>
          <a:lstStyle/>
          <a:p>
            <a:r>
              <a:rPr lang="en-US" sz="2000"/>
              <a:t>New Foundations – Port Monmouth. More than 50% Have New.</a:t>
            </a:r>
          </a:p>
        </p:txBody>
      </p:sp>
    </p:spTree>
    <p:extLst>
      <p:ext uri="{BB962C8B-B14F-4D97-AF65-F5344CB8AC3E}">
        <p14:creationId xmlns:p14="http://schemas.microsoft.com/office/powerpoint/2010/main" val="2919114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7665720" cy="762000"/>
          </a:xfrm>
        </p:spPr>
        <p:txBody>
          <a:bodyPr>
            <a:normAutofit/>
          </a:bodyPr>
          <a:lstStyle/>
          <a:p>
            <a:r>
              <a:rPr lang="en-US" sz="2000"/>
              <a:t>Army Corps of Engineers – Port Monmouth Flood Control Project</a:t>
            </a:r>
            <a:br>
              <a:rPr lang="en-US" sz="2000"/>
            </a:br>
            <a:r>
              <a:rPr lang="en-US" sz="2000"/>
              <a:t>				$130,000,000.00</a:t>
            </a:r>
          </a:p>
        </p:txBody>
      </p:sp>
      <p:pic>
        <p:nvPicPr>
          <p:cNvPr id="3" name="Picture 2"/>
          <p:cNvPicPr>
            <a:picLocks noChangeAspect="1"/>
          </p:cNvPicPr>
          <p:nvPr/>
        </p:nvPicPr>
        <p:blipFill>
          <a:blip r:embed="rId2"/>
          <a:stretch>
            <a:fillRect/>
          </a:stretch>
        </p:blipFill>
        <p:spPr>
          <a:xfrm>
            <a:off x="1828801" y="1143000"/>
            <a:ext cx="8610600" cy="5486400"/>
          </a:xfrm>
          <a:prstGeom prst="rect">
            <a:avLst/>
          </a:prstGeom>
        </p:spPr>
      </p:pic>
    </p:spTree>
    <p:extLst>
      <p:ext uri="{BB962C8B-B14F-4D97-AF65-F5344CB8AC3E}">
        <p14:creationId xmlns:p14="http://schemas.microsoft.com/office/powerpoint/2010/main" val="2998106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914400"/>
            <a:ext cx="7772400" cy="5581650"/>
          </a:xfrm>
          <a:prstGeom prst="rect">
            <a:avLst/>
          </a:prstGeom>
          <a:ln w="63500">
            <a:solidFill>
              <a:srgbClr val="A6B727"/>
            </a:solidFill>
          </a:ln>
        </p:spPr>
      </p:pic>
      <p:sp>
        <p:nvSpPr>
          <p:cNvPr id="3" name="Title 2"/>
          <p:cNvSpPr>
            <a:spLocks noGrp="1"/>
          </p:cNvSpPr>
          <p:nvPr>
            <p:ph type="title"/>
          </p:nvPr>
        </p:nvSpPr>
        <p:spPr>
          <a:xfrm>
            <a:off x="1752600" y="0"/>
            <a:ext cx="7406640" cy="1356360"/>
          </a:xfrm>
        </p:spPr>
        <p:txBody>
          <a:bodyPr>
            <a:normAutofit/>
          </a:bodyPr>
          <a:lstStyle/>
          <a:p>
            <a:r>
              <a:rPr lang="en-US" sz="2000"/>
              <a:t>Flood Wall</a:t>
            </a:r>
          </a:p>
        </p:txBody>
      </p:sp>
    </p:spTree>
    <p:extLst>
      <p:ext uri="{BB962C8B-B14F-4D97-AF65-F5344CB8AC3E}">
        <p14:creationId xmlns:p14="http://schemas.microsoft.com/office/powerpoint/2010/main" val="4238785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857250"/>
            <a:ext cx="7772400" cy="5695950"/>
          </a:xfrm>
          <a:prstGeom prst="rect">
            <a:avLst/>
          </a:prstGeom>
          <a:ln w="63500">
            <a:solidFill>
              <a:srgbClr val="A6B727"/>
            </a:solidFill>
          </a:ln>
        </p:spPr>
      </p:pic>
      <p:sp>
        <p:nvSpPr>
          <p:cNvPr id="3" name="Title 2"/>
          <p:cNvSpPr>
            <a:spLocks noGrp="1"/>
          </p:cNvSpPr>
          <p:nvPr>
            <p:ph type="title"/>
          </p:nvPr>
        </p:nvSpPr>
        <p:spPr>
          <a:xfrm>
            <a:off x="1752600" y="-76200"/>
            <a:ext cx="7406640" cy="1356360"/>
          </a:xfrm>
        </p:spPr>
        <p:txBody>
          <a:bodyPr>
            <a:normAutofit/>
          </a:bodyPr>
          <a:lstStyle/>
          <a:p>
            <a:r>
              <a:rPr lang="en-US" sz="2000"/>
              <a:t>Rolling Flood Gate</a:t>
            </a:r>
          </a:p>
        </p:txBody>
      </p:sp>
    </p:spTree>
    <p:extLst>
      <p:ext uri="{BB962C8B-B14F-4D97-AF65-F5344CB8AC3E}">
        <p14:creationId xmlns:p14="http://schemas.microsoft.com/office/powerpoint/2010/main" val="2985471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838200"/>
            <a:ext cx="7772400" cy="5562600"/>
          </a:xfrm>
          <a:prstGeom prst="rect">
            <a:avLst/>
          </a:prstGeom>
          <a:ln w="63500">
            <a:solidFill>
              <a:srgbClr val="A6B727"/>
            </a:solidFill>
          </a:ln>
        </p:spPr>
      </p:pic>
      <p:sp>
        <p:nvSpPr>
          <p:cNvPr id="3" name="Title 2"/>
          <p:cNvSpPr>
            <a:spLocks noGrp="1"/>
          </p:cNvSpPr>
          <p:nvPr>
            <p:ph type="title"/>
          </p:nvPr>
        </p:nvSpPr>
        <p:spPr>
          <a:xfrm>
            <a:off x="1752600" y="-152400"/>
            <a:ext cx="7406640" cy="1356360"/>
          </a:xfrm>
        </p:spPr>
        <p:txBody>
          <a:bodyPr>
            <a:normAutofit/>
          </a:bodyPr>
          <a:lstStyle/>
          <a:p>
            <a:r>
              <a:rPr lang="en-US" sz="2000"/>
              <a:t>Pump Station and Flood Gates</a:t>
            </a:r>
          </a:p>
        </p:txBody>
      </p:sp>
    </p:spTree>
    <p:extLst>
      <p:ext uri="{BB962C8B-B14F-4D97-AF65-F5344CB8AC3E}">
        <p14:creationId xmlns:p14="http://schemas.microsoft.com/office/powerpoint/2010/main" val="2144689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152400"/>
            <a:ext cx="7406640" cy="1356360"/>
          </a:xfrm>
        </p:spPr>
        <p:txBody>
          <a:bodyPr>
            <a:normAutofit/>
          </a:bodyPr>
          <a:lstStyle/>
          <a:p>
            <a:r>
              <a:rPr lang="en-US" sz="2000"/>
              <a:t>Sandy Damaged Homes</a:t>
            </a:r>
          </a:p>
        </p:txBody>
      </p:sp>
      <p:pic>
        <p:nvPicPr>
          <p:cNvPr id="1027" name="Picture 3" descr="C:\Users\amercant.TOWNSHIP_USERS.000\Desktop\PICS\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8510954" cy="5562600"/>
          </a:xfrm>
          <a:prstGeom prst="rect">
            <a:avLst/>
          </a:prstGeom>
          <a:noFill/>
          <a:ln w="63500">
            <a:solidFill>
              <a:srgbClr val="A6B72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01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348191"/>
            <a:ext cx="10430933" cy="1325563"/>
          </a:xfrm>
        </p:spPr>
        <p:txBody>
          <a:bodyPr>
            <a:normAutofit/>
          </a:bodyPr>
          <a:lstStyle/>
          <a:p>
            <a:r>
              <a:rPr lang="en-US" sz="3600" b="1">
                <a:latin typeface="Calibri" panose="020F0502020204030204" pitchFamily="34" charset="0"/>
                <a:cs typeface="Calibri" panose="020F0502020204030204" pitchFamily="34" charset="0"/>
              </a:rPr>
              <a:t>NJDEP REAL Rule Proposal</a:t>
            </a:r>
          </a:p>
        </p:txBody>
      </p:sp>
      <p:sp>
        <p:nvSpPr>
          <p:cNvPr id="5" name="Rectangle 4">
            <a:extLst>
              <a:ext uri="{FF2B5EF4-FFF2-40B4-BE49-F238E27FC236}">
                <a16:creationId xmlns:a16="http://schemas.microsoft.com/office/drawing/2014/main" id="{004C9EE5-FF15-47DE-BD70-DE63FE121B4C}"/>
              </a:ext>
            </a:extLst>
          </p:cNvPr>
          <p:cNvSpPr/>
          <p:nvPr/>
        </p:nvSpPr>
        <p:spPr>
          <a:xfrm>
            <a:off x="1029117" y="1865108"/>
            <a:ext cx="9853247" cy="5355312"/>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The New Jersey Department of Environmental Protection has issued a proposed Resilient Environments and Landscapes (REAL) rule.  The REAL rule is part of Governor Murphy’s Protecting Against Climate Threats (PACT) Initiative, as directed by Executive Order No. 100 (January 2020). NJDEP’s proposed rule includes amendments to the Coastal Zone Management Rules, </a:t>
            </a:r>
            <a:r>
              <a:rPr lang="en-US" u="sng">
                <a:solidFill>
                  <a:srgbClr val="000000"/>
                </a:solidFill>
                <a:effectLst/>
                <a:latin typeface="Times New Roman" panose="02020603050405020304" pitchFamily="18" charset="0"/>
                <a:ea typeface="Times New Roman" panose="02020603050405020304" pitchFamily="18" charset="0"/>
              </a:rPr>
              <a:t>N.J.A.C</a:t>
            </a:r>
            <a:r>
              <a:rPr lang="en-US">
                <a:solidFill>
                  <a:srgbClr val="000000"/>
                </a:solidFill>
                <a:effectLst/>
                <a:latin typeface="Times New Roman" panose="02020603050405020304" pitchFamily="18" charset="0"/>
                <a:ea typeface="Times New Roman" panose="02020603050405020304" pitchFamily="18" charset="0"/>
              </a:rPr>
              <a:t>. 7:7-1 </a:t>
            </a:r>
            <a:r>
              <a:rPr lang="en-US" u="sng">
                <a:solidFill>
                  <a:srgbClr val="000000"/>
                </a:solidFill>
                <a:effectLst/>
                <a:latin typeface="Times New Roman" panose="02020603050405020304" pitchFamily="18" charset="0"/>
                <a:ea typeface="Times New Roman" panose="02020603050405020304" pitchFamily="18" charset="0"/>
              </a:rPr>
              <a:t>et</a:t>
            </a:r>
            <a:r>
              <a:rPr lang="en-US">
                <a:solidFill>
                  <a:srgbClr val="000000"/>
                </a:solidFill>
                <a:effectLst/>
                <a:latin typeface="Times New Roman" panose="02020603050405020304" pitchFamily="18" charset="0"/>
                <a:ea typeface="Times New Roman" panose="02020603050405020304" pitchFamily="18" charset="0"/>
              </a:rPr>
              <a:t> </a:t>
            </a:r>
            <a:r>
              <a:rPr lang="en-US" u="sng">
                <a:solidFill>
                  <a:srgbClr val="000000"/>
                </a:solidFill>
                <a:effectLst/>
                <a:latin typeface="Times New Roman" panose="02020603050405020304" pitchFamily="18" charset="0"/>
                <a:ea typeface="Times New Roman" panose="02020603050405020304" pitchFamily="18" charset="0"/>
              </a:rPr>
              <a:t>seq</a:t>
            </a:r>
            <a:r>
              <a:rPr lang="en-US">
                <a:solidFill>
                  <a:srgbClr val="000000"/>
                </a:solidFill>
                <a:effectLst/>
                <a:latin typeface="Times New Roman" panose="02020603050405020304" pitchFamily="18" charset="0"/>
                <a:ea typeface="Times New Roman" panose="02020603050405020304" pitchFamily="18" charset="0"/>
              </a:rPr>
              <a:t>, Freshwater Wetlands Protection Act Rules, </a:t>
            </a:r>
            <a:r>
              <a:rPr lang="en-US" u="sng">
                <a:solidFill>
                  <a:srgbClr val="000000"/>
                </a:solidFill>
                <a:effectLst/>
                <a:latin typeface="Times New Roman" panose="02020603050405020304" pitchFamily="18" charset="0"/>
                <a:ea typeface="Times New Roman" panose="02020603050405020304" pitchFamily="18" charset="0"/>
              </a:rPr>
              <a:t>N.J.A.C</a:t>
            </a:r>
            <a:r>
              <a:rPr lang="en-US">
                <a:solidFill>
                  <a:srgbClr val="000000"/>
                </a:solidFill>
                <a:effectLst/>
                <a:latin typeface="Times New Roman" panose="02020603050405020304" pitchFamily="18" charset="0"/>
                <a:ea typeface="Times New Roman" panose="02020603050405020304" pitchFamily="18" charset="0"/>
              </a:rPr>
              <a:t>. 7:7A-1.1 </a:t>
            </a:r>
            <a:r>
              <a:rPr lang="en-US" u="sng">
                <a:solidFill>
                  <a:srgbClr val="000000"/>
                </a:solidFill>
                <a:effectLst/>
                <a:latin typeface="Times New Roman" panose="02020603050405020304" pitchFamily="18" charset="0"/>
                <a:ea typeface="Times New Roman" panose="02020603050405020304" pitchFamily="18" charset="0"/>
              </a:rPr>
              <a:t>et</a:t>
            </a:r>
            <a:r>
              <a:rPr lang="en-US">
                <a:solidFill>
                  <a:srgbClr val="000000"/>
                </a:solidFill>
                <a:effectLst/>
                <a:latin typeface="Times New Roman" panose="02020603050405020304" pitchFamily="18" charset="0"/>
                <a:ea typeface="Times New Roman" panose="02020603050405020304" pitchFamily="18" charset="0"/>
              </a:rPr>
              <a:t> </a:t>
            </a:r>
            <a:r>
              <a:rPr lang="en-US" u="sng">
                <a:solidFill>
                  <a:srgbClr val="000000"/>
                </a:solidFill>
                <a:effectLst/>
                <a:latin typeface="Times New Roman" panose="02020603050405020304" pitchFamily="18" charset="0"/>
                <a:ea typeface="Times New Roman" panose="02020603050405020304" pitchFamily="18" charset="0"/>
              </a:rPr>
              <a:t>seq</a:t>
            </a:r>
            <a:r>
              <a:rPr lang="en-US">
                <a:solidFill>
                  <a:srgbClr val="000000"/>
                </a:solidFill>
                <a:effectLst/>
                <a:latin typeface="Times New Roman" panose="02020603050405020304" pitchFamily="18" charset="0"/>
                <a:ea typeface="Times New Roman" panose="02020603050405020304" pitchFamily="18" charset="0"/>
              </a:rPr>
              <a:t>., Flood Hazard Area Control Act Rules, </a:t>
            </a:r>
            <a:r>
              <a:rPr lang="en-US" u="sng">
                <a:solidFill>
                  <a:srgbClr val="000000"/>
                </a:solidFill>
                <a:effectLst/>
                <a:latin typeface="Times New Roman" panose="02020603050405020304" pitchFamily="18" charset="0"/>
                <a:ea typeface="Times New Roman" panose="02020603050405020304" pitchFamily="18" charset="0"/>
              </a:rPr>
              <a:t>N.J.A.C</a:t>
            </a:r>
            <a:r>
              <a:rPr lang="en-US">
                <a:solidFill>
                  <a:srgbClr val="000000"/>
                </a:solidFill>
                <a:effectLst/>
                <a:latin typeface="Times New Roman" panose="02020603050405020304" pitchFamily="18" charset="0"/>
                <a:ea typeface="Times New Roman" panose="02020603050405020304" pitchFamily="18" charset="0"/>
              </a:rPr>
              <a:t>. 7:13-1.1 </a:t>
            </a:r>
            <a:r>
              <a:rPr lang="en-US" u="sng">
                <a:solidFill>
                  <a:srgbClr val="000000"/>
                </a:solidFill>
                <a:effectLst/>
                <a:latin typeface="Times New Roman" panose="02020603050405020304" pitchFamily="18" charset="0"/>
                <a:ea typeface="Times New Roman" panose="02020603050405020304" pitchFamily="18" charset="0"/>
              </a:rPr>
              <a:t>et</a:t>
            </a:r>
            <a:r>
              <a:rPr lang="en-US">
                <a:solidFill>
                  <a:srgbClr val="000000"/>
                </a:solidFill>
                <a:effectLst/>
                <a:latin typeface="Times New Roman" panose="02020603050405020304" pitchFamily="18" charset="0"/>
                <a:ea typeface="Times New Roman" panose="02020603050405020304" pitchFamily="18" charset="0"/>
              </a:rPr>
              <a:t> </a:t>
            </a:r>
            <a:r>
              <a:rPr lang="en-US" u="sng">
                <a:solidFill>
                  <a:srgbClr val="000000"/>
                </a:solidFill>
                <a:effectLst/>
                <a:latin typeface="Times New Roman" panose="02020603050405020304" pitchFamily="18" charset="0"/>
                <a:ea typeface="Times New Roman" panose="02020603050405020304" pitchFamily="18" charset="0"/>
              </a:rPr>
              <a:t>seq</a:t>
            </a:r>
            <a:r>
              <a:rPr lang="en-US">
                <a:solidFill>
                  <a:srgbClr val="000000"/>
                </a:solidFill>
                <a:effectLst/>
                <a:latin typeface="Times New Roman" panose="02020603050405020304" pitchFamily="18" charset="0"/>
                <a:ea typeface="Times New Roman" panose="02020603050405020304" pitchFamily="18" charset="0"/>
              </a:rPr>
              <a:t>., and Stormwater Management Rules, </a:t>
            </a:r>
            <a:r>
              <a:rPr lang="en-US" u="sng">
                <a:solidFill>
                  <a:srgbClr val="000000"/>
                </a:solidFill>
                <a:effectLst/>
                <a:latin typeface="Times New Roman" panose="02020603050405020304" pitchFamily="18" charset="0"/>
                <a:ea typeface="Times New Roman" panose="02020603050405020304" pitchFamily="18" charset="0"/>
              </a:rPr>
              <a:t>N.J.A.C</a:t>
            </a:r>
            <a:r>
              <a:rPr lang="en-US">
                <a:solidFill>
                  <a:srgbClr val="000000"/>
                </a:solidFill>
                <a:effectLst/>
                <a:latin typeface="Times New Roman" panose="02020603050405020304" pitchFamily="18" charset="0"/>
                <a:ea typeface="Times New Roman" panose="02020603050405020304" pitchFamily="18" charset="0"/>
              </a:rPr>
              <a:t>. 7:8 -1 </a:t>
            </a:r>
            <a:r>
              <a:rPr lang="en-US" u="sng">
                <a:solidFill>
                  <a:srgbClr val="000000"/>
                </a:solidFill>
                <a:effectLst/>
                <a:latin typeface="Times New Roman" panose="02020603050405020304" pitchFamily="18" charset="0"/>
                <a:ea typeface="Times New Roman" panose="02020603050405020304" pitchFamily="18" charset="0"/>
              </a:rPr>
              <a:t>et</a:t>
            </a:r>
            <a:r>
              <a:rPr lang="en-US">
                <a:solidFill>
                  <a:srgbClr val="000000"/>
                </a:solidFill>
                <a:effectLst/>
                <a:latin typeface="Times New Roman" panose="02020603050405020304" pitchFamily="18" charset="0"/>
                <a:ea typeface="Times New Roman" panose="02020603050405020304" pitchFamily="18" charset="0"/>
              </a:rPr>
              <a:t> </a:t>
            </a:r>
            <a:r>
              <a:rPr lang="en-US" u="sng">
                <a:solidFill>
                  <a:srgbClr val="000000"/>
                </a:solidFill>
                <a:effectLst/>
                <a:latin typeface="Times New Roman" panose="02020603050405020304" pitchFamily="18" charset="0"/>
                <a:ea typeface="Times New Roman" panose="02020603050405020304" pitchFamily="18" charset="0"/>
              </a:rPr>
              <a:t>seq</a:t>
            </a:r>
            <a:r>
              <a:rPr lang="en-US">
                <a:solidFill>
                  <a:srgbClr val="000000"/>
                </a:solidFill>
                <a:effectLst/>
                <a:latin typeface="Times New Roman" panose="02020603050405020304" pitchFamily="18" charset="0"/>
                <a:ea typeface="Times New Roman" panose="02020603050405020304" pitchFamily="18" charset="0"/>
              </a:rPr>
              <a:t>.</a:t>
            </a:r>
          </a:p>
          <a:p>
            <a:pPr marL="285750" marR="0" indent="-285750" algn="just">
              <a:spcBef>
                <a:spcPts val="0"/>
              </a:spcBef>
              <a:spcAft>
                <a:spcPts val="0"/>
              </a:spcAft>
              <a:buFont typeface="Arial" panose="020B0604020202020204" pitchFamily="34" charset="0"/>
              <a:buChar char="•"/>
            </a:pPr>
            <a:endParaRPr lang="en-US">
              <a:solidFill>
                <a:srgbClr val="000000"/>
              </a:solidFill>
              <a:latin typeface="Times New Roman" panose="02020603050405020304" pitchFamily="18"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The proposed REAL rule was published in the New Jersey Register and virtual public hearings are ongoing.  NJDEP does not expect to adopt the REAL rule until July 2025. </a:t>
            </a:r>
          </a:p>
          <a:p>
            <a:pPr marR="0">
              <a:spcBef>
                <a:spcPts val="0"/>
              </a:spcBef>
              <a:spcAft>
                <a:spcPts val="0"/>
              </a:spcAft>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NJDEP’s proposed REAL rule is based upon increased precipitation and sea level rise predictions specific to New Jersey. NJDEP’s 2023 Inland Flood Protection Rules focused on current and future precipitation increases and their effects on fluvial areas and stormwater management. NJDEP’s  changes to the Stormwater Rules at </a:t>
            </a:r>
            <a:r>
              <a:rPr lang="en-US" u="sng">
                <a:solidFill>
                  <a:srgbClr val="000000"/>
                </a:solidFill>
                <a:effectLst/>
                <a:latin typeface="Times New Roman" panose="02020603050405020304" pitchFamily="18" charset="0"/>
                <a:ea typeface="Times New Roman" panose="02020603050405020304" pitchFamily="18" charset="0"/>
              </a:rPr>
              <a:t>N.J.A.C</a:t>
            </a:r>
            <a:r>
              <a:rPr lang="en-US">
                <a:solidFill>
                  <a:srgbClr val="000000"/>
                </a:solidFill>
                <a:effectLst/>
                <a:latin typeface="Times New Roman" panose="02020603050405020304" pitchFamily="18" charset="0"/>
                <a:ea typeface="Times New Roman" panose="02020603050405020304" pitchFamily="18" charset="0"/>
              </a:rPr>
              <a:t>. 7:8 addressed climate change concerns relating to storm water management. </a:t>
            </a: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a:solidFill>
                <a:srgbClr val="000000"/>
              </a:solidFill>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AAD98CB8-C3BF-89BA-EBA4-24C9898ACE27}"/>
              </a:ext>
            </a:extLst>
          </p:cNvPr>
          <p:cNvSpPr>
            <a:spLocks noGrp="1"/>
          </p:cNvSpPr>
          <p:nvPr>
            <p:ph type="sldNum" sz="quarter" idx="12"/>
          </p:nvPr>
        </p:nvSpPr>
        <p:spPr>
          <a:xfrm>
            <a:off x="9969173" y="6327246"/>
            <a:ext cx="586154" cy="365125"/>
          </a:xfrm>
        </p:spPr>
        <p:txBody>
          <a:bodyPr/>
          <a:lstStyle/>
          <a:p>
            <a:fld id="{3545CCE0-4D14-004D-838D-DA38C35BF0E9}" type="slidenum">
              <a:rPr lang="en-US" smtClean="0"/>
              <a:t>3</a:t>
            </a:fld>
            <a:endParaRPr lang="en-US"/>
          </a:p>
        </p:txBody>
      </p:sp>
    </p:spTree>
    <p:extLst>
      <p:ext uri="{BB962C8B-B14F-4D97-AF65-F5344CB8AC3E}">
        <p14:creationId xmlns:p14="http://schemas.microsoft.com/office/powerpoint/2010/main" val="1430328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95600" y="1219200"/>
            <a:ext cx="5791200" cy="4876800"/>
          </a:xfrm>
          <a:prstGeom prst="rect">
            <a:avLst/>
          </a:prstGeom>
          <a:ln w="63500">
            <a:solidFill>
              <a:srgbClr val="A6B727"/>
            </a:solidFill>
          </a:ln>
        </p:spPr>
      </p:pic>
      <p:sp>
        <p:nvSpPr>
          <p:cNvPr id="3" name="Title 2"/>
          <p:cNvSpPr>
            <a:spLocks noGrp="1"/>
          </p:cNvSpPr>
          <p:nvPr>
            <p:ph type="title"/>
          </p:nvPr>
        </p:nvSpPr>
        <p:spPr>
          <a:xfrm>
            <a:off x="1676400" y="-76200"/>
            <a:ext cx="7406640" cy="1356360"/>
          </a:xfrm>
        </p:spPr>
        <p:txBody>
          <a:bodyPr>
            <a:normAutofit/>
          </a:bodyPr>
          <a:lstStyle/>
          <a:p>
            <a:r>
              <a:rPr lang="en-US" sz="2000"/>
              <a:t>Those Homes Today</a:t>
            </a:r>
          </a:p>
        </p:txBody>
      </p:sp>
    </p:spTree>
    <p:extLst>
      <p:ext uri="{BB962C8B-B14F-4D97-AF65-F5344CB8AC3E}">
        <p14:creationId xmlns:p14="http://schemas.microsoft.com/office/powerpoint/2010/main" val="1753489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1" y="1143000"/>
            <a:ext cx="7870785" cy="5410200"/>
          </a:xfrm>
          <a:prstGeom prst="rect">
            <a:avLst/>
          </a:prstGeom>
          <a:ln w="63500">
            <a:solidFill>
              <a:srgbClr val="A6B727"/>
            </a:solidFill>
          </a:ln>
        </p:spPr>
      </p:pic>
      <p:sp>
        <p:nvSpPr>
          <p:cNvPr id="3" name="Title 2"/>
          <p:cNvSpPr>
            <a:spLocks noGrp="1"/>
          </p:cNvSpPr>
          <p:nvPr>
            <p:ph type="title"/>
          </p:nvPr>
        </p:nvSpPr>
        <p:spPr>
          <a:xfrm>
            <a:off x="1752600" y="0"/>
            <a:ext cx="7406640" cy="1356360"/>
          </a:xfrm>
        </p:spPr>
        <p:txBody>
          <a:bodyPr>
            <a:normAutofit/>
          </a:bodyPr>
          <a:lstStyle/>
          <a:p>
            <a:r>
              <a:rPr lang="en-US" sz="2000"/>
              <a:t>Pre-Sandy Value – Under $100,000.00</a:t>
            </a:r>
            <a:br>
              <a:rPr lang="en-US" sz="2000"/>
            </a:br>
            <a:r>
              <a:rPr lang="en-US" sz="2000"/>
              <a:t>Current Value - $425.000.00</a:t>
            </a:r>
          </a:p>
        </p:txBody>
      </p:sp>
    </p:spTree>
    <p:extLst>
      <p:ext uri="{BB962C8B-B14F-4D97-AF65-F5344CB8AC3E}">
        <p14:creationId xmlns:p14="http://schemas.microsoft.com/office/powerpoint/2010/main" val="2424262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0"/>
            <a:ext cx="7406640" cy="1356360"/>
          </a:xfrm>
        </p:spPr>
        <p:txBody>
          <a:bodyPr>
            <a:normAutofit/>
          </a:bodyPr>
          <a:lstStyle/>
          <a:p>
            <a:r>
              <a:rPr lang="en-US" sz="2000"/>
              <a:t>Pre-Sandy Value - $203,000.00</a:t>
            </a:r>
            <a:br>
              <a:rPr lang="en-US" sz="2000"/>
            </a:br>
            <a:r>
              <a:rPr lang="en-US" sz="2000"/>
              <a:t>Current Value – Just sold for $770,000.00</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362200" y="1066801"/>
            <a:ext cx="7467600" cy="5267325"/>
          </a:xfrm>
          <a:ln w="63500">
            <a:solidFill>
              <a:srgbClr val="A6B727"/>
            </a:solidFill>
          </a:ln>
        </p:spPr>
      </p:pic>
    </p:spTree>
    <p:extLst>
      <p:ext uri="{BB962C8B-B14F-4D97-AF65-F5344CB8AC3E}">
        <p14:creationId xmlns:p14="http://schemas.microsoft.com/office/powerpoint/2010/main" val="220163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16394" y="1179406"/>
            <a:ext cx="5406812" cy="5334000"/>
          </a:xfrm>
          <a:prstGeom prst="rect">
            <a:avLst/>
          </a:prstGeom>
          <a:ln w="63500">
            <a:solidFill>
              <a:srgbClr val="A6B727"/>
            </a:solidFill>
          </a:ln>
        </p:spPr>
      </p:pic>
      <p:sp>
        <p:nvSpPr>
          <p:cNvPr id="3" name="Title 2"/>
          <p:cNvSpPr>
            <a:spLocks noGrp="1"/>
          </p:cNvSpPr>
          <p:nvPr>
            <p:ph type="title"/>
          </p:nvPr>
        </p:nvSpPr>
        <p:spPr>
          <a:xfrm>
            <a:off x="1828800" y="152400"/>
            <a:ext cx="7406640" cy="990600"/>
          </a:xfrm>
        </p:spPr>
        <p:txBody>
          <a:bodyPr>
            <a:normAutofit/>
          </a:bodyPr>
          <a:lstStyle/>
          <a:p>
            <a:r>
              <a:rPr lang="en-US" sz="2000"/>
              <a:t>                                                               Creativity</a:t>
            </a:r>
            <a:br>
              <a:rPr lang="en-US" sz="2000"/>
            </a:br>
            <a:r>
              <a:rPr lang="en-US" sz="2000"/>
              <a:t>Pre-Sandy Value - $155,000.00</a:t>
            </a:r>
            <a:br>
              <a:rPr lang="en-US" sz="2000"/>
            </a:br>
            <a:r>
              <a:rPr lang="en-US" sz="2000"/>
              <a:t>Current Value -       $450,000.00 - $500,000.00</a:t>
            </a:r>
          </a:p>
        </p:txBody>
      </p:sp>
    </p:spTree>
    <p:extLst>
      <p:ext uri="{BB962C8B-B14F-4D97-AF65-F5344CB8AC3E}">
        <p14:creationId xmlns:p14="http://schemas.microsoft.com/office/powerpoint/2010/main" val="498817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1219200"/>
            <a:ext cx="7854461" cy="5105400"/>
          </a:xfrm>
          <a:prstGeom prst="rect">
            <a:avLst/>
          </a:prstGeom>
          <a:ln w="63500">
            <a:solidFill>
              <a:srgbClr val="A6B727"/>
            </a:solidFill>
          </a:ln>
        </p:spPr>
      </p:pic>
      <p:sp>
        <p:nvSpPr>
          <p:cNvPr id="4" name="Title 3"/>
          <p:cNvSpPr>
            <a:spLocks noGrp="1"/>
          </p:cNvSpPr>
          <p:nvPr>
            <p:ph type="title"/>
          </p:nvPr>
        </p:nvSpPr>
        <p:spPr>
          <a:xfrm>
            <a:off x="1828800" y="104968"/>
            <a:ext cx="7406640" cy="1114232"/>
          </a:xfrm>
        </p:spPr>
        <p:txBody>
          <a:bodyPr>
            <a:normAutofit/>
          </a:bodyPr>
          <a:lstStyle/>
          <a:p>
            <a:r>
              <a:rPr lang="en-US" sz="2000"/>
              <a:t>	</a:t>
            </a:r>
            <a:br>
              <a:rPr lang="en-US" sz="2000"/>
            </a:br>
            <a:r>
              <a:rPr lang="en-US" sz="2000"/>
              <a:t>Pre-Sandy Value – Under $100,000.00</a:t>
            </a:r>
            <a:br>
              <a:rPr lang="en-US" sz="2000"/>
            </a:br>
            <a:r>
              <a:rPr lang="en-US" sz="2000"/>
              <a:t>Current Value -                      $771,000.00</a:t>
            </a:r>
          </a:p>
        </p:txBody>
      </p:sp>
      <p:sp>
        <p:nvSpPr>
          <p:cNvPr id="3" name="Slide Number Placeholder 2"/>
          <p:cNvSpPr>
            <a:spLocks noGrp="1"/>
          </p:cNvSpPr>
          <p:nvPr>
            <p:ph type="sldNum" sz="quarter" idx="12"/>
          </p:nvPr>
        </p:nvSpPr>
        <p:spPr/>
        <p:txBody>
          <a:bodyPr/>
          <a:lstStyle/>
          <a:p>
            <a:fld id="{BECBE8FA-DBBF-450C-86E6-0393528A72FB}" type="slidenum">
              <a:rPr lang="en-US" smtClean="0"/>
              <a:t>34</a:t>
            </a:fld>
            <a:endParaRPr lang="en-US"/>
          </a:p>
        </p:txBody>
      </p:sp>
    </p:spTree>
    <p:extLst>
      <p:ext uri="{BB962C8B-B14F-4D97-AF65-F5344CB8AC3E}">
        <p14:creationId xmlns:p14="http://schemas.microsoft.com/office/powerpoint/2010/main" val="3811145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914400"/>
            <a:ext cx="7518400" cy="5638800"/>
          </a:xfrm>
          <a:prstGeom prst="rect">
            <a:avLst/>
          </a:prstGeom>
          <a:ln w="63500">
            <a:solidFill>
              <a:srgbClr val="A6B727"/>
            </a:solidFill>
          </a:ln>
        </p:spPr>
      </p:pic>
      <p:sp>
        <p:nvSpPr>
          <p:cNvPr id="3" name="Title 2"/>
          <p:cNvSpPr>
            <a:spLocks noGrp="1"/>
          </p:cNvSpPr>
          <p:nvPr>
            <p:ph type="title"/>
          </p:nvPr>
        </p:nvSpPr>
        <p:spPr>
          <a:xfrm>
            <a:off x="1828800" y="-152400"/>
            <a:ext cx="7406640" cy="1356360"/>
          </a:xfrm>
        </p:spPr>
        <p:txBody>
          <a:bodyPr>
            <a:normAutofit/>
          </a:bodyPr>
          <a:lstStyle/>
          <a:p>
            <a:r>
              <a:rPr lang="en-US" sz="2000"/>
              <a:t>Homes out of Scale</a:t>
            </a:r>
          </a:p>
        </p:txBody>
      </p:sp>
    </p:spTree>
    <p:extLst>
      <p:ext uri="{BB962C8B-B14F-4D97-AF65-F5344CB8AC3E}">
        <p14:creationId xmlns:p14="http://schemas.microsoft.com/office/powerpoint/2010/main" val="658855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990600"/>
            <a:ext cx="7366000" cy="5524500"/>
          </a:xfrm>
          <a:prstGeom prst="rect">
            <a:avLst/>
          </a:prstGeom>
          <a:ln w="63500">
            <a:solidFill>
              <a:srgbClr val="A6B727"/>
            </a:solidFill>
          </a:ln>
        </p:spPr>
      </p:pic>
      <p:sp>
        <p:nvSpPr>
          <p:cNvPr id="3" name="Title 2"/>
          <p:cNvSpPr>
            <a:spLocks noGrp="1"/>
          </p:cNvSpPr>
          <p:nvPr>
            <p:ph type="title"/>
          </p:nvPr>
        </p:nvSpPr>
        <p:spPr>
          <a:xfrm>
            <a:off x="1905000" y="29308"/>
            <a:ext cx="7406640" cy="1356360"/>
          </a:xfrm>
        </p:spPr>
        <p:txBody>
          <a:bodyPr>
            <a:normAutofit/>
          </a:bodyPr>
          <a:lstStyle/>
          <a:p>
            <a:r>
              <a:rPr lang="en-US" sz="2000"/>
              <a:t>Homes out of Scale</a:t>
            </a:r>
          </a:p>
        </p:txBody>
      </p:sp>
    </p:spTree>
    <p:extLst>
      <p:ext uri="{BB962C8B-B14F-4D97-AF65-F5344CB8AC3E}">
        <p14:creationId xmlns:p14="http://schemas.microsoft.com/office/powerpoint/2010/main" val="4071569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ouse with a porch and stairs&#10;&#10;Description automatically generated">
            <a:extLst>
              <a:ext uri="{FF2B5EF4-FFF2-40B4-BE49-F238E27FC236}">
                <a16:creationId xmlns:a16="http://schemas.microsoft.com/office/drawing/2014/main" id="{86103042-972D-0878-7729-B2C4537A8135}"/>
              </a:ext>
            </a:extLst>
          </p:cNvPr>
          <p:cNvPicPr>
            <a:picLocks noChangeAspect="1"/>
          </p:cNvPicPr>
          <p:nvPr/>
        </p:nvPicPr>
        <p:blipFill>
          <a:blip r:embed="rId2"/>
          <a:srcRect t="10017" b="3776"/>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322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a staircase and cars parked on the side of the road&#10;&#10;Description automatically generated">
            <a:extLst>
              <a:ext uri="{FF2B5EF4-FFF2-40B4-BE49-F238E27FC236}">
                <a16:creationId xmlns:a16="http://schemas.microsoft.com/office/drawing/2014/main" id="{BCC9317C-1AFF-5372-F733-A82042986DE0}"/>
              </a:ext>
            </a:extLst>
          </p:cNvPr>
          <p:cNvPicPr>
            <a:picLocks noChangeAspect="1"/>
          </p:cNvPicPr>
          <p:nvPr/>
        </p:nvPicPr>
        <p:blipFill>
          <a:blip r:embed="rId2"/>
          <a:srcRect t="12036" b="7319"/>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317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ow of houses with a lawn and a car&#10;&#10;Description automatically generated">
            <a:extLst>
              <a:ext uri="{FF2B5EF4-FFF2-40B4-BE49-F238E27FC236}">
                <a16:creationId xmlns:a16="http://schemas.microsoft.com/office/drawing/2014/main" id="{1007DFEA-BEC4-5487-6FFF-EB0F130293F7}"/>
              </a:ext>
            </a:extLst>
          </p:cNvPr>
          <p:cNvPicPr>
            <a:picLocks noChangeAspect="1"/>
          </p:cNvPicPr>
          <p:nvPr/>
        </p:nvPicPr>
        <p:blipFill>
          <a:blip r:embed="rId2"/>
          <a:srcRect r="1760"/>
          <a:stretch/>
        </p:blipFill>
        <p:spPr>
          <a:xfrm>
            <a:off x="20" y="1282"/>
            <a:ext cx="12191980" cy="6856718"/>
          </a:xfrm>
          <a:prstGeom prst="rect">
            <a:avLst/>
          </a:prstGeom>
        </p:spPr>
      </p:pic>
    </p:spTree>
    <p:extLst>
      <p:ext uri="{BB962C8B-B14F-4D97-AF65-F5344CB8AC3E}">
        <p14:creationId xmlns:p14="http://schemas.microsoft.com/office/powerpoint/2010/main" val="2784099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348191"/>
            <a:ext cx="10430933" cy="1325563"/>
          </a:xfrm>
        </p:spPr>
        <p:txBody>
          <a:bodyPr>
            <a:normAutofit/>
          </a:bodyPr>
          <a:lstStyle/>
          <a:p>
            <a:r>
              <a:rPr lang="en-US" sz="3600" b="1">
                <a:latin typeface="Calibri" panose="020F0502020204030204" pitchFamily="34" charset="0"/>
                <a:cs typeface="Calibri" panose="020F0502020204030204" pitchFamily="34" charset="0"/>
              </a:rPr>
              <a:t>Key Points of NJDEP’s REAL Rule</a:t>
            </a:r>
          </a:p>
        </p:txBody>
      </p:sp>
      <p:sp>
        <p:nvSpPr>
          <p:cNvPr id="5" name="Rectangle 4">
            <a:extLst>
              <a:ext uri="{FF2B5EF4-FFF2-40B4-BE49-F238E27FC236}">
                <a16:creationId xmlns:a16="http://schemas.microsoft.com/office/drawing/2014/main" id="{004C9EE5-FF15-47DE-BD70-DE63FE121B4C}"/>
              </a:ext>
            </a:extLst>
          </p:cNvPr>
          <p:cNvSpPr/>
          <p:nvPr/>
        </p:nvSpPr>
        <p:spPr>
          <a:xfrm>
            <a:off x="1029117" y="1754746"/>
            <a:ext cx="9853247" cy="5088573"/>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Adjust Coastal Flood Hazard Areas for projected rising sea levels and storm surge, extend the flood hazard area further inland, require higher first-floor elevations or floodproofing for buildings and higher roadways; </a:t>
            </a:r>
          </a:p>
          <a:p>
            <a:pPr marR="0" algn="just">
              <a:spcBef>
                <a:spcPts val="0"/>
              </a:spcBef>
              <a:spcAft>
                <a:spcPts val="0"/>
              </a:spcAft>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Create an Inundation Risk Zone (IRZ) to address risk for residential building and critical structures in areas of permanent or daily inundation due to sea level rise;</a:t>
            </a: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 Add sound stormwater management practices to improve water quality and reduce flooding; </a:t>
            </a:r>
          </a:p>
          <a:p>
            <a:pPr marR="0" algn="just">
              <a:spcBef>
                <a:spcPts val="0"/>
              </a:spcBef>
              <a:spcAft>
                <a:spcPts val="0"/>
              </a:spcAft>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 Encourage nature-based solutions to protect communities and resources; </a:t>
            </a:r>
          </a:p>
          <a:p>
            <a:pPr marL="285750" marR="0" indent="-285750" algn="just">
              <a:spcBef>
                <a:spcPts val="0"/>
              </a:spcBef>
              <a:spcAft>
                <a:spcPts val="0"/>
              </a:spcAft>
              <a:buFont typeface="Arial" panose="020B0604020202020204" pitchFamily="34" charset="0"/>
              <a:buChar char="•"/>
            </a:pPr>
            <a:endParaRPr lang="en-US">
              <a:solidFill>
                <a:srgbClr val="000000"/>
              </a:solidFill>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Support renewable energy by balancing habitat conservation with novel infrastructure demands; </a:t>
            </a:r>
          </a:p>
          <a:p>
            <a:pPr marR="0" algn="just">
              <a:spcBef>
                <a:spcPts val="0"/>
              </a:spcBef>
              <a:spcAft>
                <a:spcPts val="0"/>
              </a:spcAft>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 Improve State alignment with FEMA's National Flood Insurance Program (NFIP); and </a:t>
            </a:r>
          </a:p>
          <a:p>
            <a:pPr marR="0" algn="just">
              <a:spcBef>
                <a:spcPts val="0"/>
              </a:spcBef>
              <a:spcAft>
                <a:spcPts val="0"/>
              </a:spcAft>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nSpc>
                <a:spcPts val="2160"/>
              </a:lnSpc>
              <a:spcBef>
                <a:spcPts val="0"/>
              </a:spcBef>
              <a:spcAft>
                <a:spcPts val="0"/>
              </a:spcAft>
              <a:buFont typeface="Arial" panose="020B0604020202020204" pitchFamily="34" charset="0"/>
              <a:buChar char="•"/>
            </a:pPr>
            <a:r>
              <a:rPr lang="en-US">
                <a:solidFill>
                  <a:srgbClr val="000000"/>
                </a:solidFill>
                <a:latin typeface="Times New Roman" panose="02020603050405020304" pitchFamily="18" charset="0"/>
                <a:ea typeface="Times New Roman" panose="02020603050405020304" pitchFamily="18" charset="0"/>
              </a:rPr>
              <a:t> I</a:t>
            </a:r>
            <a:r>
              <a:rPr lang="en-US">
                <a:solidFill>
                  <a:srgbClr val="000000"/>
                </a:solidFill>
                <a:effectLst/>
                <a:latin typeface="Times New Roman" panose="02020603050405020304" pitchFamily="18" charset="0"/>
                <a:ea typeface="Times New Roman" panose="02020603050405020304" pitchFamily="18" charset="0"/>
              </a:rPr>
              <a:t>mprove NJDEP permitting processes to better track authorizations and permits from start of  </a:t>
            </a:r>
            <a:r>
              <a:rPr lang="en-US">
                <a:solidFill>
                  <a:srgbClr val="000000"/>
                </a:solidFill>
                <a:latin typeface="Times New Roman" panose="02020603050405020304" pitchFamily="18" charset="0"/>
              </a:rPr>
              <a:t>project  construction</a:t>
            </a:r>
            <a:r>
              <a:rPr lang="en-US">
                <a:solidFill>
                  <a:srgbClr val="000000"/>
                </a:solidFill>
                <a:effectLst/>
                <a:latin typeface="Times New Roman" panose="02020603050405020304" pitchFamily="18" charset="0"/>
                <a:ea typeface="Times New Roman" panose="02020603050405020304" pitchFamily="18" charset="0"/>
              </a:rPr>
              <a:t> to completion</a:t>
            </a:r>
            <a:r>
              <a:rPr lang="en-US" sz="2800">
                <a:solidFill>
                  <a:srgbClr val="000000"/>
                </a:solidFill>
                <a:effectLst/>
                <a:latin typeface="Times New Roman" panose="02020603050405020304" pitchFamily="18" charset="0"/>
                <a:ea typeface="Times New Roman" panose="02020603050405020304" pitchFamily="18" charset="0"/>
              </a:rPr>
              <a:t>.</a:t>
            </a: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A5E7F351-0CD9-BAC3-8EA1-59B7E62545D8}"/>
              </a:ext>
            </a:extLst>
          </p:cNvPr>
          <p:cNvSpPr>
            <a:spLocks noGrp="1"/>
          </p:cNvSpPr>
          <p:nvPr>
            <p:ph type="sldNum" sz="quarter" idx="12"/>
          </p:nvPr>
        </p:nvSpPr>
        <p:spPr>
          <a:xfrm>
            <a:off x="10003133" y="6327246"/>
            <a:ext cx="577362" cy="365125"/>
          </a:xfrm>
        </p:spPr>
        <p:txBody>
          <a:bodyPr/>
          <a:lstStyle/>
          <a:p>
            <a:fld id="{3545CCE0-4D14-004D-838D-DA38C35BF0E9}" type="slidenum">
              <a:rPr lang="en-US" smtClean="0"/>
              <a:t>4</a:t>
            </a:fld>
            <a:endParaRPr lang="en-US"/>
          </a:p>
        </p:txBody>
      </p:sp>
    </p:spTree>
    <p:extLst>
      <p:ext uri="{BB962C8B-B14F-4D97-AF65-F5344CB8AC3E}">
        <p14:creationId xmlns:p14="http://schemas.microsoft.com/office/powerpoint/2010/main" val="3604098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house with a parking lot&#10;&#10;Description automatically generated">
            <a:extLst>
              <a:ext uri="{FF2B5EF4-FFF2-40B4-BE49-F238E27FC236}">
                <a16:creationId xmlns:a16="http://schemas.microsoft.com/office/drawing/2014/main" id="{73A229ED-0922-3062-8CC6-606ECB8A950D}"/>
              </a:ext>
            </a:extLst>
          </p:cNvPr>
          <p:cNvPicPr>
            <a:picLocks noChangeAspect="1"/>
          </p:cNvPicPr>
          <p:nvPr/>
        </p:nvPicPr>
        <p:blipFill>
          <a:blip r:embed="rId2"/>
          <a:srcRect t="7870" b="4597"/>
          <a:stretch/>
        </p:blipFill>
        <p:spPr>
          <a:xfrm>
            <a:off x="20" y="1282"/>
            <a:ext cx="12191980" cy="6856718"/>
          </a:xfrm>
          <a:prstGeom prst="rect">
            <a:avLst/>
          </a:prstGeom>
        </p:spPr>
      </p:pic>
    </p:spTree>
    <p:extLst>
      <p:ext uri="{BB962C8B-B14F-4D97-AF65-F5344CB8AC3E}">
        <p14:creationId xmlns:p14="http://schemas.microsoft.com/office/powerpoint/2010/main" val="3890006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865663" y="1636931"/>
            <a:ext cx="2481378" cy="824725"/>
            <a:chOff x="0" y="0"/>
            <a:chExt cx="1678759" cy="557962"/>
          </a:xfrm>
        </p:grpSpPr>
        <p:sp>
          <p:nvSpPr>
            <p:cNvPr id="5" name="Freeform 5"/>
            <p:cNvSpPr/>
            <p:nvPr/>
          </p:nvSpPr>
          <p:spPr>
            <a:xfrm>
              <a:off x="0" y="0"/>
              <a:ext cx="1678759" cy="557962"/>
            </a:xfrm>
            <a:custGeom>
              <a:avLst/>
              <a:gdLst/>
              <a:ahLst/>
              <a:cxnLst/>
              <a:rect l="l" t="t" r="r" b="b"/>
              <a:pathLst>
                <a:path w="1678759" h="557962">
                  <a:moveTo>
                    <a:pt x="0" y="0"/>
                  </a:moveTo>
                  <a:lnTo>
                    <a:pt x="1678759" y="0"/>
                  </a:lnTo>
                  <a:lnTo>
                    <a:pt x="1678759" y="557962"/>
                  </a:lnTo>
                  <a:lnTo>
                    <a:pt x="0" y="557962"/>
                  </a:lnTo>
                  <a:close/>
                </a:path>
              </a:pathLst>
            </a:custGeom>
            <a:solidFill>
              <a:srgbClr val="FFFFFF"/>
            </a:solidFill>
          </p:spPr>
          <p:txBody>
            <a:bodyPr/>
            <a:lstStyle/>
            <a:p>
              <a:endParaRPr lang="en-US" sz="900"/>
            </a:p>
          </p:txBody>
        </p:sp>
      </p:grpSp>
      <p:sp>
        <p:nvSpPr>
          <p:cNvPr id="7" name="AutoShape 7"/>
          <p:cNvSpPr/>
          <p:nvPr/>
        </p:nvSpPr>
        <p:spPr>
          <a:xfrm rot="5380855">
            <a:off x="5154460" y="2655257"/>
            <a:ext cx="824611" cy="0"/>
          </a:xfrm>
          <a:prstGeom prst="line">
            <a:avLst/>
          </a:prstGeom>
          <a:ln w="66675" cap="rnd">
            <a:solidFill>
              <a:srgbClr val="FFFFFF"/>
            </a:solidFill>
            <a:prstDash val="solid"/>
            <a:headEnd type="none" w="sm" len="sm"/>
            <a:tailEnd type="none" w="sm" len="sm"/>
          </a:ln>
        </p:spPr>
        <p:txBody>
          <a:bodyPr/>
          <a:lstStyle/>
          <a:p>
            <a:endParaRPr lang="en-US" sz="900"/>
          </a:p>
        </p:txBody>
      </p:sp>
      <p:sp>
        <p:nvSpPr>
          <p:cNvPr id="8" name="AutoShape 8"/>
          <p:cNvSpPr/>
          <p:nvPr/>
        </p:nvSpPr>
        <p:spPr>
          <a:xfrm rot="5380855">
            <a:off x="5154460" y="4733641"/>
            <a:ext cx="824611" cy="0"/>
          </a:xfrm>
          <a:prstGeom prst="line">
            <a:avLst/>
          </a:prstGeom>
          <a:ln w="66675" cap="rnd">
            <a:solidFill>
              <a:srgbClr val="FFFFFF"/>
            </a:solidFill>
            <a:prstDash val="solid"/>
            <a:headEnd type="none" w="sm" len="sm"/>
            <a:tailEnd type="none" w="sm" len="sm"/>
          </a:ln>
        </p:spPr>
        <p:txBody>
          <a:bodyPr/>
          <a:lstStyle/>
          <a:p>
            <a:endParaRPr lang="en-US" sz="900"/>
          </a:p>
        </p:txBody>
      </p:sp>
      <p:sp>
        <p:nvSpPr>
          <p:cNvPr id="2" name="Freeform 2">
            <a:extLst>
              <a:ext uri="{FF2B5EF4-FFF2-40B4-BE49-F238E27FC236}">
                <a16:creationId xmlns:a16="http://schemas.microsoft.com/office/drawing/2014/main" id="{ED3746EF-2C55-A373-C2AB-FE6FAE954EAD}"/>
              </a:ext>
            </a:extLst>
          </p:cNvPr>
          <p:cNvSpPr/>
          <p:nvPr/>
        </p:nvSpPr>
        <p:spPr>
          <a:xfrm>
            <a:off x="1545771" y="0"/>
            <a:ext cx="475256" cy="6858000"/>
          </a:xfrm>
          <a:custGeom>
            <a:avLst/>
            <a:gdLst/>
            <a:ahLst/>
            <a:cxnLst/>
            <a:rect l="l" t="t" r="r" b="b"/>
            <a:pathLst>
              <a:path w="7014111" h="10287000">
                <a:moveTo>
                  <a:pt x="0" y="0"/>
                </a:moveTo>
                <a:lnTo>
                  <a:pt x="7014111" y="0"/>
                </a:lnTo>
                <a:lnTo>
                  <a:pt x="7014111" y="10287000"/>
                </a:lnTo>
                <a:lnTo>
                  <a:pt x="0" y="10287000"/>
                </a:lnTo>
                <a:lnTo>
                  <a:pt x="0" y="0"/>
                </a:lnTo>
                <a:close/>
              </a:path>
            </a:pathLst>
          </a:custGeom>
          <a:blipFill>
            <a:blip r:embed="rId2">
              <a:alphaModFix amt="49000"/>
            </a:blip>
            <a:stretch>
              <a:fillRect l="-130790" t="-16983" r="-26724"/>
            </a:stretch>
          </a:blipFill>
        </p:spPr>
        <p:txBody>
          <a:bodyPr/>
          <a:lstStyle/>
          <a:p>
            <a:endParaRPr lang="en-US" sz="900"/>
          </a:p>
        </p:txBody>
      </p:sp>
      <p:sp>
        <p:nvSpPr>
          <p:cNvPr id="16" name="Title 15">
            <a:extLst>
              <a:ext uri="{FF2B5EF4-FFF2-40B4-BE49-F238E27FC236}">
                <a16:creationId xmlns:a16="http://schemas.microsoft.com/office/drawing/2014/main" id="{ABBAF282-29E5-391A-1F1B-63E0AD43AE03}"/>
              </a:ext>
            </a:extLst>
          </p:cNvPr>
          <p:cNvSpPr>
            <a:spLocks noGrp="1"/>
          </p:cNvSpPr>
          <p:nvPr>
            <p:ph type="title"/>
          </p:nvPr>
        </p:nvSpPr>
        <p:spPr>
          <a:xfrm>
            <a:off x="1524000" y="76201"/>
            <a:ext cx="8443773" cy="762000"/>
          </a:xfrm>
        </p:spPr>
        <p:txBody>
          <a:bodyPr>
            <a:normAutofit/>
          </a:bodyPr>
          <a:lstStyle/>
          <a:p>
            <a:pPr algn="ctr">
              <a:lnSpc>
                <a:spcPts val="1599"/>
              </a:lnSpc>
            </a:pPr>
            <a:br>
              <a:rPr lang="en-US" sz="2400" spc="75">
                <a:solidFill>
                  <a:srgbClr val="0179C3"/>
                </a:solidFill>
                <a:latin typeface="Kollektif Bold"/>
              </a:rPr>
            </a:br>
            <a:br>
              <a:rPr lang="en-US" sz="2400" spc="75">
                <a:solidFill>
                  <a:srgbClr val="0179C3"/>
                </a:solidFill>
                <a:latin typeface="Kollektif Bold"/>
              </a:rPr>
            </a:br>
            <a:r>
              <a:rPr lang="en-US" sz="2400" spc="75">
                <a:solidFill>
                  <a:srgbClr val="0179C3"/>
                </a:solidFill>
                <a:latin typeface="Kollektif Bold"/>
              </a:rPr>
              <a:t>Key Dates &amp; Information</a:t>
            </a:r>
            <a:endParaRPr lang="en-US"/>
          </a:p>
        </p:txBody>
      </p:sp>
      <p:sp>
        <p:nvSpPr>
          <p:cNvPr id="17" name="Content Placeholder 16">
            <a:extLst>
              <a:ext uri="{FF2B5EF4-FFF2-40B4-BE49-F238E27FC236}">
                <a16:creationId xmlns:a16="http://schemas.microsoft.com/office/drawing/2014/main" id="{62CFBD73-B491-16E1-F415-AF2D75B9BAFE}"/>
              </a:ext>
            </a:extLst>
          </p:cNvPr>
          <p:cNvSpPr>
            <a:spLocks noGrp="1"/>
          </p:cNvSpPr>
          <p:nvPr>
            <p:ph idx="1"/>
          </p:nvPr>
        </p:nvSpPr>
        <p:spPr>
          <a:xfrm>
            <a:off x="2021027" y="1066801"/>
            <a:ext cx="8494573" cy="5562599"/>
          </a:xfrm>
        </p:spPr>
        <p:txBody>
          <a:bodyPr vert="horz" lIns="60960" tIns="30480" rIns="60960" bIns="30480" rtlCol="0" anchor="t">
            <a:normAutofit/>
          </a:bodyPr>
          <a:lstStyle/>
          <a:p>
            <a:pPr marL="318786" lvl="1" indent="-159181">
              <a:lnSpc>
                <a:spcPts val="1477"/>
              </a:lnSpc>
              <a:buFont typeface="Arial"/>
              <a:buChar char="•"/>
            </a:pPr>
            <a:endParaRPr lang="en-US" sz="1477" spc="73">
              <a:solidFill>
                <a:srgbClr val="0179C3"/>
              </a:solidFill>
              <a:latin typeface="Kollektif"/>
            </a:endParaRPr>
          </a:p>
          <a:p>
            <a:pPr>
              <a:spcBef>
                <a:spcPts val="400"/>
              </a:spcBef>
              <a:spcAft>
                <a:spcPts val="400"/>
              </a:spcAft>
            </a:pPr>
            <a:r>
              <a:rPr lang="en-US" sz="1600" spc="81">
                <a:solidFill>
                  <a:srgbClr val="0179C3"/>
                </a:solidFill>
                <a:latin typeface="Arial" panose="020B0604020202020204" pitchFamily="34" charset="0"/>
                <a:cs typeface="Arial" panose="020B0604020202020204" pitchFamily="34" charset="0"/>
              </a:rPr>
              <a:t>Written comments are due by November 3, 2024.  The Department encourages submission of comments electronically at: https://dep.nj.gov/rules/rule-comment-form/.  In the alternative, comments may be submitted on paper to:</a:t>
            </a:r>
          </a:p>
          <a:p>
            <a:pPr>
              <a:spcBef>
                <a:spcPts val="400"/>
              </a:spcBef>
              <a:spcAft>
                <a:spcPts val="400"/>
              </a:spcAft>
            </a:pPr>
            <a:endParaRPr lang="en-US" sz="1600" spc="81">
              <a:solidFill>
                <a:srgbClr val="0179C3"/>
              </a:solidFill>
              <a:latin typeface="Arial" panose="020B0604020202020204" pitchFamily="34" charset="0"/>
              <a:cs typeface="Arial" panose="020B0604020202020204" pitchFamily="34" charset="0"/>
            </a:endParaRPr>
          </a:p>
          <a:p>
            <a:pPr marL="0" indent="0">
              <a:spcBef>
                <a:spcPts val="400"/>
              </a:spcBef>
              <a:spcAft>
                <a:spcPts val="400"/>
              </a:spcAft>
              <a:buNone/>
            </a:pPr>
            <a:r>
              <a:rPr lang="en-US" sz="1600" spc="81">
                <a:solidFill>
                  <a:srgbClr val="0179C3"/>
                </a:solidFill>
                <a:latin typeface="Arial" panose="020B0604020202020204" pitchFamily="34" charset="0"/>
                <a:cs typeface="Arial" panose="020B0604020202020204" pitchFamily="34" charset="0"/>
              </a:rPr>
              <a:t>	Melissa </a:t>
            </a:r>
            <a:r>
              <a:rPr lang="en-US" sz="1600" spc="81" err="1">
                <a:solidFill>
                  <a:srgbClr val="0179C3"/>
                </a:solidFill>
                <a:latin typeface="Arial" panose="020B0604020202020204" pitchFamily="34" charset="0"/>
                <a:cs typeface="Arial" panose="020B0604020202020204" pitchFamily="34" charset="0"/>
              </a:rPr>
              <a:t>Abatemarco</a:t>
            </a:r>
            <a:r>
              <a:rPr lang="en-US" sz="1600" spc="81">
                <a:solidFill>
                  <a:srgbClr val="0179C3"/>
                </a:solidFill>
                <a:latin typeface="Arial" panose="020B0604020202020204" pitchFamily="34" charset="0"/>
                <a:cs typeface="Arial" panose="020B0604020202020204" pitchFamily="34" charset="0"/>
              </a:rPr>
              <a:t>, Esq.</a:t>
            </a:r>
          </a:p>
          <a:p>
            <a:pPr marL="0" indent="0">
              <a:spcBef>
                <a:spcPts val="400"/>
              </a:spcBef>
              <a:spcAft>
                <a:spcPts val="400"/>
              </a:spcAft>
              <a:buNone/>
            </a:pPr>
            <a:r>
              <a:rPr lang="en-US" sz="1600" spc="81">
                <a:solidFill>
                  <a:srgbClr val="0179C3"/>
                </a:solidFill>
                <a:latin typeface="Arial" panose="020B0604020202020204" pitchFamily="34" charset="0"/>
                <a:cs typeface="Arial" panose="020B0604020202020204" pitchFamily="34" charset="0"/>
              </a:rPr>
              <a:t>	Attention: DEP Docket No. 05-24-05</a:t>
            </a:r>
          </a:p>
          <a:p>
            <a:pPr marL="0" indent="0">
              <a:spcBef>
                <a:spcPts val="400"/>
              </a:spcBef>
              <a:spcAft>
                <a:spcPts val="400"/>
              </a:spcAft>
              <a:buNone/>
            </a:pPr>
            <a:r>
              <a:rPr lang="en-US" sz="1600" spc="81">
                <a:solidFill>
                  <a:srgbClr val="0179C3"/>
                </a:solidFill>
                <a:latin typeface="Arial" panose="020B0604020202020204" pitchFamily="34" charset="0"/>
                <a:cs typeface="Arial" panose="020B0604020202020204" pitchFamily="34" charset="0"/>
              </a:rPr>
              <a:t>	Office of Legal Affairs</a:t>
            </a:r>
          </a:p>
          <a:p>
            <a:pPr marL="0" indent="0">
              <a:spcBef>
                <a:spcPts val="400"/>
              </a:spcBef>
              <a:spcAft>
                <a:spcPts val="400"/>
              </a:spcAft>
              <a:buNone/>
            </a:pPr>
            <a:r>
              <a:rPr lang="en-US" sz="1600" spc="81">
                <a:solidFill>
                  <a:srgbClr val="0179C3"/>
                </a:solidFill>
                <a:latin typeface="Arial" panose="020B0604020202020204" pitchFamily="34" charset="0"/>
                <a:cs typeface="Arial" panose="020B0604020202020204" pitchFamily="34" charset="0"/>
              </a:rPr>
              <a:t>	New Jersey Department of Environmental Protection</a:t>
            </a:r>
          </a:p>
          <a:p>
            <a:pPr marL="0" indent="0">
              <a:spcBef>
                <a:spcPts val="400"/>
              </a:spcBef>
              <a:spcAft>
                <a:spcPts val="400"/>
              </a:spcAft>
              <a:buNone/>
            </a:pPr>
            <a:r>
              <a:rPr lang="en-US" sz="1600" spc="81">
                <a:solidFill>
                  <a:srgbClr val="0179C3"/>
                </a:solidFill>
                <a:latin typeface="Arial" panose="020B0604020202020204" pitchFamily="34" charset="0"/>
                <a:cs typeface="Arial" panose="020B0604020202020204" pitchFamily="34" charset="0"/>
              </a:rPr>
              <a:t>	401 East State Street, 7th Floor</a:t>
            </a:r>
          </a:p>
          <a:p>
            <a:pPr marL="0" indent="0">
              <a:spcBef>
                <a:spcPts val="400"/>
              </a:spcBef>
              <a:spcAft>
                <a:spcPts val="400"/>
              </a:spcAft>
              <a:buNone/>
            </a:pPr>
            <a:r>
              <a:rPr lang="en-US" sz="1600" spc="81">
                <a:solidFill>
                  <a:srgbClr val="0179C3"/>
                </a:solidFill>
                <a:latin typeface="Arial" panose="020B0604020202020204" pitchFamily="34" charset="0"/>
                <a:cs typeface="Arial" panose="020B0604020202020204" pitchFamily="34" charset="0"/>
              </a:rPr>
              <a:t>	Mail Code 401-04L</a:t>
            </a:r>
          </a:p>
          <a:p>
            <a:pPr marL="0" indent="0">
              <a:spcBef>
                <a:spcPts val="400"/>
              </a:spcBef>
              <a:spcAft>
                <a:spcPts val="400"/>
              </a:spcAft>
              <a:buNone/>
            </a:pPr>
            <a:r>
              <a:rPr lang="en-US" sz="1600" spc="81">
                <a:solidFill>
                  <a:srgbClr val="0179C3"/>
                </a:solidFill>
                <a:latin typeface="Arial" panose="020B0604020202020204" pitchFamily="34" charset="0"/>
                <a:cs typeface="Arial" panose="020B0604020202020204" pitchFamily="34" charset="0"/>
              </a:rPr>
              <a:t>	PO Box 402</a:t>
            </a:r>
          </a:p>
          <a:p>
            <a:pPr marL="0" indent="0">
              <a:spcBef>
                <a:spcPts val="400"/>
              </a:spcBef>
              <a:spcAft>
                <a:spcPts val="400"/>
              </a:spcAft>
              <a:buNone/>
            </a:pPr>
            <a:r>
              <a:rPr lang="en-US" sz="1600" spc="81">
                <a:solidFill>
                  <a:srgbClr val="0179C3"/>
                </a:solidFill>
                <a:latin typeface="Arial" panose="020B0604020202020204" pitchFamily="34" charset="0"/>
                <a:cs typeface="Arial" panose="020B0604020202020204" pitchFamily="34" charset="0"/>
              </a:rPr>
              <a:t>	Trenton, NJ 08625-0402</a:t>
            </a:r>
          </a:p>
          <a:p>
            <a:pPr marL="0" indent="0">
              <a:spcBef>
                <a:spcPts val="400"/>
              </a:spcBef>
              <a:spcAft>
                <a:spcPts val="400"/>
              </a:spcAft>
              <a:buNone/>
            </a:pPr>
            <a:endParaRPr lang="en-US" sz="1600" spc="81">
              <a:solidFill>
                <a:srgbClr val="0179C3"/>
              </a:solidFill>
              <a:latin typeface="Arial" panose="020B0604020202020204" pitchFamily="34" charset="0"/>
              <a:cs typeface="Arial" panose="020B0604020202020204" pitchFamily="34" charset="0"/>
            </a:endParaRPr>
          </a:p>
          <a:p>
            <a:pPr>
              <a:spcBef>
                <a:spcPts val="400"/>
              </a:spcBef>
              <a:spcAft>
                <a:spcPts val="400"/>
              </a:spcAft>
            </a:pPr>
            <a:r>
              <a:rPr lang="en-US" sz="1600" spc="81">
                <a:solidFill>
                  <a:srgbClr val="0179C3"/>
                </a:solidFill>
                <a:latin typeface="Arial" panose="020B0604020202020204" pitchFamily="34" charset="0"/>
                <a:cs typeface="Arial" panose="020B0604020202020204" pitchFamily="34" charset="0"/>
              </a:rPr>
              <a:t>NJDEP has indicated their intentions to have the rules adopted an become effective in the Summer of 2025 (June/July).</a:t>
            </a:r>
          </a:p>
          <a:p>
            <a:pPr>
              <a:spcBef>
                <a:spcPts val="400"/>
              </a:spcBef>
              <a:spcAft>
                <a:spcPts val="400"/>
              </a:spcAft>
            </a:pPr>
            <a:endParaRPr lang="en-US" sz="1333" spc="81">
              <a:solidFill>
                <a:srgbClr val="0179C3"/>
              </a:solidFill>
              <a:latin typeface="Arial" panose="020B0604020202020204" pitchFamily="34" charset="0"/>
              <a:cs typeface="Arial" panose="020B0604020202020204" pitchFamily="34" charset="0"/>
            </a:endParaRPr>
          </a:p>
          <a:p>
            <a:pPr marL="0" indent="0">
              <a:spcBef>
                <a:spcPts val="400"/>
              </a:spcBef>
              <a:spcAft>
                <a:spcPts val="400"/>
              </a:spcAft>
              <a:buNone/>
            </a:pPr>
            <a:endParaRPr lang="en-US" sz="1333" spc="81">
              <a:solidFill>
                <a:srgbClr val="0179C3"/>
              </a:solidFill>
              <a:latin typeface="Arial" panose="020B0604020202020204" pitchFamily="34" charset="0"/>
              <a:cs typeface="Arial" panose="020B0604020202020204" pitchFamily="34" charset="0"/>
            </a:endParaRPr>
          </a:p>
          <a:p>
            <a:pPr marL="0" indent="0">
              <a:buNone/>
            </a:pPr>
            <a:endParaRPr lang="en-US"/>
          </a:p>
        </p:txBody>
      </p:sp>
    </p:spTree>
    <p:extLst>
      <p:ext uri="{BB962C8B-B14F-4D97-AF65-F5344CB8AC3E}">
        <p14:creationId xmlns:p14="http://schemas.microsoft.com/office/powerpoint/2010/main" val="1245588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5400000">
            <a:off x="9006127" y="1097757"/>
            <a:ext cx="514350" cy="0"/>
          </a:xfrm>
          <a:prstGeom prst="line">
            <a:avLst/>
          </a:prstGeom>
          <a:ln w="66675" cap="flat">
            <a:solidFill>
              <a:srgbClr val="FFFFFF"/>
            </a:solidFill>
            <a:prstDash val="solid"/>
            <a:headEnd type="none" w="sm" len="sm"/>
            <a:tailEnd type="none" w="sm" len="sm"/>
          </a:ln>
        </p:spPr>
        <p:txBody>
          <a:bodyPr/>
          <a:lstStyle/>
          <a:p>
            <a:endParaRPr lang="en-US" sz="900"/>
          </a:p>
        </p:txBody>
      </p:sp>
      <p:grpSp>
        <p:nvGrpSpPr>
          <p:cNvPr id="5" name="Group 5"/>
          <p:cNvGrpSpPr/>
          <p:nvPr/>
        </p:nvGrpSpPr>
        <p:grpSpPr>
          <a:xfrm>
            <a:off x="8371044" y="1371601"/>
            <a:ext cx="1782606" cy="448453"/>
            <a:chOff x="0" y="0"/>
            <a:chExt cx="2884966" cy="725776"/>
          </a:xfrm>
        </p:grpSpPr>
        <p:sp>
          <p:nvSpPr>
            <p:cNvPr id="6" name="Freeform 6"/>
            <p:cNvSpPr/>
            <p:nvPr/>
          </p:nvSpPr>
          <p:spPr>
            <a:xfrm>
              <a:off x="0" y="0"/>
              <a:ext cx="2884966" cy="725776"/>
            </a:xfrm>
            <a:custGeom>
              <a:avLst/>
              <a:gdLst/>
              <a:ahLst/>
              <a:cxnLst/>
              <a:rect l="l" t="t" r="r" b="b"/>
              <a:pathLst>
                <a:path w="2884966" h="725776">
                  <a:moveTo>
                    <a:pt x="0" y="0"/>
                  </a:moveTo>
                  <a:lnTo>
                    <a:pt x="0" y="725776"/>
                  </a:lnTo>
                  <a:lnTo>
                    <a:pt x="2884966" y="725776"/>
                  </a:lnTo>
                  <a:lnTo>
                    <a:pt x="2884966" y="0"/>
                  </a:lnTo>
                  <a:lnTo>
                    <a:pt x="0" y="0"/>
                  </a:lnTo>
                  <a:close/>
                  <a:moveTo>
                    <a:pt x="2824006" y="664816"/>
                  </a:moveTo>
                  <a:lnTo>
                    <a:pt x="59690" y="664816"/>
                  </a:lnTo>
                  <a:lnTo>
                    <a:pt x="59690" y="59690"/>
                  </a:lnTo>
                  <a:lnTo>
                    <a:pt x="2824006" y="59690"/>
                  </a:lnTo>
                  <a:lnTo>
                    <a:pt x="2824006" y="664816"/>
                  </a:lnTo>
                  <a:close/>
                </a:path>
              </a:pathLst>
            </a:custGeom>
            <a:solidFill>
              <a:srgbClr val="FFFFFF"/>
            </a:solidFill>
          </p:spPr>
          <p:txBody>
            <a:bodyPr/>
            <a:lstStyle/>
            <a:p>
              <a:endParaRPr lang="en-US" sz="900"/>
            </a:p>
          </p:txBody>
        </p:sp>
      </p:grpSp>
      <p:sp>
        <p:nvSpPr>
          <p:cNvPr id="8" name="Freeform 8"/>
          <p:cNvSpPr/>
          <p:nvPr/>
        </p:nvSpPr>
        <p:spPr>
          <a:xfrm>
            <a:off x="7133946" y="1065167"/>
            <a:ext cx="3333695" cy="1061321"/>
          </a:xfrm>
          <a:custGeom>
            <a:avLst/>
            <a:gdLst/>
            <a:ahLst/>
            <a:cxnLst/>
            <a:rect l="l" t="t" r="r" b="b"/>
            <a:pathLst>
              <a:path w="6667390" h="2122643">
                <a:moveTo>
                  <a:pt x="0" y="0"/>
                </a:moveTo>
                <a:lnTo>
                  <a:pt x="6667391" y="0"/>
                </a:lnTo>
                <a:lnTo>
                  <a:pt x="6667391" y="2122643"/>
                </a:lnTo>
                <a:lnTo>
                  <a:pt x="0" y="2122643"/>
                </a:lnTo>
                <a:lnTo>
                  <a:pt x="0" y="0"/>
                </a:lnTo>
                <a:close/>
              </a:path>
            </a:pathLst>
          </a:custGeom>
          <a:blipFill>
            <a:blip r:embed="rId2"/>
            <a:stretch>
              <a:fillRect/>
            </a:stretch>
          </a:blipFill>
        </p:spPr>
        <p:txBody>
          <a:bodyPr/>
          <a:lstStyle/>
          <a:p>
            <a:endParaRPr lang="en-US" sz="900"/>
          </a:p>
        </p:txBody>
      </p:sp>
      <p:sp>
        <p:nvSpPr>
          <p:cNvPr id="9" name="TextBox 9"/>
          <p:cNvSpPr txBox="1"/>
          <p:nvPr/>
        </p:nvSpPr>
        <p:spPr>
          <a:xfrm>
            <a:off x="2704472" y="3189736"/>
            <a:ext cx="7517128" cy="359073"/>
          </a:xfrm>
          <a:prstGeom prst="rect">
            <a:avLst/>
          </a:prstGeom>
        </p:spPr>
        <p:txBody>
          <a:bodyPr wrap="square" lIns="0" tIns="0" rIns="0" bIns="0" rtlCol="0" anchor="t">
            <a:spAutoFit/>
          </a:bodyPr>
          <a:lstStyle/>
          <a:p>
            <a:pPr>
              <a:lnSpc>
                <a:spcPts val="2800"/>
              </a:lnSpc>
            </a:pPr>
            <a:r>
              <a:rPr lang="en-US" sz="2800" spc="140" dirty="0">
                <a:solidFill>
                  <a:srgbClr val="0179C3"/>
                </a:solidFill>
                <a:latin typeface="Kollektif"/>
              </a:rPr>
              <a:t>Contact Us</a:t>
            </a:r>
          </a:p>
        </p:txBody>
      </p:sp>
      <p:sp>
        <p:nvSpPr>
          <p:cNvPr id="10" name="TextBox 10"/>
          <p:cNvSpPr txBox="1"/>
          <p:nvPr/>
        </p:nvSpPr>
        <p:spPr>
          <a:xfrm>
            <a:off x="2799925" y="3929221"/>
            <a:ext cx="7330948" cy="1595309"/>
          </a:xfrm>
          <a:prstGeom prst="rect">
            <a:avLst/>
          </a:prstGeom>
        </p:spPr>
        <p:txBody>
          <a:bodyPr wrap="square" lIns="0" tIns="0" rIns="0" bIns="0" rtlCol="0" anchor="t">
            <a:spAutoFit/>
          </a:bodyPr>
          <a:lstStyle/>
          <a:p>
            <a:pPr algn="l">
              <a:lnSpc>
                <a:spcPct val="150000"/>
              </a:lnSpc>
            </a:pPr>
            <a:r>
              <a:rPr lang="en-US" sz="1600">
                <a:solidFill>
                  <a:srgbClr val="0179C3"/>
                </a:solidFill>
                <a:latin typeface="Kollektif"/>
              </a:rPr>
              <a:t>Mike Cerra: mcerra@njlm.org</a:t>
            </a:r>
            <a:endParaRPr lang="en-US" sz="900">
              <a:cs typeface="Calibri"/>
            </a:endParaRPr>
          </a:p>
          <a:p>
            <a:pPr algn="l">
              <a:lnSpc>
                <a:spcPct val="150000"/>
              </a:lnSpc>
            </a:pPr>
            <a:r>
              <a:rPr lang="en-US" sz="1600">
                <a:solidFill>
                  <a:srgbClr val="0179C3"/>
                </a:solidFill>
                <a:latin typeface="Kollektif"/>
              </a:rPr>
              <a:t>Lori Buckelew: lbuckelew@njlm.org</a:t>
            </a:r>
          </a:p>
          <a:p>
            <a:pPr algn="l">
              <a:lnSpc>
                <a:spcPct val="150000"/>
              </a:lnSpc>
            </a:pPr>
            <a:r>
              <a:rPr lang="en-US" sz="1600">
                <a:solidFill>
                  <a:srgbClr val="0179C3"/>
                </a:solidFill>
                <a:latin typeface="Kollektif"/>
              </a:rPr>
              <a:t>Frank Marshall, Esq.: fmarshall@njlm.org</a:t>
            </a:r>
          </a:p>
          <a:p>
            <a:pPr>
              <a:lnSpc>
                <a:spcPts val="1920"/>
              </a:lnSpc>
            </a:pPr>
            <a:endParaRPr lang="en-US" sz="1600">
              <a:solidFill>
                <a:srgbClr val="0179C3"/>
              </a:solidFill>
              <a:latin typeface="Kollektif"/>
            </a:endParaRPr>
          </a:p>
          <a:p>
            <a:pPr>
              <a:lnSpc>
                <a:spcPts val="1920"/>
              </a:lnSpc>
            </a:pPr>
            <a:endParaRPr lang="en-US" sz="1600">
              <a:solidFill>
                <a:srgbClr val="0179C3"/>
              </a:solidFill>
              <a:latin typeface="Kollektif"/>
            </a:endParaRPr>
          </a:p>
        </p:txBody>
      </p:sp>
      <p:sp>
        <p:nvSpPr>
          <p:cNvPr id="12" name="Footer Placeholder 11">
            <a:extLst>
              <a:ext uri="{FF2B5EF4-FFF2-40B4-BE49-F238E27FC236}">
                <a16:creationId xmlns:a16="http://schemas.microsoft.com/office/drawing/2014/main" id="{AF7597A4-EF70-B4CB-0494-C0E7B0F0827F}"/>
              </a:ext>
            </a:extLst>
          </p:cNvPr>
          <p:cNvSpPr>
            <a:spLocks noGrp="1"/>
          </p:cNvSpPr>
          <p:nvPr>
            <p:ph type="ftr" sz="quarter" idx="11"/>
          </p:nvPr>
        </p:nvSpPr>
        <p:spPr>
          <a:xfrm>
            <a:off x="5015236" y="5818188"/>
            <a:ext cx="1447800" cy="182563"/>
          </a:xfrm>
        </p:spPr>
        <p:txBody>
          <a:bodyPr/>
          <a:lstStyle/>
          <a:p>
            <a:r>
              <a:rPr lang="en-US"/>
              <a:t>New Jersey State League of Municipalities </a:t>
            </a:r>
          </a:p>
        </p:txBody>
      </p:sp>
      <p:sp>
        <p:nvSpPr>
          <p:cNvPr id="2" name="Freeform 2">
            <a:extLst>
              <a:ext uri="{FF2B5EF4-FFF2-40B4-BE49-F238E27FC236}">
                <a16:creationId xmlns:a16="http://schemas.microsoft.com/office/drawing/2014/main" id="{DC3FDDB1-EFDA-EBD7-AC59-FC9944A89ED5}"/>
              </a:ext>
            </a:extLst>
          </p:cNvPr>
          <p:cNvSpPr/>
          <p:nvPr/>
        </p:nvSpPr>
        <p:spPr>
          <a:xfrm>
            <a:off x="1545771" y="0"/>
            <a:ext cx="475256" cy="6858000"/>
          </a:xfrm>
          <a:custGeom>
            <a:avLst/>
            <a:gdLst/>
            <a:ahLst/>
            <a:cxnLst/>
            <a:rect l="l" t="t" r="r" b="b"/>
            <a:pathLst>
              <a:path w="7014111" h="10287000">
                <a:moveTo>
                  <a:pt x="0" y="0"/>
                </a:moveTo>
                <a:lnTo>
                  <a:pt x="7014111" y="0"/>
                </a:lnTo>
                <a:lnTo>
                  <a:pt x="7014111" y="10287000"/>
                </a:lnTo>
                <a:lnTo>
                  <a:pt x="0" y="10287000"/>
                </a:lnTo>
                <a:lnTo>
                  <a:pt x="0" y="0"/>
                </a:lnTo>
                <a:close/>
              </a:path>
            </a:pathLst>
          </a:custGeom>
          <a:blipFill>
            <a:blip r:embed="rId3">
              <a:alphaModFix amt="49000"/>
            </a:blip>
            <a:stretch>
              <a:fillRect l="-130790" t="-16983" r="-26724"/>
            </a:stretch>
          </a:blipFill>
        </p:spPr>
        <p:txBody>
          <a:bodyPr/>
          <a:lstStyle/>
          <a:p>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348191"/>
            <a:ext cx="10430933" cy="1325563"/>
          </a:xfrm>
        </p:spPr>
        <p:txBody>
          <a:bodyPr>
            <a:normAutofit/>
          </a:bodyPr>
          <a:lstStyle/>
          <a:p>
            <a:r>
              <a:rPr lang="en-US" sz="3600" b="1">
                <a:latin typeface="Calibri" panose="020F0502020204030204" pitchFamily="34" charset="0"/>
                <a:cs typeface="Calibri" panose="020F0502020204030204" pitchFamily="34" charset="0"/>
              </a:rPr>
              <a:t>Rulemaking Principles in Developing the REAL Rule</a:t>
            </a:r>
          </a:p>
        </p:txBody>
      </p:sp>
      <p:sp>
        <p:nvSpPr>
          <p:cNvPr id="5" name="Rectangle 4">
            <a:extLst>
              <a:ext uri="{FF2B5EF4-FFF2-40B4-BE49-F238E27FC236}">
                <a16:creationId xmlns:a16="http://schemas.microsoft.com/office/drawing/2014/main" id="{004C9EE5-FF15-47DE-BD70-DE63FE121B4C}"/>
              </a:ext>
            </a:extLst>
          </p:cNvPr>
          <p:cNvSpPr/>
          <p:nvPr/>
        </p:nvSpPr>
        <p:spPr>
          <a:xfrm>
            <a:off x="1029117" y="1754746"/>
            <a:ext cx="9853247" cy="5370701"/>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Increase protection against future flood inundation and damage from sea level rise and extreme storm events; </a:t>
            </a:r>
          </a:p>
          <a:p>
            <a:pPr marR="0" algn="just">
              <a:spcBef>
                <a:spcPts val="0"/>
              </a:spcBef>
              <a:spcAft>
                <a:spcPts val="0"/>
              </a:spcAft>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Protect critical facilities and infrastructure from the effects of climate change; </a:t>
            </a:r>
          </a:p>
          <a:p>
            <a:pPr marR="0" algn="just">
              <a:spcBef>
                <a:spcPts val="0"/>
              </a:spcBef>
              <a:spcAft>
                <a:spcPts val="0"/>
              </a:spcAft>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Restore water quality and reduce flooding, especially in urbanized areas; </a:t>
            </a:r>
          </a:p>
          <a:p>
            <a:pPr marL="285750" marR="0" indent="-285750" algn="just">
              <a:spcBef>
                <a:spcPts val="0"/>
              </a:spcBef>
              <a:spcAft>
                <a:spcPts val="0"/>
              </a:spcAft>
              <a:buFont typeface="Arial" panose="020B0604020202020204" pitchFamily="34" charset="0"/>
              <a:buChar char="•"/>
            </a:pPr>
            <a:endParaRPr lang="en-US">
              <a:solidFill>
                <a:srgbClr val="000000"/>
              </a:solidFill>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Increase resilience of land and water resources; </a:t>
            </a: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Plan for climate change; </a:t>
            </a: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Design using nature-based solutions; </a:t>
            </a: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lnSpc>
                <a:spcPts val="2160"/>
              </a:lnSpc>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Encourage renewable energy; and </a:t>
            </a:r>
          </a:p>
          <a:p>
            <a:pPr marR="0" algn="just">
              <a:lnSpc>
                <a:spcPts val="2160"/>
              </a:lnSpc>
              <a:spcBef>
                <a:spcPts val="0"/>
              </a:spcBef>
              <a:spcAft>
                <a:spcPts val="0"/>
              </a:spcAft>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lnSpc>
                <a:spcPts val="2160"/>
              </a:lnSpc>
              <a:spcBef>
                <a:spcPts val="0"/>
              </a:spcBef>
              <a:spcAft>
                <a:spcPts val="0"/>
              </a:spcAft>
              <a:buFont typeface="Arial" panose="020B0604020202020204" pitchFamily="34" charset="0"/>
              <a:buChar char="•"/>
            </a:pPr>
            <a:r>
              <a:rPr lang="en-US">
                <a:solidFill>
                  <a:srgbClr val="000000"/>
                </a:solidFill>
                <a:effectLst/>
                <a:latin typeface="Times New Roman" panose="02020603050405020304" pitchFamily="18" charset="0"/>
                <a:ea typeface="Times New Roman" panose="02020603050405020304" pitchFamily="18" charset="0"/>
              </a:rPr>
              <a:t>Improve the administrative process</a:t>
            </a:r>
            <a:r>
              <a:rPr lang="en-US" sz="3200">
                <a:solidFill>
                  <a:srgbClr val="000000"/>
                </a:solidFill>
                <a:effectLst/>
                <a:latin typeface="Times New Roman" panose="02020603050405020304" pitchFamily="18" charset="0"/>
                <a:ea typeface="Times New Roman" panose="02020603050405020304" pitchFamily="18" charset="0"/>
              </a:rPr>
              <a:t>.</a:t>
            </a: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a:solidFill>
                <a:srgbClr val="000000"/>
              </a:solidFill>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3105DFA-5714-B7BF-4321-8BA1086B1625}"/>
              </a:ext>
            </a:extLst>
          </p:cNvPr>
          <p:cNvSpPr>
            <a:spLocks noGrp="1"/>
          </p:cNvSpPr>
          <p:nvPr>
            <p:ph type="sldNum" sz="quarter" idx="12"/>
          </p:nvPr>
        </p:nvSpPr>
        <p:spPr>
          <a:xfrm>
            <a:off x="9929446" y="6327246"/>
            <a:ext cx="533400" cy="365125"/>
          </a:xfrm>
        </p:spPr>
        <p:txBody>
          <a:bodyPr/>
          <a:lstStyle/>
          <a:p>
            <a:fld id="{3545CCE0-4D14-004D-838D-DA38C35BF0E9}" type="slidenum">
              <a:rPr lang="en-US" smtClean="0"/>
              <a:t>5</a:t>
            </a:fld>
            <a:endParaRPr lang="en-US"/>
          </a:p>
        </p:txBody>
      </p:sp>
    </p:spTree>
    <p:extLst>
      <p:ext uri="{BB962C8B-B14F-4D97-AF65-F5344CB8AC3E}">
        <p14:creationId xmlns:p14="http://schemas.microsoft.com/office/powerpoint/2010/main" val="2330842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NJDEP Principle No. 1</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Increase Protection Against Future Flood Inundation And Damage From Sea Level Rise and Extreme Storm Events</a:t>
            </a:r>
            <a:endPar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754746"/>
            <a:ext cx="9853247" cy="3416320"/>
          </a:xfrm>
          <a:prstGeom prst="rect">
            <a:avLst/>
          </a:prstGeom>
        </p:spPr>
        <p:txBody>
          <a:bodyPr wrap="square">
            <a:spAutoFit/>
          </a:bodyPr>
          <a:lstStyle/>
          <a:p>
            <a:pPr marL="0" marR="0" indent="45720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p>
          <a:p>
            <a:pPr marL="285750" marR="0" lvl="0" indent="-285750" algn="just">
              <a:spcBef>
                <a:spcPts val="0"/>
              </a:spcBef>
              <a:spcAft>
                <a:spcPts val="0"/>
              </a:spcAft>
              <a:buFont typeface="Arial" panose="020B0604020202020204" pitchFamily="34" charset="0"/>
              <a:buChar char="•"/>
            </a:pPr>
            <a:r>
              <a:rPr lang="en-US" sz="1800">
                <a:solidFill>
                  <a:srgbClr val="000000"/>
                </a:solidFill>
                <a:effectLst/>
                <a:latin typeface="Times New Roman" panose="02020603050405020304" pitchFamily="18" charset="0"/>
                <a:ea typeface="Times New Roman" panose="02020603050405020304" pitchFamily="18" charset="0"/>
              </a:rPr>
              <a:t>Create an Inundation Risk Zone (IRZ) in Tidal Flood Hazard Areas. The IRZ is a portion of a tidal flood hazard area determined to be at significant risk for future permanent or daily inundation.  Standards are proposed for new or improved residential buildings, critical buildings, and critical infrastructure within the IRZ to account for increased flood risk due to expected sea level rise and more intense storm events. </a:t>
            </a:r>
          </a:p>
          <a:p>
            <a:pPr marL="0" marR="0" indent="0" algn="just">
              <a:lnSpc>
                <a:spcPct val="2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p>
          <a:p>
            <a:pPr marL="0" marR="0" indent="45720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An Inundation Risk Assessment examining potential injury, damage and costs of inundation is required.  An applicant for a residential project must do an on-site alternatives analysis to show its efforts to avoid or minimize risks. This analysis is not required if the project involves repairs or maintenance which does not change the building height, footprint or habitable area.  </a:t>
            </a:r>
          </a:p>
        </p:txBody>
      </p:sp>
      <p:sp>
        <p:nvSpPr>
          <p:cNvPr id="4" name="Slide Number Placeholder 3">
            <a:extLst>
              <a:ext uri="{FF2B5EF4-FFF2-40B4-BE49-F238E27FC236}">
                <a16:creationId xmlns:a16="http://schemas.microsoft.com/office/drawing/2014/main" id="{2B5A920C-2F5F-3FC1-8FDF-C6964626FC24}"/>
              </a:ext>
            </a:extLst>
          </p:cNvPr>
          <p:cNvSpPr>
            <a:spLocks noGrp="1"/>
          </p:cNvSpPr>
          <p:nvPr>
            <p:ph type="sldNum" sz="quarter" idx="12"/>
          </p:nvPr>
        </p:nvSpPr>
        <p:spPr>
          <a:xfrm>
            <a:off x="10149253" y="6356350"/>
            <a:ext cx="515815" cy="365125"/>
          </a:xfrm>
        </p:spPr>
        <p:txBody>
          <a:bodyPr/>
          <a:lstStyle/>
          <a:p>
            <a:fld id="{3545CCE0-4D14-004D-838D-DA38C35BF0E9}" type="slidenum">
              <a:rPr lang="en-US" smtClean="0"/>
              <a:t>6</a:t>
            </a:fld>
            <a:endParaRPr lang="en-US"/>
          </a:p>
        </p:txBody>
      </p:sp>
    </p:spTree>
    <p:extLst>
      <p:ext uri="{BB962C8B-B14F-4D97-AF65-F5344CB8AC3E}">
        <p14:creationId xmlns:p14="http://schemas.microsoft.com/office/powerpoint/2010/main" val="1931861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NJDEP Principle No. 1</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a:t>
            </a:r>
            <a:endPar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754746"/>
            <a:ext cx="9853247" cy="3416320"/>
          </a:xfrm>
          <a:prstGeom prst="rect">
            <a:avLst/>
          </a:prstGeom>
        </p:spPr>
        <p:txBody>
          <a:bodyPr wrap="square">
            <a:spAutoFit/>
          </a:bodyPr>
          <a:lstStyle/>
          <a:p>
            <a:pPr marL="0" marR="0" indent="45720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An Inundation Risk Zone applicant must show:</a:t>
            </a:r>
          </a:p>
          <a:p>
            <a:pPr marL="0" marR="0" indent="45720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1. Mean higher high water elevation at the nearest site;</a:t>
            </a:r>
          </a:p>
          <a:p>
            <a:pPr marL="0" marR="0" indent="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2. Minimum amount of inundation which would cause the lowest portion of the site to be inundated on a regular basis and the maximum depth of inundation;</a:t>
            </a:r>
          </a:p>
          <a:p>
            <a:pPr marL="0" marR="0" indent="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3. Where the project involves construction of or improvements to a building, the minimum amounts of inundation which would cause the lowest portion of the primary roadway providing regular or emergent access to be inundated daily and the maximum depth of inundation on the roadway.  </a:t>
            </a:r>
          </a:p>
          <a:p>
            <a:pPr marL="0" marR="0" indent="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pPr>
            <a:r>
              <a:rPr lang="en-US">
                <a:solidFill>
                  <a:srgbClr val="000000"/>
                </a:solidFill>
                <a:effectLst/>
                <a:latin typeface="Times New Roman" panose="02020603050405020304" pitchFamily="18" charset="0"/>
                <a:ea typeface="Times New Roman" panose="02020603050405020304" pitchFamily="18" charset="0"/>
              </a:rPr>
              <a:t>	4.  Efforts to mitigate, including altering topography and changing the project configuration.</a:t>
            </a:r>
          </a:p>
        </p:txBody>
      </p:sp>
      <p:sp>
        <p:nvSpPr>
          <p:cNvPr id="4" name="Slide Number Placeholder 3">
            <a:extLst>
              <a:ext uri="{FF2B5EF4-FFF2-40B4-BE49-F238E27FC236}">
                <a16:creationId xmlns:a16="http://schemas.microsoft.com/office/drawing/2014/main" id="{CE20520B-1573-8872-DBA5-6B1BBC2A545C}"/>
              </a:ext>
            </a:extLst>
          </p:cNvPr>
          <p:cNvSpPr>
            <a:spLocks noGrp="1"/>
          </p:cNvSpPr>
          <p:nvPr>
            <p:ph type="sldNum" sz="quarter" idx="12"/>
          </p:nvPr>
        </p:nvSpPr>
        <p:spPr>
          <a:xfrm>
            <a:off x="9939866" y="6356350"/>
            <a:ext cx="2743200" cy="365125"/>
          </a:xfrm>
        </p:spPr>
        <p:txBody>
          <a:bodyPr/>
          <a:lstStyle/>
          <a:p>
            <a:fld id="{3545CCE0-4D14-004D-838D-DA38C35BF0E9}" type="slidenum">
              <a:rPr lang="en-US" smtClean="0"/>
              <a:t>7</a:t>
            </a:fld>
            <a:endParaRPr lang="en-US"/>
          </a:p>
        </p:txBody>
      </p:sp>
    </p:spTree>
    <p:extLst>
      <p:ext uri="{BB962C8B-B14F-4D97-AF65-F5344CB8AC3E}">
        <p14:creationId xmlns:p14="http://schemas.microsoft.com/office/powerpoint/2010/main" val="1719045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NJDEP Principle No. 1</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a:t>
            </a:r>
            <a:endPar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3970318"/>
          </a:xfrm>
          <a:prstGeom prst="rect">
            <a:avLst/>
          </a:prstGeom>
        </p:spPr>
        <p:txBody>
          <a:bodyPr wrap="square">
            <a:spAutoFit/>
          </a:bodyPr>
          <a:lstStyle/>
          <a:p>
            <a:pPr marL="0" marR="0" indent="45720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NJDEP states that 94% of the Inundation Risk Zone (IRZ) is already developed, and that most of these projects will involve redevelopment. </a:t>
            </a:r>
          </a:p>
          <a:p>
            <a:pPr marL="0" marR="0" indent="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p>
          <a:p>
            <a:pPr marL="285750" marR="0" indent="-285750" algn="just">
              <a:spcBef>
                <a:spcPts val="0"/>
              </a:spcBef>
              <a:spcAft>
                <a:spcPts val="0"/>
              </a:spcAft>
              <a:buFont typeface="Arial" panose="020B0604020202020204" pitchFamily="34" charset="0"/>
              <a:buChar char="•"/>
            </a:pPr>
            <a:r>
              <a:rPr lang="en-US" sz="1800">
                <a:solidFill>
                  <a:srgbClr val="000000"/>
                </a:solidFill>
                <a:effectLst/>
                <a:latin typeface="Times New Roman" panose="02020603050405020304" pitchFamily="18" charset="0"/>
                <a:ea typeface="Times New Roman" panose="02020603050405020304" pitchFamily="18" charset="0"/>
              </a:rPr>
              <a:t>NJDEP’s REAL rule redefines the extent of tidal flood hazard areas and replaces the existing “flood hazard area design flood elevation” with a proposed “climate adjusted flood elevation” (“CAFÉ”). The proposed CAFE is calculated by adding </a:t>
            </a:r>
            <a:r>
              <a:rPr lang="en-US" sz="1800" b="1">
                <a:solidFill>
                  <a:srgbClr val="000000"/>
                </a:solidFill>
                <a:effectLst/>
                <a:latin typeface="Times New Roman" panose="02020603050405020304" pitchFamily="18" charset="0"/>
                <a:ea typeface="Times New Roman" panose="02020603050405020304" pitchFamily="18" charset="0"/>
              </a:rPr>
              <a:t>FIVE</a:t>
            </a:r>
            <a:r>
              <a:rPr lang="en-US" sz="1800">
                <a:solidFill>
                  <a:srgbClr val="000000"/>
                </a:solidFill>
                <a:effectLst/>
                <a:latin typeface="Times New Roman" panose="02020603050405020304" pitchFamily="18" charset="0"/>
                <a:ea typeface="Times New Roman" panose="02020603050405020304" pitchFamily="18" charset="0"/>
              </a:rPr>
              <a:t> feet to FEMA's 100 year flood elevation in tidal flood hazard areas </a:t>
            </a:r>
            <a:r>
              <a:rPr lang="en-US" sz="1800" b="1">
                <a:solidFill>
                  <a:srgbClr val="000000"/>
                </a:solidFill>
                <a:effectLst/>
                <a:latin typeface="Times New Roman" panose="02020603050405020304" pitchFamily="18" charset="0"/>
                <a:ea typeface="Times New Roman" panose="02020603050405020304" pitchFamily="18" charset="0"/>
              </a:rPr>
              <a:t>PLUS ONE FOOT </a:t>
            </a:r>
            <a:r>
              <a:rPr lang="en-US" sz="1800">
                <a:solidFill>
                  <a:srgbClr val="000000"/>
                </a:solidFill>
                <a:effectLst/>
                <a:latin typeface="Times New Roman" panose="02020603050405020304" pitchFamily="18" charset="0"/>
                <a:ea typeface="Times New Roman" panose="02020603050405020304" pitchFamily="18" charset="0"/>
              </a:rPr>
              <a:t>of freeboard. </a:t>
            </a:r>
          </a:p>
          <a:p>
            <a:pPr marL="0" marR="0" indent="45720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For example, for a residential project, if the preliminary FEMA flood elevation is 11, then you must add 5 feet, equaling 16 feet, then 1 foot of free board, so that the first floor elevation would need to be at 17.  </a:t>
            </a:r>
          </a:p>
          <a:p>
            <a:pPr marL="0" marR="0" indent="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For commercial development, the building can be elevated or flood proofed or both.  Habitable floors must be dry floodproofed but non-habitable floors can be wet floodproofed.</a:t>
            </a:r>
          </a:p>
          <a:p>
            <a:pPr marL="0" marR="0" indent="0" algn="l">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p>
        </p:txBody>
      </p:sp>
      <p:sp>
        <p:nvSpPr>
          <p:cNvPr id="4" name="Slide Number Placeholder 3">
            <a:extLst>
              <a:ext uri="{FF2B5EF4-FFF2-40B4-BE49-F238E27FC236}">
                <a16:creationId xmlns:a16="http://schemas.microsoft.com/office/drawing/2014/main" id="{F8817671-08E0-DF44-9681-358A88C4BFBB}"/>
              </a:ext>
            </a:extLst>
          </p:cNvPr>
          <p:cNvSpPr>
            <a:spLocks noGrp="1"/>
          </p:cNvSpPr>
          <p:nvPr>
            <p:ph type="sldNum" sz="quarter" idx="12"/>
          </p:nvPr>
        </p:nvSpPr>
        <p:spPr>
          <a:xfrm>
            <a:off x="10040814" y="6312756"/>
            <a:ext cx="1312985" cy="408720"/>
          </a:xfrm>
        </p:spPr>
        <p:txBody>
          <a:bodyPr/>
          <a:lstStyle/>
          <a:p>
            <a:fld id="{3545CCE0-4D14-004D-838D-DA38C35BF0E9}" type="slidenum">
              <a:rPr lang="en-US" smtClean="0"/>
              <a:t>8</a:t>
            </a:fld>
            <a:endParaRPr lang="en-US"/>
          </a:p>
        </p:txBody>
      </p:sp>
    </p:spTree>
    <p:extLst>
      <p:ext uri="{BB962C8B-B14F-4D97-AF65-F5344CB8AC3E}">
        <p14:creationId xmlns:p14="http://schemas.microsoft.com/office/powerpoint/2010/main" val="284416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174765"/>
            <a:ext cx="10430933" cy="1325563"/>
          </a:xfrm>
        </p:spPr>
        <p:txBody>
          <a:bodyPr>
            <a:normAutofit/>
          </a:bodyPr>
          <a:lstStyle/>
          <a:p>
            <a:pPr marL="0" marR="0" indent="457200">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NJDEP Principle No. 1</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a:t>
            </a:r>
            <a:endPar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004C9EE5-FF15-47DE-BD70-DE63FE121B4C}"/>
              </a:ext>
            </a:extLst>
          </p:cNvPr>
          <p:cNvSpPr/>
          <p:nvPr/>
        </p:nvSpPr>
        <p:spPr>
          <a:xfrm>
            <a:off x="1029117" y="1644384"/>
            <a:ext cx="9853247" cy="3416320"/>
          </a:xfrm>
          <a:prstGeom prst="rect">
            <a:avLst/>
          </a:prstGeom>
        </p:spPr>
        <p:txBody>
          <a:bodyPr wrap="square">
            <a:spAutoFit/>
          </a:bodyPr>
          <a:lstStyle/>
          <a:p>
            <a:pPr marL="0" marR="0" indent="457200" algn="just">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NJDEP’s REAL rule does not address the height variance issue where the developer is squeezed between the higher first floor elevation and the maximum height of the building permitted by local ordinance. The existing statute on this issue only applies to the rebuilding of damaged structures.  </a:t>
            </a:r>
          </a:p>
          <a:p>
            <a:pPr marL="0" marR="0" indent="0" algn="l">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p>
          <a:p>
            <a:pPr marL="0" marR="0" indent="0" algn="l">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The Inland Flood Hazard rules adopted in 2023 require, in fluvial areas, a 3 foot additional first floor elevation requirement and the proposed REAL rule requires, in tidal areas,  an additional 5 foot elevation requirement.  </a:t>
            </a:r>
          </a:p>
          <a:p>
            <a:pPr marL="0" marR="0" indent="457200" algn="just">
              <a:spcBef>
                <a:spcPts val="0"/>
              </a:spcBef>
              <a:spcAft>
                <a:spcPts val="0"/>
              </a:spcAft>
            </a:pPr>
            <a:endParaRPr lang="en-US" sz="1800">
              <a:solidFill>
                <a:srgbClr val="000000"/>
              </a:solidFill>
              <a:effectLst/>
              <a:latin typeface="Times New Roman" panose="02020603050405020304" pitchFamily="18" charset="0"/>
              <a:ea typeface="Times New Roman" panose="02020603050405020304" pitchFamily="18" charset="0"/>
            </a:endParaRPr>
          </a:p>
          <a:p>
            <a:pPr marL="285750" marR="0" lvl="0" indent="-285750" algn="just">
              <a:spcBef>
                <a:spcPts val="0"/>
              </a:spcBef>
              <a:spcAft>
                <a:spcPts val="0"/>
              </a:spcAft>
              <a:buFont typeface="Arial" panose="020B0604020202020204" pitchFamily="34" charset="0"/>
              <a:buChar char="•"/>
            </a:pPr>
            <a:r>
              <a:rPr lang="en-US" sz="1800">
                <a:solidFill>
                  <a:srgbClr val="000000"/>
                </a:solidFill>
                <a:effectLst/>
                <a:latin typeface="Times New Roman" panose="02020603050405020304" pitchFamily="18" charset="0"/>
                <a:ea typeface="Times New Roman" panose="02020603050405020304" pitchFamily="18" charset="0"/>
              </a:rPr>
              <a:t>Regarding the “dry access” rule, </a:t>
            </a:r>
            <a:r>
              <a:rPr lang="en-US" sz="1800" u="sng">
                <a:solidFill>
                  <a:srgbClr val="000000"/>
                </a:solidFill>
                <a:effectLst/>
                <a:latin typeface="Times New Roman" panose="02020603050405020304" pitchFamily="18" charset="0"/>
                <a:ea typeface="Times New Roman" panose="02020603050405020304" pitchFamily="18" charset="0"/>
              </a:rPr>
              <a:t>N.J.A.C</a:t>
            </a:r>
            <a:r>
              <a:rPr lang="en-US" sz="1800">
                <a:solidFill>
                  <a:srgbClr val="000000"/>
                </a:solidFill>
                <a:effectLst/>
                <a:latin typeface="Times New Roman" panose="02020603050405020304" pitchFamily="18" charset="0"/>
                <a:ea typeface="Times New Roman" panose="02020603050405020304" pitchFamily="18" charset="0"/>
              </a:rPr>
              <a:t>. 7:13-12.5(o)(2), an NJDEP representative stated at a webinar that “we are not going to require you to raise roads if it is impracticable or infeasible to do so” and “we won’t require roads to be rebuilt.” The REAL rule does not appear to provide relaxation of the existing “dry access” rules, however.  </a:t>
            </a:r>
          </a:p>
        </p:txBody>
      </p:sp>
      <p:sp>
        <p:nvSpPr>
          <p:cNvPr id="4" name="Slide Number Placeholder 3">
            <a:extLst>
              <a:ext uri="{FF2B5EF4-FFF2-40B4-BE49-F238E27FC236}">
                <a16:creationId xmlns:a16="http://schemas.microsoft.com/office/drawing/2014/main" id="{3018E5FE-4D03-1149-C318-7F2585033AA6}"/>
              </a:ext>
            </a:extLst>
          </p:cNvPr>
          <p:cNvSpPr>
            <a:spLocks noGrp="1"/>
          </p:cNvSpPr>
          <p:nvPr>
            <p:ph type="sldNum" sz="quarter" idx="12"/>
          </p:nvPr>
        </p:nvSpPr>
        <p:spPr>
          <a:xfrm>
            <a:off x="10061331" y="6356350"/>
            <a:ext cx="2743200" cy="365125"/>
          </a:xfrm>
        </p:spPr>
        <p:txBody>
          <a:bodyPr/>
          <a:lstStyle/>
          <a:p>
            <a:fld id="{3545CCE0-4D14-004D-838D-DA38C35BF0E9}" type="slidenum">
              <a:rPr lang="en-US" smtClean="0"/>
              <a:t>9</a:t>
            </a:fld>
            <a:endParaRPr lang="en-US"/>
          </a:p>
        </p:txBody>
      </p:sp>
    </p:spTree>
    <p:extLst>
      <p:ext uri="{BB962C8B-B14F-4D97-AF65-F5344CB8AC3E}">
        <p14:creationId xmlns:p14="http://schemas.microsoft.com/office/powerpoint/2010/main" val="2997992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owerPointTemplate NJL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JLM">
      <a:majorFont>
        <a:latin typeface="DistrictProW01-Bold"/>
        <a:ea typeface=""/>
        <a:cs typeface=""/>
      </a:majorFont>
      <a:minorFont>
        <a:latin typeface="DistrictProW01-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38C88C3221F4824D9C91C7C0827DB74B" ma:contentTypeVersion="16" ma:contentTypeDescription="Create a new document." ma:contentTypeScope="" ma:versionID="4ef9b49fba16afa3938b81bc5984c2a3">
  <xsd:schema xmlns:xsd="http://www.w3.org/2001/XMLSchema" xmlns:xs="http://www.w3.org/2001/XMLSchema" xmlns:p="http://schemas.microsoft.com/office/2006/metadata/properties" xmlns:ns2="a8e1cde0-adb6-4e24-85ce-c65cbc28d982" xmlns:ns3="89f951c7-df92-496d-8ce5-925bb6bc6325" targetNamespace="http://schemas.microsoft.com/office/2006/metadata/properties" ma:root="true" ma:fieldsID="99203da3f37109a31810180459635db2" ns2:_="" ns3:_="">
    <xsd:import namespace="a8e1cde0-adb6-4e24-85ce-c65cbc28d982"/>
    <xsd:import namespace="89f951c7-df92-496d-8ce5-925bb6bc632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MediaServiceObjectDetectorVersions" minOccurs="0"/>
                <xsd:element ref="ns3:_Flow_SignoffStatu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e1cde0-adb6-4e24-85ce-c65cbc28d98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0bba6224-55b3-4400-9c2b-5cfe89197132}" ma:internalName="TaxCatchAll" ma:showField="CatchAllData" ma:web="a8e1cde0-adb6-4e24-85ce-c65cbc28d98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f951c7-df92-496d-8ce5-925bb6bc632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11e0922-9ae0-488a-a7a6-19509e3995d7"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_Flow_SignoffStatus" ma:index="25" nillable="true" ma:displayName="Sign-off status" ma:internalName="Sign_x002d_off_x0020_status">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8e1cde0-adb6-4e24-85ce-c65cbc28d982">2WUAXHFJ4HNJ-1498995380-906193</_dlc_DocId>
    <_dlc_DocIdUrl xmlns="a8e1cde0-adb6-4e24-85ce-c65cbc28d982">
      <Url>https://njslom.sharepoint.com/sites/NJLMFiles/_layouts/15/DocIdRedir.aspx?ID=2WUAXHFJ4HNJ-1498995380-906193</Url>
      <Description>2WUAXHFJ4HNJ-1498995380-906193</Description>
    </_dlc_DocIdUrl>
    <lcf76f155ced4ddcb4097134ff3c332f xmlns="89f951c7-df92-496d-8ce5-925bb6bc6325">
      <Terms xmlns="http://schemas.microsoft.com/office/infopath/2007/PartnerControls"/>
    </lcf76f155ced4ddcb4097134ff3c332f>
    <TaxCatchAll xmlns="a8e1cde0-adb6-4e24-85ce-c65cbc28d982" xsi:nil="true"/>
    <_Flow_SignoffStatus xmlns="89f951c7-df92-496d-8ce5-925bb6bc6325" xsi:nil="true"/>
  </documentManagement>
</p:properties>
</file>

<file path=customXml/itemProps1.xml><?xml version="1.0" encoding="utf-8"?>
<ds:datastoreItem xmlns:ds="http://schemas.openxmlformats.org/officeDocument/2006/customXml" ds:itemID="{F69FBD48-A4DE-48A6-BEFB-02A2C7FB6F12}">
  <ds:schemaRefs>
    <ds:schemaRef ds:uri="http://schemas.microsoft.com/sharepoint/events"/>
  </ds:schemaRefs>
</ds:datastoreItem>
</file>

<file path=customXml/itemProps2.xml><?xml version="1.0" encoding="utf-8"?>
<ds:datastoreItem xmlns:ds="http://schemas.openxmlformats.org/officeDocument/2006/customXml" ds:itemID="{71F05FE6-281C-47E7-A12A-CEE1B40A5332}">
  <ds:schemaRefs>
    <ds:schemaRef ds:uri="89f951c7-df92-496d-8ce5-925bb6bc6325"/>
    <ds:schemaRef ds:uri="a8e1cde0-adb6-4e24-85ce-c65cbc28d9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09052DC-5CF4-4964-98A2-E2FD9F523520}">
  <ds:schemaRefs>
    <ds:schemaRef ds:uri="http://schemas.microsoft.com/sharepoint/v3/contenttype/forms"/>
  </ds:schemaRefs>
</ds:datastoreItem>
</file>

<file path=customXml/itemProps4.xml><?xml version="1.0" encoding="utf-8"?>
<ds:datastoreItem xmlns:ds="http://schemas.openxmlformats.org/officeDocument/2006/customXml" ds:itemID="{8A2D7443-0093-47FC-9DFC-78C60006DBA6}">
  <ds:schemaRefs>
    <ds:schemaRef ds:uri="89f951c7-df92-496d-8ce5-925bb6bc6325"/>
    <ds:schemaRef ds:uri="a8e1cde0-adb6-4e24-85ce-c65cbc28d9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2265</Words>
  <Application>Microsoft Office PowerPoint</Application>
  <PresentationFormat>Widescreen</PresentationFormat>
  <Paragraphs>170</Paragraphs>
  <Slides>42</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42</vt:i4>
      </vt:variant>
    </vt:vector>
  </HeadingPairs>
  <TitlesOfParts>
    <vt:vector size="61" baseType="lpstr">
      <vt:lpstr>Aptos</vt:lpstr>
      <vt:lpstr>Aptos Display</vt:lpstr>
      <vt:lpstr>Arial</vt:lpstr>
      <vt:lpstr>Calibri</vt:lpstr>
      <vt:lpstr>Calibri Light</vt:lpstr>
      <vt:lpstr>DistrictProW01-Bold</vt:lpstr>
      <vt:lpstr>DistrictProW01-Book</vt:lpstr>
      <vt:lpstr>Helvetica</vt:lpstr>
      <vt:lpstr>Kollektif</vt:lpstr>
      <vt:lpstr>Kollektif Bold</vt:lpstr>
      <vt:lpstr>Proxima Nova Rg</vt:lpstr>
      <vt:lpstr>Slack-Lato</vt:lpstr>
      <vt:lpstr>system-ui</vt:lpstr>
      <vt:lpstr>Tahoma</vt:lpstr>
      <vt:lpstr>Times New Roman</vt:lpstr>
      <vt:lpstr>Wingdings</vt:lpstr>
      <vt:lpstr>Office Theme</vt:lpstr>
      <vt:lpstr>Custom Design</vt:lpstr>
      <vt:lpstr>PowerPointTemplate NJLM</vt:lpstr>
      <vt:lpstr>Lunch &amp; Learn NJDEP Resilient Environments and Landscapes (REAL) Rule</vt:lpstr>
      <vt:lpstr>PowerPoint Presentation</vt:lpstr>
      <vt:lpstr>NJDEP REAL Rule Proposal</vt:lpstr>
      <vt:lpstr>Key Points of NJDEP’s REAL Rule</vt:lpstr>
      <vt:lpstr>Rulemaking Principles in Developing the REAL Rule</vt:lpstr>
      <vt:lpstr>NJDEP Principle No. 1. - Increase Protection Against Future Flood Inundation And Damage From Sea Level Rise and Extreme Storm Events</vt:lpstr>
      <vt:lpstr>NJDEP Principle No. 1. (cont.)</vt:lpstr>
      <vt:lpstr>NJDEP Principle No. 1. (cont.)</vt:lpstr>
      <vt:lpstr>NJDEP Principle No. 1. (cont.)</vt:lpstr>
      <vt:lpstr>NJDEP Principle No. 2 - Protect Critical Facilities And Infrastructure From The Effects Of Climate Change</vt:lpstr>
      <vt:lpstr>NJDEP Principle Nos. 3 and 4- Restore Water Quality And Reduce Flooding Especially In Urbanized Areas; Increase Resilience Of Land And Water Resources </vt:lpstr>
      <vt:lpstr>NJDEP Principle Nos. 3 and 4. (cont.)</vt:lpstr>
      <vt:lpstr>NJDEP Principle Nos. 3 and 4.  (cont.)</vt:lpstr>
      <vt:lpstr>NJDEP Principle No. 5 -  Planning For Climate Change  </vt:lpstr>
      <vt:lpstr>NJDEP Principle No. 6 -  Designing Using Nature-Based Solutions</vt:lpstr>
      <vt:lpstr>NJDEP Principle No. 7 - Encouraging Renewable Energy</vt:lpstr>
      <vt:lpstr>NJDEP Principle No. 8 – Improve the Administrative Process. </vt:lpstr>
      <vt:lpstr>NJDEP Principle No. 8 – (cont.) </vt:lpstr>
      <vt:lpstr>PowerPoint Presentation</vt:lpstr>
      <vt:lpstr>PowerPoint Presentation</vt:lpstr>
      <vt:lpstr>PowerPoint Presentation</vt:lpstr>
      <vt:lpstr>PowerPoint Presentation</vt:lpstr>
      <vt:lpstr>Assessed Values By Neighborhood</vt:lpstr>
      <vt:lpstr>New Foundations – Port Monmouth. More than 50% Have New.</vt:lpstr>
      <vt:lpstr>Army Corps of Engineers – Port Monmouth Flood Control Project     $130,000,000.00</vt:lpstr>
      <vt:lpstr>Flood Wall</vt:lpstr>
      <vt:lpstr>Rolling Flood Gate</vt:lpstr>
      <vt:lpstr>Pump Station and Flood Gates</vt:lpstr>
      <vt:lpstr>Sandy Damaged Homes</vt:lpstr>
      <vt:lpstr>Those Homes Today</vt:lpstr>
      <vt:lpstr>Pre-Sandy Value – Under $100,000.00 Current Value - $425.000.00</vt:lpstr>
      <vt:lpstr>Pre-Sandy Value - $203,000.00 Current Value – Just sold for $770,000.00</vt:lpstr>
      <vt:lpstr>                                                               Creativity Pre-Sandy Value - $155,000.00 Current Value -       $450,000.00 - $500,000.00</vt:lpstr>
      <vt:lpstr>  Pre-Sandy Value – Under $100,000.00 Current Value -                      $771,000.00</vt:lpstr>
      <vt:lpstr>Homes out of Scale</vt:lpstr>
      <vt:lpstr>Homes out of Scale</vt:lpstr>
      <vt:lpstr>PowerPoint Presentation</vt:lpstr>
      <vt:lpstr>PowerPoint Presentation</vt:lpstr>
      <vt:lpstr>PowerPoint Presentation</vt:lpstr>
      <vt:lpstr>PowerPoint Presentation</vt:lpstr>
      <vt:lpstr>  Key Dates &amp;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Libby B. Varghese</dc:creator>
  <cp:lastModifiedBy>Michael F. Cerra</cp:lastModifiedBy>
  <cp:revision>1</cp:revision>
  <cp:lastPrinted>2024-10-02T15:21:12Z</cp:lastPrinted>
  <dcterms:created xsi:type="dcterms:W3CDTF">2019-10-02T15:41:58Z</dcterms:created>
  <dcterms:modified xsi:type="dcterms:W3CDTF">2024-10-03T15:42:10Z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0x01010038C88C3221F4824D9C91C7C0827DB74B</vt:lpwstr>
  </property>
  <property fmtid="{D5CDD505-2E9C-101B-9397-08002B2CF9AE}" pid="3" name="_dlc_DocIdItemGuid">
    <vt:lpwstr>377e6ea6-a32e-4c33-aa2f-5109b1dfb4ce</vt:lpwstr>
  </property>
  <property fmtid="{D5CDD505-2E9C-101B-9397-08002B2CF9AE}" pid="4" name="MediaServiceImageTags">
    <vt:lpwstr/>
  </property>
</Properties>
</file>