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272" r:id="rId3"/>
    <p:sldId id="305" r:id="rId4"/>
    <p:sldId id="324" r:id="rId5"/>
    <p:sldId id="307" r:id="rId6"/>
    <p:sldId id="267" r:id="rId7"/>
    <p:sldId id="303" r:id="rId8"/>
    <p:sldId id="310"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F9E"/>
    <a:srgbClr val="E1EAF4"/>
    <a:srgbClr val="D121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94"/>
  </p:normalViewPr>
  <p:slideViewPr>
    <p:cSldViewPr snapToGrid="0">
      <p:cViewPr varScale="1">
        <p:scale>
          <a:sx n="66" d="100"/>
          <a:sy n="66" d="100"/>
        </p:scale>
        <p:origin x="484" y="32"/>
      </p:cViewPr>
      <p:guideLst/>
    </p:cSldViewPr>
  </p:slideViewPr>
  <p:notesTextViewPr>
    <p:cViewPr>
      <p:scale>
        <a:sx n="1" d="1"/>
        <a:sy n="1" d="1"/>
      </p:scale>
      <p:origin x="0" y="0"/>
    </p:cViewPr>
  </p:notesTextViewPr>
  <p:sorterViewPr>
    <p:cViewPr>
      <p:scale>
        <a:sx n="100" d="100"/>
        <a:sy n="100" d="100"/>
      </p:scale>
      <p:origin x="0" y="-5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73EED-3BD5-644A-9B69-E4A3D79D09B6}"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A2A02-6AC2-A14F-A69E-A5E5BC50CFE6}" type="slidenum">
              <a:rPr lang="en-US" smtClean="0"/>
              <a:t>‹#›</a:t>
            </a:fld>
            <a:endParaRPr lang="en-US"/>
          </a:p>
        </p:txBody>
      </p:sp>
    </p:spTree>
    <p:extLst>
      <p:ext uri="{BB962C8B-B14F-4D97-AF65-F5344CB8AC3E}">
        <p14:creationId xmlns:p14="http://schemas.microsoft.com/office/powerpoint/2010/main" val="11248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945E-00FC-17BA-D9ED-5C949FE4E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5BE25-8F93-F5C2-FC0B-8D991882C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53212D-12A0-6666-272D-6DA60B1705CB}"/>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5" name="Footer Placeholder 4">
            <a:extLst>
              <a:ext uri="{FF2B5EF4-FFF2-40B4-BE49-F238E27FC236}">
                <a16:creationId xmlns:a16="http://schemas.microsoft.com/office/drawing/2014/main" id="{5FEB10DA-D5F2-3974-F476-5A07468FF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D64F1-25EC-88FB-6B38-4D8DF95E7E62}"/>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226970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C609-4048-41FC-33D6-30663BCB11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F54DE-2699-91FD-F0D5-C38EC088E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40252-E294-AC3A-F5FC-C5AD98362E7D}"/>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5" name="Footer Placeholder 4">
            <a:extLst>
              <a:ext uri="{FF2B5EF4-FFF2-40B4-BE49-F238E27FC236}">
                <a16:creationId xmlns:a16="http://schemas.microsoft.com/office/drawing/2014/main" id="{F0D1B96F-2392-6696-EC0B-833357AA1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A3AE5-8482-7153-E96B-6DC426A6D4C4}"/>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360028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2E595-EF56-25CC-2BD3-D4B81A5A47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6748ED-0737-3DF8-60AE-45BDF67F42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BFF01-06B0-432D-BC6C-0C225D9B82F8}"/>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5" name="Footer Placeholder 4">
            <a:extLst>
              <a:ext uri="{FF2B5EF4-FFF2-40B4-BE49-F238E27FC236}">
                <a16:creationId xmlns:a16="http://schemas.microsoft.com/office/drawing/2014/main" id="{75423AFE-6F0E-6B59-AF80-3BF3004AF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E6234-1E8B-E4AF-DE5C-4F72895CBDA2}"/>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2091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C918-D44C-414D-9CAA-E5C99805D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BCBDD-5688-E53C-3AD4-CBC738B89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52D7A-E84F-F33C-3D22-BF2764C944AF}"/>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5" name="Footer Placeholder 4">
            <a:extLst>
              <a:ext uri="{FF2B5EF4-FFF2-40B4-BE49-F238E27FC236}">
                <a16:creationId xmlns:a16="http://schemas.microsoft.com/office/drawing/2014/main" id="{7FDE4558-2A5F-054A-B7E4-56D1BD9CC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64D77-32B4-FAAF-01D2-D45D4CA465C5}"/>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70489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8DCD-FC0D-B86A-A729-D44458206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E4151-0A5C-E917-188B-818239638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DF5A57-68BD-7440-B7E1-945EC231BF1A}"/>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5" name="Footer Placeholder 4">
            <a:extLst>
              <a:ext uri="{FF2B5EF4-FFF2-40B4-BE49-F238E27FC236}">
                <a16:creationId xmlns:a16="http://schemas.microsoft.com/office/drawing/2014/main" id="{63468055-741A-D91D-BBD7-CB12BD655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1B4D9-6498-2EDE-DF04-7C2342F87D8C}"/>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41765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3358-F568-F7D5-70B0-D47055EB4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40B26-264D-72F0-CE5A-FC611CC33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96CA2-ADE2-DEC8-6090-E22F5CB7A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2592B-0D0B-F256-4CC4-0ADB527B6927}"/>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6" name="Footer Placeholder 5">
            <a:extLst>
              <a:ext uri="{FF2B5EF4-FFF2-40B4-BE49-F238E27FC236}">
                <a16:creationId xmlns:a16="http://schemas.microsoft.com/office/drawing/2014/main" id="{91FFA5DE-74CC-73D5-2B69-A61A64922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E1010-3E8B-94BF-75BC-6C1118AA8483}"/>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94470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C63-BE3C-C6EA-C476-6502B08A6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444BC-EF00-BEB8-7660-2E770AED3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B937B-9418-AE12-D706-7391B6AF20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558E6F-D8C5-32B2-6395-F7FF21FC1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1D1F9-FAC3-BD1E-6D52-A253D7E36E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41966B-7E07-8EB5-78DE-C6AA0A414F8C}"/>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8" name="Footer Placeholder 7">
            <a:extLst>
              <a:ext uri="{FF2B5EF4-FFF2-40B4-BE49-F238E27FC236}">
                <a16:creationId xmlns:a16="http://schemas.microsoft.com/office/drawing/2014/main" id="{7FC15E64-C0D2-3AF2-68FA-B745AC2DFA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94D753-D4BA-F7E9-CEA6-3FF197047424}"/>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60214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0DF2-F8A4-4B9B-956A-118998F148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C8B70-8AC5-D5AC-9B94-B2BB8D55DA52}"/>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4" name="Footer Placeholder 3">
            <a:extLst>
              <a:ext uri="{FF2B5EF4-FFF2-40B4-BE49-F238E27FC236}">
                <a16:creationId xmlns:a16="http://schemas.microsoft.com/office/drawing/2014/main" id="{51C29F19-6BEF-9B75-41DA-BB5422DE5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C393FA-B438-61F7-0371-5FBDF3219D63}"/>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26507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9A1713-7994-F5A6-927F-AF5DC05D6187}"/>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3" name="Footer Placeholder 2">
            <a:extLst>
              <a:ext uri="{FF2B5EF4-FFF2-40B4-BE49-F238E27FC236}">
                <a16:creationId xmlns:a16="http://schemas.microsoft.com/office/drawing/2014/main" id="{262A61E9-29A7-966C-9C70-759B4B8D87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2124C1-63F9-9F17-2A8D-6972E38AD5F2}"/>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222843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BB04-7FD4-EA98-5875-B7EB59B9F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F7D626-0FBE-E226-E192-F0444673A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A4FF95-3DF7-1718-C41A-B21D65083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A2E12-A45A-1686-105C-AD30D03C7E20}"/>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6" name="Footer Placeholder 5">
            <a:extLst>
              <a:ext uri="{FF2B5EF4-FFF2-40B4-BE49-F238E27FC236}">
                <a16:creationId xmlns:a16="http://schemas.microsoft.com/office/drawing/2014/main" id="{17DD3490-AF3C-AF7A-F2BE-65EE1BC80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A4380-A29E-FD42-01E5-E7AE1A20D561}"/>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32685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DFCF-A49B-4212-FA56-ABD9F982E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37D2B2-B3AE-A5B2-CF58-5AA616EA2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E179C-7AFF-337D-31AD-E53877DE6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3308B-9F2C-7A4D-F3BC-8054581FE329}"/>
              </a:ext>
            </a:extLst>
          </p:cNvPr>
          <p:cNvSpPr>
            <a:spLocks noGrp="1"/>
          </p:cNvSpPr>
          <p:nvPr>
            <p:ph type="dt" sz="half" idx="10"/>
          </p:nvPr>
        </p:nvSpPr>
        <p:spPr/>
        <p:txBody>
          <a:bodyPr/>
          <a:lstStyle/>
          <a:p>
            <a:fld id="{96A820D8-587A-DA42-A7A0-2DD9978DC13F}" type="datetimeFigureOut">
              <a:rPr lang="en-US" smtClean="0"/>
              <a:t>10/3/2023</a:t>
            </a:fld>
            <a:endParaRPr lang="en-US"/>
          </a:p>
        </p:txBody>
      </p:sp>
      <p:sp>
        <p:nvSpPr>
          <p:cNvPr id="6" name="Footer Placeholder 5">
            <a:extLst>
              <a:ext uri="{FF2B5EF4-FFF2-40B4-BE49-F238E27FC236}">
                <a16:creationId xmlns:a16="http://schemas.microsoft.com/office/drawing/2014/main" id="{793657F7-5CFE-A131-D29F-7E1ADA06F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7E4FA-36AE-AED7-7C68-5A0A465F9F69}"/>
              </a:ext>
            </a:extLst>
          </p:cNvPr>
          <p:cNvSpPr>
            <a:spLocks noGrp="1"/>
          </p:cNvSpPr>
          <p:nvPr>
            <p:ph type="sldNum" sz="quarter" idx="12"/>
          </p:nvPr>
        </p:nvSpPr>
        <p:spPr/>
        <p:txBody>
          <a:bodyPr/>
          <a:lstStyle/>
          <a:p>
            <a:fld id="{97354F5C-D5E5-6740-8DA9-BD9981A57A75}" type="slidenum">
              <a:rPr lang="en-US" smtClean="0"/>
              <a:t>‹#›</a:t>
            </a:fld>
            <a:endParaRPr lang="en-US"/>
          </a:p>
        </p:txBody>
      </p:sp>
    </p:spTree>
    <p:extLst>
      <p:ext uri="{BB962C8B-B14F-4D97-AF65-F5344CB8AC3E}">
        <p14:creationId xmlns:p14="http://schemas.microsoft.com/office/powerpoint/2010/main" val="176135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E03FC-EBFA-2794-A795-870B6A36D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9A39B8-80B0-D52D-8578-B24613143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9037E-ABBC-50C9-4261-05AD0DDDB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820D8-587A-DA42-A7A0-2DD9978DC13F}" type="datetimeFigureOut">
              <a:rPr lang="en-US" smtClean="0"/>
              <a:t>10/3/2023</a:t>
            </a:fld>
            <a:endParaRPr lang="en-US"/>
          </a:p>
        </p:txBody>
      </p:sp>
      <p:sp>
        <p:nvSpPr>
          <p:cNvPr id="5" name="Footer Placeholder 4">
            <a:extLst>
              <a:ext uri="{FF2B5EF4-FFF2-40B4-BE49-F238E27FC236}">
                <a16:creationId xmlns:a16="http://schemas.microsoft.com/office/drawing/2014/main" id="{8C1C23D8-9E2C-BD75-F21C-FFBE1E44E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D3B438-F790-65CA-52B7-E9148CDC9F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54F5C-D5E5-6740-8DA9-BD9981A57A75}" type="slidenum">
              <a:rPr lang="en-US" smtClean="0"/>
              <a:t>‹#›</a:t>
            </a:fld>
            <a:endParaRPr lang="en-US"/>
          </a:p>
        </p:txBody>
      </p:sp>
    </p:spTree>
    <p:extLst>
      <p:ext uri="{BB962C8B-B14F-4D97-AF65-F5344CB8AC3E}">
        <p14:creationId xmlns:p14="http://schemas.microsoft.com/office/powerpoint/2010/main" val="109902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ateplan.comments@publicinput.com" TargetMode="External"/><Relationship Id="rId2" Type="http://schemas.openxmlformats.org/officeDocument/2006/relationships/hyperlink" Target="mailto:stateplan.comments@sos.nj.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3439-FADC-1791-AD6C-51E2DD7E059F}"/>
              </a:ext>
            </a:extLst>
          </p:cNvPr>
          <p:cNvSpPr>
            <a:spLocks noGrp="1"/>
          </p:cNvSpPr>
          <p:nvPr>
            <p:ph type="ctrTitle"/>
          </p:nvPr>
        </p:nvSpPr>
        <p:spPr>
          <a:xfrm>
            <a:off x="1871931" y="1205237"/>
            <a:ext cx="8343785" cy="2340220"/>
          </a:xfrm>
        </p:spPr>
        <p:txBody>
          <a:bodyPr>
            <a:normAutofit fontScale="90000"/>
          </a:bodyPr>
          <a:lstStyle/>
          <a:p>
            <a:pPr algn="l"/>
            <a:r>
              <a:rPr lang="en-US" dirty="0">
                <a:solidFill>
                  <a:srgbClr val="034F9E"/>
                </a:solidFill>
                <a:latin typeface="Gotham Narrow Bold"/>
              </a:rPr>
              <a:t>State Development and Redevelopment Plan Update</a:t>
            </a:r>
            <a:endParaRPr lang="en-US" b="1" dirty="0">
              <a:solidFill>
                <a:srgbClr val="034F9E"/>
              </a:solidFill>
              <a:latin typeface="Gotham Narrow Bold"/>
            </a:endParaRPr>
          </a:p>
        </p:txBody>
      </p:sp>
      <p:sp>
        <p:nvSpPr>
          <p:cNvPr id="3" name="Subtitle 2">
            <a:extLst>
              <a:ext uri="{FF2B5EF4-FFF2-40B4-BE49-F238E27FC236}">
                <a16:creationId xmlns:a16="http://schemas.microsoft.com/office/drawing/2014/main" id="{05CF7E23-069B-A8EC-CDB2-B21B353D8B3A}"/>
              </a:ext>
            </a:extLst>
          </p:cNvPr>
          <p:cNvSpPr>
            <a:spLocks noGrp="1"/>
          </p:cNvSpPr>
          <p:nvPr>
            <p:ph type="subTitle" idx="1"/>
          </p:nvPr>
        </p:nvSpPr>
        <p:spPr>
          <a:xfrm>
            <a:off x="1758988" y="3452411"/>
            <a:ext cx="8323993" cy="1576789"/>
          </a:xfrm>
        </p:spPr>
        <p:txBody>
          <a:bodyPr>
            <a:noAutofit/>
          </a:bodyPr>
          <a:lstStyle/>
          <a:p>
            <a:pPr lvl="0" algn="r">
              <a:lnSpc>
                <a:spcPct val="100000"/>
              </a:lnSpc>
              <a:spcBef>
                <a:spcPts val="0"/>
              </a:spcBef>
              <a:spcAft>
                <a:spcPts val="0"/>
              </a:spcAft>
            </a:pPr>
            <a:r>
              <a:rPr lang="en-US" sz="1100" b="1" dirty="0">
                <a:solidFill>
                  <a:prstClr val="black"/>
                </a:solidFill>
                <a:latin typeface="Gotham Narrow Bold"/>
                <a:cs typeface="Calibri" panose="020F0502020204030204" pitchFamily="34" charset="0"/>
              </a:rPr>
              <a:t>Department of State</a:t>
            </a:r>
          </a:p>
          <a:p>
            <a:pPr lvl="0" algn="r">
              <a:lnSpc>
                <a:spcPct val="100000"/>
              </a:lnSpc>
              <a:spcBef>
                <a:spcPts val="0"/>
              </a:spcBef>
              <a:spcAft>
                <a:spcPts val="0"/>
              </a:spcAft>
            </a:pPr>
            <a:r>
              <a:rPr lang="en-US" sz="1100" dirty="0">
                <a:solidFill>
                  <a:prstClr val="black"/>
                </a:solidFill>
                <a:latin typeface="Gotham Narrow Bold"/>
                <a:cs typeface="Calibri" panose="020F0502020204030204" pitchFamily="34" charset="0"/>
              </a:rPr>
              <a:t> Lt. Governor Tahesha Way, Secretary</a:t>
            </a:r>
          </a:p>
          <a:p>
            <a:pPr lvl="0" algn="r">
              <a:lnSpc>
                <a:spcPct val="100000"/>
              </a:lnSpc>
              <a:spcBef>
                <a:spcPts val="0"/>
              </a:spcBef>
              <a:spcAft>
                <a:spcPts val="0"/>
              </a:spcAft>
            </a:pPr>
            <a:endParaRPr lang="en-US" sz="1100" b="1" dirty="0" smtClean="0">
              <a:solidFill>
                <a:prstClr val="black"/>
              </a:solidFill>
              <a:latin typeface="Gotham Narrow Bold"/>
              <a:cs typeface="Calibri" panose="020F0502020204030204" pitchFamily="34" charset="0"/>
            </a:endParaRPr>
          </a:p>
          <a:p>
            <a:pPr lvl="0" algn="r">
              <a:lnSpc>
                <a:spcPct val="100000"/>
              </a:lnSpc>
              <a:spcBef>
                <a:spcPts val="0"/>
              </a:spcBef>
              <a:spcAft>
                <a:spcPts val="0"/>
              </a:spcAft>
            </a:pPr>
            <a:r>
              <a:rPr lang="en-US" sz="1100" b="1" dirty="0" smtClean="0">
                <a:solidFill>
                  <a:prstClr val="black"/>
                </a:solidFill>
                <a:latin typeface="Gotham Narrow Bold"/>
                <a:cs typeface="Calibri" panose="020F0502020204030204" pitchFamily="34" charset="0"/>
              </a:rPr>
              <a:t> </a:t>
            </a:r>
            <a:r>
              <a:rPr lang="en-US" sz="1100" b="1" dirty="0">
                <a:solidFill>
                  <a:prstClr val="black"/>
                </a:solidFill>
                <a:latin typeface="Gotham Narrow Bold"/>
                <a:cs typeface="Calibri" panose="020F0502020204030204" pitchFamily="34" charset="0"/>
              </a:rPr>
              <a:t>NJ Business Action Center</a:t>
            </a:r>
          </a:p>
          <a:p>
            <a:pPr lvl="0" algn="r">
              <a:lnSpc>
                <a:spcPct val="100000"/>
              </a:lnSpc>
              <a:spcBef>
                <a:spcPts val="0"/>
              </a:spcBef>
              <a:spcAft>
                <a:spcPts val="0"/>
              </a:spcAft>
            </a:pPr>
            <a:r>
              <a:rPr lang="en-US" sz="1100" dirty="0">
                <a:solidFill>
                  <a:prstClr val="black"/>
                </a:solidFill>
                <a:latin typeface="Gotham Narrow Bold"/>
                <a:cs typeface="Calibri" panose="020F0502020204030204" pitchFamily="34" charset="0"/>
              </a:rPr>
              <a:t> Melanie Willoughby, Executive Director</a:t>
            </a:r>
          </a:p>
          <a:p>
            <a:pPr lvl="0" algn="r">
              <a:lnSpc>
                <a:spcPct val="100000"/>
              </a:lnSpc>
            </a:pPr>
            <a:r>
              <a:rPr lang="en-US" sz="1100" b="1" dirty="0" smtClean="0">
                <a:solidFill>
                  <a:prstClr val="black"/>
                </a:solidFill>
                <a:latin typeface="Gotham Narrow Bold"/>
                <a:cs typeface="Calibri" panose="020F0502020204030204" pitchFamily="34" charset="0"/>
              </a:rPr>
              <a:t> </a:t>
            </a:r>
            <a:r>
              <a:rPr lang="en-US" sz="1100" b="1" dirty="0">
                <a:solidFill>
                  <a:prstClr val="black"/>
                </a:solidFill>
                <a:latin typeface="Gotham Narrow Bold"/>
                <a:cs typeface="Calibri" panose="020F0502020204030204" pitchFamily="34" charset="0"/>
              </a:rPr>
              <a:t>NJ Office of Planning Advocacy </a:t>
            </a:r>
            <a:r>
              <a:rPr lang="en-US" sz="1100" dirty="0">
                <a:solidFill>
                  <a:prstClr val="black"/>
                </a:solidFill>
                <a:latin typeface="Gotham Narrow Bold"/>
                <a:cs typeface="Calibri" panose="020F0502020204030204" pitchFamily="34" charset="0"/>
              </a:rPr>
              <a:t/>
            </a:r>
            <a:br>
              <a:rPr lang="en-US" sz="1100" dirty="0">
                <a:solidFill>
                  <a:prstClr val="black"/>
                </a:solidFill>
                <a:latin typeface="Gotham Narrow Bold"/>
                <a:cs typeface="Calibri" panose="020F0502020204030204" pitchFamily="34" charset="0"/>
              </a:rPr>
            </a:br>
            <a:r>
              <a:rPr lang="en-US" sz="1100" dirty="0">
                <a:solidFill>
                  <a:prstClr val="black"/>
                </a:solidFill>
                <a:latin typeface="Gotham Narrow Bold"/>
                <a:cs typeface="Calibri" panose="020F0502020204030204" pitchFamily="34" charset="0"/>
              </a:rPr>
              <a:t> Donna Rendeiro, Executive </a:t>
            </a:r>
            <a:r>
              <a:rPr lang="en-US" sz="1100" dirty="0" smtClean="0">
                <a:solidFill>
                  <a:prstClr val="black"/>
                </a:solidFill>
                <a:latin typeface="Gotham Narrow Bold"/>
                <a:cs typeface="Calibri" panose="020F0502020204030204" pitchFamily="34" charset="0"/>
              </a:rPr>
              <a:t>Director</a:t>
            </a:r>
            <a:endParaRPr lang="en-US" sz="1100" dirty="0">
              <a:solidFill>
                <a:prstClr val="black"/>
              </a:solidFill>
              <a:latin typeface="Gotham Narrow Bold"/>
              <a:cs typeface="Calibri" panose="020F0502020204030204" pitchFamily="34" charset="0"/>
            </a:endParaRPr>
          </a:p>
        </p:txBody>
      </p:sp>
      <p:sp>
        <p:nvSpPr>
          <p:cNvPr id="4" name="Rectangle 3">
            <a:extLst>
              <a:ext uri="{FF2B5EF4-FFF2-40B4-BE49-F238E27FC236}">
                <a16:creationId xmlns:a16="http://schemas.microsoft.com/office/drawing/2014/main" id="{A0509DEC-41A0-8BD5-01F0-4E83A30287C1}"/>
              </a:ext>
            </a:extLst>
          </p:cNvPr>
          <p:cNvSpPr/>
          <p:nvPr/>
        </p:nvSpPr>
        <p:spPr>
          <a:xfrm>
            <a:off x="-7620" y="5151562"/>
            <a:ext cx="12216384" cy="283029"/>
          </a:xfrm>
          <a:prstGeom prst="rect">
            <a:avLst/>
          </a:prstGeom>
          <a:gradFill flip="none" rotWithShape="1">
            <a:gsLst>
              <a:gs pos="0">
                <a:srgbClr val="034F9E"/>
              </a:gs>
              <a:gs pos="47000">
                <a:srgbClr val="D1213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1A4728-B0BB-9D38-FFB3-6D3A8E75D527}"/>
              </a:ext>
            </a:extLst>
          </p:cNvPr>
          <p:cNvSpPr/>
          <p:nvPr/>
        </p:nvSpPr>
        <p:spPr>
          <a:xfrm>
            <a:off x="-7620" y="5420828"/>
            <a:ext cx="12216384" cy="1458686"/>
          </a:xfrm>
          <a:prstGeom prst="rect">
            <a:avLst/>
          </a:prstGeom>
          <a:solidFill>
            <a:srgbClr val="034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130529EB-8417-C25B-0E5D-487AD345A691}"/>
              </a:ext>
            </a:extLst>
          </p:cNvPr>
          <p:cNvSpPr txBox="1">
            <a:spLocks/>
          </p:cNvSpPr>
          <p:nvPr/>
        </p:nvSpPr>
        <p:spPr>
          <a:xfrm>
            <a:off x="210407" y="5672160"/>
            <a:ext cx="11663346" cy="728642"/>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smtClean="0">
                <a:solidFill>
                  <a:schemeClr val="bg1"/>
                </a:solidFill>
                <a:latin typeface="Gotham Narrow Book" pitchFamily="2" charset="0"/>
              </a:rPr>
              <a:t>New Jersey League of Municipalities Lunch and Learn Webinar</a:t>
            </a:r>
            <a:endParaRPr lang="en-US" sz="1800" dirty="0">
              <a:solidFill>
                <a:schemeClr val="bg1"/>
              </a:solidFill>
              <a:latin typeface="Gotham Narrow Book" pitchFamily="2" charset="0"/>
            </a:endParaRPr>
          </a:p>
          <a:p>
            <a:pPr algn="l"/>
            <a:r>
              <a:rPr lang="en-US" sz="1800" dirty="0" smtClean="0">
                <a:solidFill>
                  <a:schemeClr val="bg1"/>
                </a:solidFill>
                <a:latin typeface="Gotham Narrow Book" pitchFamily="2" charset="0"/>
              </a:rPr>
              <a:t>October 3, 2023</a:t>
            </a:r>
            <a:endParaRPr lang="en-US" sz="1800" dirty="0">
              <a:solidFill>
                <a:schemeClr val="bg1"/>
              </a:solidFill>
              <a:latin typeface="Gotham Narrow Book" pitchFamily="2" charset="0"/>
            </a:endParaRPr>
          </a:p>
        </p:txBody>
      </p:sp>
      <p:pic>
        <p:nvPicPr>
          <p:cNvPr id="5" name="Picture 4" descr="Logo&#10;&#10;Description automatically generated with medium confidence">
            <a:extLst>
              <a:ext uri="{FF2B5EF4-FFF2-40B4-BE49-F238E27FC236}">
                <a16:creationId xmlns:a16="http://schemas.microsoft.com/office/drawing/2014/main" id="{10960900-DE84-2F12-4364-6A23BF1DAE36}"/>
              </a:ext>
            </a:extLst>
          </p:cNvPr>
          <p:cNvPicPr>
            <a:picLocks noChangeAspect="1"/>
          </p:cNvPicPr>
          <p:nvPr/>
        </p:nvPicPr>
        <p:blipFill>
          <a:blip r:embed="rId2"/>
          <a:stretch>
            <a:fillRect/>
          </a:stretch>
        </p:blipFill>
        <p:spPr>
          <a:xfrm>
            <a:off x="971558" y="159498"/>
            <a:ext cx="3300012" cy="776474"/>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78AE9446-8486-7C4D-8E7F-62AEE39BABAA}"/>
              </a:ext>
            </a:extLst>
          </p:cNvPr>
          <p:cNvPicPr>
            <a:picLocks noChangeAspect="1"/>
          </p:cNvPicPr>
          <p:nvPr/>
        </p:nvPicPr>
        <p:blipFill>
          <a:blip r:embed="rId3"/>
          <a:stretch>
            <a:fillRect/>
          </a:stretch>
        </p:blipFill>
        <p:spPr>
          <a:xfrm>
            <a:off x="264895" y="190569"/>
            <a:ext cx="667043" cy="667043"/>
          </a:xfrm>
          <a:prstGeom prst="rect">
            <a:avLst/>
          </a:prstGeom>
        </p:spPr>
      </p:pic>
    </p:spTree>
    <p:extLst>
      <p:ext uri="{BB962C8B-B14F-4D97-AF65-F5344CB8AC3E}">
        <p14:creationId xmlns:p14="http://schemas.microsoft.com/office/powerpoint/2010/main" val="10505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ok"/>
                <a:cs typeface="Calibri" panose="020F0502020204030204" pitchFamily="34" charset="0"/>
              </a:rPr>
              <a:t>Infrastructure Needs Assessment</a:t>
            </a:r>
            <a:endParaRPr lang="en-US" sz="4800" b="1" dirty="0">
              <a:solidFill>
                <a:srgbClr val="FF0000"/>
              </a:solidFill>
              <a:effectLst>
                <a:outerShdw blurRad="38100" dist="38100" dir="2700000" algn="tl">
                  <a:srgbClr val="000000">
                    <a:alpha val="43137"/>
                  </a:srgbClr>
                </a:outerShdw>
              </a:effectLst>
              <a:latin typeface="Gotham Narrow Book"/>
            </a:endParaRPr>
          </a:p>
        </p:txBody>
      </p:sp>
      <p:sp>
        <p:nvSpPr>
          <p:cNvPr id="3" name="Content Placeholder 2"/>
          <p:cNvSpPr>
            <a:spLocks noGrp="1"/>
          </p:cNvSpPr>
          <p:nvPr>
            <p:ph idx="1"/>
          </p:nvPr>
        </p:nvSpPr>
        <p:spPr>
          <a:xfrm>
            <a:off x="838200" y="1940943"/>
            <a:ext cx="10515600" cy="4236020"/>
          </a:xfrm>
        </p:spPr>
        <p:txBody>
          <a:bodyPr>
            <a:normAutofit fontScale="25000" lnSpcReduction="20000"/>
          </a:bodyPr>
          <a:lstStyle/>
          <a:p>
            <a:pPr marL="0" indent="0" algn="just">
              <a:lnSpc>
                <a:spcPct val="120000"/>
              </a:lnSpc>
              <a:buNone/>
            </a:pPr>
            <a:r>
              <a:rPr lang="en-US" sz="6400" dirty="0">
                <a:solidFill>
                  <a:srgbClr val="034F9E"/>
                </a:solidFill>
                <a:latin typeface="Gotham Narrow Book"/>
                <a:cs typeface="Calibri" panose="020F0502020204030204" pitchFamily="34" charset="0"/>
              </a:rPr>
              <a:t>Per NJSA 52:18A-199(b), the Commission “shall prepare and adopt as part of the Plan a long-term infrastructure Needs Assessment, which shall provide information on present and prospective conditions, needs and costs with regard to State, county and municipal capital facilities, including water, sewerage, transportation, solid waste, drainage, flood protection, shore protection, and related capital facilities”. </a:t>
            </a:r>
            <a:endParaRPr lang="en-US" sz="6400" dirty="0" smtClean="0">
              <a:solidFill>
                <a:srgbClr val="034F9E"/>
              </a:solidFill>
              <a:latin typeface="Gotham Narrow Book"/>
              <a:cs typeface="Calibri" panose="020F0502020204030204" pitchFamily="34" charset="0"/>
            </a:endParaRPr>
          </a:p>
          <a:p>
            <a:pPr marL="0" indent="0" algn="just">
              <a:lnSpc>
                <a:spcPct val="120000"/>
              </a:lnSpc>
              <a:buNone/>
            </a:pPr>
            <a:endParaRPr lang="en-US" sz="6400" dirty="0">
              <a:solidFill>
                <a:srgbClr val="034F9E"/>
              </a:solidFill>
              <a:latin typeface="Gotham Narrow Book"/>
              <a:cs typeface="Calibri" panose="020F0502020204030204" pitchFamily="34" charset="0"/>
            </a:endParaRPr>
          </a:p>
          <a:p>
            <a:pPr algn="just">
              <a:lnSpc>
                <a:spcPct val="120000"/>
              </a:lnSpc>
              <a:buFont typeface="Wingdings" panose="05000000000000000000" pitchFamily="2" charset="2"/>
              <a:buChar char="ü"/>
            </a:pPr>
            <a:r>
              <a:rPr lang="en-US" sz="6400" dirty="0" smtClean="0">
                <a:solidFill>
                  <a:srgbClr val="034F9E"/>
                </a:solidFill>
                <a:latin typeface="Gotham Narrow Book"/>
                <a:cs typeface="Calibri" panose="020F0502020204030204" pitchFamily="34" charset="0"/>
              </a:rPr>
              <a:t>Broken </a:t>
            </a:r>
            <a:r>
              <a:rPr lang="en-US" sz="6400" dirty="0">
                <a:solidFill>
                  <a:srgbClr val="034F9E"/>
                </a:solidFill>
                <a:latin typeface="Gotham Narrow Book"/>
                <a:cs typeface="Calibri" panose="020F0502020204030204" pitchFamily="34" charset="0"/>
              </a:rPr>
              <a:t>into two phases</a:t>
            </a:r>
          </a:p>
          <a:p>
            <a:pPr lvl="1" algn="just">
              <a:lnSpc>
                <a:spcPct val="120000"/>
              </a:lnSpc>
              <a:buFont typeface="Wingdings" panose="05000000000000000000" pitchFamily="2" charset="2"/>
              <a:buChar char="Ø"/>
            </a:pPr>
            <a:r>
              <a:rPr lang="en-US" sz="6400" dirty="0">
                <a:solidFill>
                  <a:srgbClr val="034F9E"/>
                </a:solidFill>
                <a:latin typeface="Gotham Narrow Book"/>
                <a:cs typeface="Calibri" panose="020F0502020204030204" pitchFamily="34" charset="0"/>
              </a:rPr>
              <a:t>Phase I   – Environment, Energy, and Transportation</a:t>
            </a:r>
          </a:p>
          <a:p>
            <a:pPr lvl="1" algn="just">
              <a:lnSpc>
                <a:spcPct val="120000"/>
              </a:lnSpc>
              <a:buFont typeface="Wingdings" panose="05000000000000000000" pitchFamily="2" charset="2"/>
              <a:buChar char="Ø"/>
            </a:pPr>
            <a:r>
              <a:rPr lang="en-US" sz="6400" dirty="0">
                <a:solidFill>
                  <a:srgbClr val="034F9E"/>
                </a:solidFill>
                <a:latin typeface="Gotham Narrow Book"/>
                <a:cs typeface="Calibri" panose="020F0502020204030204" pitchFamily="34" charset="0"/>
              </a:rPr>
              <a:t>Phase II – Affordable Housing, Farmland retention, public recreation, open space land, public recreation facilities, public education, higher education, public libraries, arts, corrections, and human services. </a:t>
            </a:r>
            <a:endParaRPr lang="en-US" sz="6400" dirty="0" smtClean="0">
              <a:solidFill>
                <a:srgbClr val="034F9E"/>
              </a:solidFill>
              <a:latin typeface="Gotham Narrow Book"/>
              <a:cs typeface="Calibri" panose="020F0502020204030204" pitchFamily="34" charset="0"/>
            </a:endParaRPr>
          </a:p>
          <a:p>
            <a:pPr lvl="1" algn="just">
              <a:lnSpc>
                <a:spcPct val="120000"/>
              </a:lnSpc>
              <a:buFont typeface="Wingdings" panose="05000000000000000000" pitchFamily="2" charset="2"/>
              <a:buChar char="Ø"/>
            </a:pPr>
            <a:endParaRPr lang="en-US" sz="6400" dirty="0">
              <a:solidFill>
                <a:srgbClr val="034F9E"/>
              </a:solidFill>
              <a:latin typeface="Gotham Narrow Book"/>
              <a:cs typeface="Calibri" panose="020F0502020204030204" pitchFamily="34" charset="0"/>
            </a:endParaRPr>
          </a:p>
          <a:p>
            <a:pPr algn="just">
              <a:lnSpc>
                <a:spcPct val="120000"/>
              </a:lnSpc>
              <a:buFont typeface="Wingdings" panose="05000000000000000000" pitchFamily="2" charset="2"/>
              <a:buChar char="ü"/>
            </a:pPr>
            <a:r>
              <a:rPr lang="en-US" sz="6400" dirty="0">
                <a:solidFill>
                  <a:srgbClr val="034F9E"/>
                </a:solidFill>
                <a:latin typeface="Gotham Narrow Book"/>
                <a:cs typeface="Calibri" panose="020F0502020204030204" pitchFamily="34" charset="0"/>
              </a:rPr>
              <a:t>MOU with Rutgers for Phase I; beginning to discuss Phase </a:t>
            </a:r>
            <a:r>
              <a:rPr lang="en-US" sz="6400" dirty="0" smtClean="0">
                <a:solidFill>
                  <a:srgbClr val="034F9E"/>
                </a:solidFill>
                <a:latin typeface="Gotham Narrow Book"/>
                <a:cs typeface="Calibri" panose="020F0502020204030204" pitchFamily="34" charset="0"/>
              </a:rPr>
              <a:t>II; both phases will be consolidated into one report</a:t>
            </a:r>
          </a:p>
          <a:p>
            <a:pPr marL="0" indent="0" algn="just">
              <a:lnSpc>
                <a:spcPct val="120000"/>
              </a:lnSpc>
              <a:buNone/>
            </a:pPr>
            <a:endParaRPr lang="en-US" sz="6400" dirty="0">
              <a:solidFill>
                <a:srgbClr val="034F9E"/>
              </a:solidFill>
              <a:latin typeface="Gotham Narrow Book"/>
              <a:cs typeface="Calibri" panose="020F0502020204030204" pitchFamily="34" charset="0"/>
            </a:endParaRPr>
          </a:p>
          <a:p>
            <a:pPr algn="just">
              <a:lnSpc>
                <a:spcPct val="120000"/>
              </a:lnSpc>
              <a:buFont typeface="Wingdings" panose="05000000000000000000" pitchFamily="2" charset="2"/>
              <a:buChar char="ü"/>
            </a:pPr>
            <a:r>
              <a:rPr lang="en-US" sz="6400" dirty="0" smtClean="0">
                <a:solidFill>
                  <a:srgbClr val="034F9E"/>
                </a:solidFill>
                <a:latin typeface="Gotham Narrow Book"/>
                <a:cs typeface="Calibri" panose="020F0502020204030204" pitchFamily="34" charset="0"/>
              </a:rPr>
              <a:t>Must </a:t>
            </a:r>
            <a:r>
              <a:rPr lang="en-US" sz="6400" dirty="0">
                <a:solidFill>
                  <a:srgbClr val="034F9E"/>
                </a:solidFill>
                <a:latin typeface="Gotham Narrow Book"/>
                <a:cs typeface="Calibri" panose="020F0502020204030204" pitchFamily="34" charset="0"/>
              </a:rPr>
              <a:t>be completed for the Final Draft Plan</a:t>
            </a:r>
          </a:p>
          <a:p>
            <a:endParaRPr lang="en-US" dirty="0"/>
          </a:p>
        </p:txBody>
      </p:sp>
    </p:spTree>
    <p:extLst>
      <p:ext uri="{BB962C8B-B14F-4D97-AF65-F5344CB8AC3E}">
        <p14:creationId xmlns:p14="http://schemas.microsoft.com/office/powerpoint/2010/main" val="97735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Impact Assessment</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a:xfrm>
            <a:off x="838200" y="2165229"/>
            <a:ext cx="10515600" cy="4011733"/>
          </a:xfrm>
        </p:spPr>
        <p:txBody>
          <a:bodyPr/>
          <a:lstStyle/>
          <a:p>
            <a:pPr algn="just"/>
            <a:r>
              <a:rPr lang="en-US" dirty="0">
                <a:solidFill>
                  <a:srgbClr val="034F9E"/>
                </a:solidFill>
                <a:latin typeface="Gotham Narrow Book"/>
                <a:cs typeface="Calibri" panose="020F0502020204030204" pitchFamily="34" charset="0"/>
              </a:rPr>
              <a:t>Per NJAC 5:85-4.7, “…the Commission shall have prepared an assessment of the impacts of the draft Final State Development and Redevelopment Plan relative to the impacts that would likely occur without that draft Final State Development and Redevelopment Plan.  The results of the assessment shall identify desirable changes  to be incorporated into the Final State Development and Redevelopment Plan.”  </a:t>
            </a:r>
          </a:p>
          <a:p>
            <a:endParaRPr lang="en-US" dirty="0"/>
          </a:p>
        </p:txBody>
      </p:sp>
    </p:spTree>
    <p:extLst>
      <p:ext uri="{BB962C8B-B14F-4D97-AF65-F5344CB8AC3E}">
        <p14:creationId xmlns:p14="http://schemas.microsoft.com/office/powerpoint/2010/main" val="86644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ok"/>
                <a:cs typeface="Calibri" panose="020F0502020204030204" pitchFamily="34" charset="0"/>
              </a:rPr>
              <a:t>State Plan Policy Map</a:t>
            </a:r>
            <a:endParaRPr lang="en-US" sz="4800" b="1" dirty="0">
              <a:solidFill>
                <a:srgbClr val="FF0000"/>
              </a:solidFill>
              <a:effectLst>
                <a:outerShdw blurRad="38100" dist="38100" dir="2700000" algn="tl">
                  <a:srgbClr val="000000">
                    <a:alpha val="43137"/>
                  </a:srgbClr>
                </a:outerShdw>
              </a:effectLst>
              <a:latin typeface="Gotham Narrow Book"/>
            </a:endParaRPr>
          </a:p>
        </p:txBody>
      </p:sp>
      <p:sp>
        <p:nvSpPr>
          <p:cNvPr id="3" name="Content Placeholder 2"/>
          <p:cNvSpPr>
            <a:spLocks noGrp="1"/>
          </p:cNvSpPr>
          <p:nvPr>
            <p:ph idx="1"/>
          </p:nvPr>
        </p:nvSpPr>
        <p:spPr/>
        <p:txBody>
          <a:bodyPr>
            <a:normAutofit/>
          </a:bodyPr>
          <a:lstStyle/>
          <a:p>
            <a:pPr marL="0" indent="0" algn="just">
              <a:buNone/>
            </a:pPr>
            <a:r>
              <a:rPr lang="en-US" sz="2400" dirty="0">
                <a:solidFill>
                  <a:srgbClr val="034F9E"/>
                </a:solidFill>
                <a:latin typeface="Gotham Narrow Book"/>
                <a:cs typeface="Calibri" panose="020F0502020204030204" pitchFamily="34" charset="0"/>
              </a:rPr>
              <a:t>While the State Planning Act does not address the State Plan Policy Map (SPPM or the Map), the rules do.  </a:t>
            </a:r>
            <a:endParaRPr lang="en-US" sz="2400" dirty="0" smtClean="0">
              <a:solidFill>
                <a:srgbClr val="034F9E"/>
              </a:solidFill>
              <a:latin typeface="Gotham Narrow Book"/>
              <a:cs typeface="Calibri" panose="020F0502020204030204" pitchFamily="34" charset="0"/>
            </a:endParaRPr>
          </a:p>
          <a:p>
            <a:pPr lvl="1"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A </a:t>
            </a:r>
            <a:r>
              <a:rPr lang="en-US" dirty="0">
                <a:solidFill>
                  <a:srgbClr val="034F9E"/>
                </a:solidFill>
                <a:latin typeface="Gotham Narrow Book"/>
                <a:cs typeface="Calibri" panose="020F0502020204030204" pitchFamily="34" charset="0"/>
              </a:rPr>
              <a:t>valuable part of the State Plan, the Map is a geographic application of the goals, strategies, and policies of the Plan and is important in interpreting smart growth areas and areas that need protection. </a:t>
            </a:r>
            <a:endParaRPr lang="en-US" dirty="0" smtClean="0">
              <a:solidFill>
                <a:srgbClr val="034F9E"/>
              </a:solidFill>
              <a:latin typeface="Gotham Narrow Book"/>
              <a:cs typeface="Calibri" panose="020F0502020204030204" pitchFamily="34" charset="0"/>
            </a:endParaRPr>
          </a:p>
          <a:p>
            <a:pPr lvl="1" algn="just">
              <a:buFont typeface="Wingdings" panose="05000000000000000000" pitchFamily="2" charset="2"/>
              <a:buChar char="Ø"/>
            </a:pPr>
            <a:endParaRPr lang="en-US" dirty="0" smtClean="0">
              <a:solidFill>
                <a:srgbClr val="034F9E"/>
              </a:solidFill>
              <a:latin typeface="Gotham Narrow Book"/>
              <a:cs typeface="Calibri" panose="020F0502020204030204" pitchFamily="34" charset="0"/>
            </a:endParaRPr>
          </a:p>
          <a:p>
            <a:pPr marL="0" indent="0" algn="just">
              <a:buNone/>
            </a:pPr>
            <a:r>
              <a:rPr lang="en-US" sz="2400" dirty="0" smtClean="0">
                <a:solidFill>
                  <a:srgbClr val="034F9E"/>
                </a:solidFill>
                <a:latin typeface="Gotham Narrow Book"/>
                <a:cs typeface="Calibri" panose="020F0502020204030204" pitchFamily="34" charset="0"/>
              </a:rPr>
              <a:t>However</a:t>
            </a:r>
            <a:r>
              <a:rPr lang="en-US" sz="2400" dirty="0">
                <a:solidFill>
                  <a:srgbClr val="034F9E"/>
                </a:solidFill>
                <a:latin typeface="Gotham Narrow Book"/>
                <a:cs typeface="Calibri" panose="020F0502020204030204" pitchFamily="34" charset="0"/>
              </a:rPr>
              <a:t>, the implementation and development of the Map have historically had challenges.    </a:t>
            </a:r>
            <a:endParaRPr lang="en-US" sz="2400" dirty="0" smtClean="0">
              <a:solidFill>
                <a:srgbClr val="034F9E"/>
              </a:solidFill>
              <a:latin typeface="Gotham Narrow Book"/>
              <a:cs typeface="Calibri" panose="020F0502020204030204" pitchFamily="34" charset="0"/>
            </a:endParaRPr>
          </a:p>
          <a:p>
            <a:pPr lvl="1"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With </a:t>
            </a:r>
            <a:r>
              <a:rPr lang="en-US" dirty="0">
                <a:solidFill>
                  <a:srgbClr val="034F9E"/>
                </a:solidFill>
                <a:latin typeface="Gotham Narrow Book"/>
                <a:cs typeface="Calibri" panose="020F0502020204030204" pitchFamily="34" charset="0"/>
              </a:rPr>
              <a:t>input from a diverse set of stakeholders, recommendations on how best to utilize and implement the Official Map of the State Plan must be developed.  </a:t>
            </a:r>
            <a:endParaRPr lang="en-US" dirty="0"/>
          </a:p>
        </p:txBody>
      </p:sp>
    </p:spTree>
    <p:extLst>
      <p:ext uri="{BB962C8B-B14F-4D97-AF65-F5344CB8AC3E}">
        <p14:creationId xmlns:p14="http://schemas.microsoft.com/office/powerpoint/2010/main" val="132649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State Planning Commission</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p:txBody>
          <a:bodyPr>
            <a:normAutofit/>
          </a:bodyPr>
          <a:lstStyle/>
          <a:p>
            <a:pPr marL="0" indent="0" algn="just">
              <a:buNone/>
            </a:pPr>
            <a:r>
              <a:rPr lang="en-US" dirty="0" smtClean="0">
                <a:solidFill>
                  <a:srgbClr val="034F9E"/>
                </a:solidFill>
                <a:latin typeface="Gotham Narrow Book"/>
                <a:cs typeface="Calibri" panose="020F0502020204030204" pitchFamily="34" charset="0"/>
              </a:rPr>
              <a:t>The SPC is a statutorily mandated Commission with 17 seats made up of public members, state agency representatives, and county and municipal representatives.</a:t>
            </a:r>
          </a:p>
          <a:p>
            <a:pPr marL="0" indent="0" algn="just">
              <a:buNone/>
            </a:pPr>
            <a:endParaRPr lang="en-US" dirty="0" smtClean="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smtClean="0">
                <a:solidFill>
                  <a:srgbClr val="034F9E"/>
                </a:solidFill>
                <a:latin typeface="Gotham Narrow Book"/>
                <a:cs typeface="Calibri" panose="020F0502020204030204" pitchFamily="34" charset="0"/>
              </a:rPr>
              <a:t>The Plan </a:t>
            </a:r>
            <a:r>
              <a:rPr lang="en-US" dirty="0">
                <a:solidFill>
                  <a:srgbClr val="034F9E"/>
                </a:solidFill>
                <a:latin typeface="Gotham Narrow Book"/>
                <a:cs typeface="Calibri" panose="020F0502020204030204" pitchFamily="34" charset="0"/>
              </a:rPr>
              <a:t>Development Committee </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Made up of some or all of the public and county/municipal members </a:t>
            </a:r>
            <a:endParaRPr lang="en-US" dirty="0" smtClean="0">
              <a:solidFill>
                <a:srgbClr val="034F9E"/>
              </a:solidFill>
              <a:latin typeface="Gotham Narrow Book"/>
              <a:cs typeface="Calibri" panose="020F0502020204030204" pitchFamily="34" charset="0"/>
            </a:endParaRPr>
          </a:p>
          <a:p>
            <a:pPr lvl="1" algn="just">
              <a:buFont typeface="Wingdings" panose="05000000000000000000" pitchFamily="2" charset="2"/>
              <a:buChar char="Ø"/>
            </a:pP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Ex-officio members to provide input through the interagency workgroup and departmental-specific </a:t>
            </a:r>
            <a:r>
              <a:rPr lang="en-US" dirty="0" smtClean="0">
                <a:solidFill>
                  <a:srgbClr val="034F9E"/>
                </a:solidFill>
                <a:latin typeface="Gotham Narrow Book"/>
                <a:cs typeface="Calibri" panose="020F0502020204030204" pitchFamily="34" charset="0"/>
              </a:rPr>
              <a:t>meetings</a:t>
            </a:r>
          </a:p>
          <a:p>
            <a:pPr marL="0" indent="0" algn="just">
              <a:buNone/>
            </a:pPr>
            <a:endParaRPr lang="en-US" dirty="0">
              <a:solidFill>
                <a:srgbClr val="034F9E"/>
              </a:solidFill>
              <a:latin typeface="Gotham Narrow Book"/>
              <a:cs typeface="Calibri" panose="020F0502020204030204" pitchFamily="34" charset="0"/>
            </a:endParaRPr>
          </a:p>
          <a:p>
            <a:endParaRPr lang="en-US" dirty="0"/>
          </a:p>
        </p:txBody>
      </p:sp>
    </p:spTree>
    <p:extLst>
      <p:ext uri="{BB962C8B-B14F-4D97-AF65-F5344CB8AC3E}">
        <p14:creationId xmlns:p14="http://schemas.microsoft.com/office/powerpoint/2010/main" val="198690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Process Improvements</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a:xfrm>
            <a:off x="838200" y="2059806"/>
            <a:ext cx="10515600" cy="4117157"/>
          </a:xfrm>
        </p:spPr>
        <p:txBody>
          <a:bodyPr>
            <a:normAutofit lnSpcReduction="10000"/>
          </a:bodyPr>
          <a:lstStyle/>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Rule Changes </a:t>
            </a:r>
            <a:r>
              <a:rPr lang="en-US" dirty="0" smtClean="0">
                <a:solidFill>
                  <a:srgbClr val="034F9E"/>
                </a:solidFill>
                <a:latin typeface="Gotham Narrow Book"/>
                <a:cs typeface="Calibri" panose="020F0502020204030204" pitchFamily="34" charset="0"/>
              </a:rPr>
              <a:t> to be adopted on November 7</a:t>
            </a:r>
            <a:endParaRPr lang="en-US" dirty="0">
              <a:solidFill>
                <a:srgbClr val="034F9E"/>
              </a:solidFill>
              <a:latin typeface="Gotham Narrow Book"/>
              <a:cs typeface="Calibri" panose="020F0502020204030204" pitchFamily="34" charset="0"/>
            </a:endParaRP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Allows for some virtual meetings</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Municipal and County submissions can be received electronically </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Distribution of the Preliminary Plan can be sent electronically </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Municipal master plans and other documentation are no longer required </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Provision of an electronic format for written </a:t>
            </a:r>
            <a:r>
              <a:rPr lang="en-US" dirty="0" smtClean="0">
                <a:solidFill>
                  <a:srgbClr val="034F9E"/>
                </a:solidFill>
                <a:latin typeface="Gotham Narrow Book"/>
                <a:cs typeface="Calibri" panose="020F0502020204030204" pitchFamily="34" charset="0"/>
              </a:rPr>
              <a:t>comments</a:t>
            </a:r>
          </a:p>
          <a:p>
            <a:pPr lvl="1" algn="just">
              <a:buFont typeface="Wingdings" panose="05000000000000000000" pitchFamily="2" charset="2"/>
              <a:buChar char="Ø"/>
            </a:pP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Procurement of software for recording, tracking, and consolidating public </a:t>
            </a:r>
            <a:r>
              <a:rPr lang="en-US" dirty="0" smtClean="0">
                <a:solidFill>
                  <a:srgbClr val="034F9E"/>
                </a:solidFill>
                <a:latin typeface="Gotham Narrow Book"/>
                <a:cs typeface="Calibri" panose="020F0502020204030204" pitchFamily="34" charset="0"/>
              </a:rPr>
              <a:t>comment</a:t>
            </a:r>
          </a:p>
          <a:p>
            <a:pPr lvl="1"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Publicinput.com/</a:t>
            </a:r>
            <a:r>
              <a:rPr lang="en-US" dirty="0" err="1" smtClean="0">
                <a:solidFill>
                  <a:srgbClr val="034F9E"/>
                </a:solidFill>
                <a:latin typeface="Gotham Narrow Book"/>
                <a:cs typeface="Calibri" panose="020F0502020204030204" pitchFamily="34" charset="0"/>
              </a:rPr>
              <a:t>njstateplan</a:t>
            </a:r>
            <a:endParaRPr lang="en-US" dirty="0">
              <a:solidFill>
                <a:srgbClr val="034F9E"/>
              </a:solidFill>
              <a:latin typeface="Gotham Narrow Book"/>
              <a:cs typeface="Calibri" panose="020F0502020204030204" pitchFamily="34" charset="0"/>
            </a:endParaRPr>
          </a:p>
          <a:p>
            <a:endParaRPr lang="en-US" dirty="0"/>
          </a:p>
        </p:txBody>
      </p:sp>
    </p:spTree>
    <p:extLst>
      <p:ext uri="{BB962C8B-B14F-4D97-AF65-F5344CB8AC3E}">
        <p14:creationId xmlns:p14="http://schemas.microsoft.com/office/powerpoint/2010/main" val="4382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Outreach Plan</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sz="2200" dirty="0">
                <a:solidFill>
                  <a:srgbClr val="034F9E"/>
                </a:solidFill>
                <a:latin typeface="Gotham Narrow Book"/>
                <a:cs typeface="Calibri" panose="020F0502020204030204" pitchFamily="34" charset="0"/>
              </a:rPr>
              <a:t>Required by the Rules:</a:t>
            </a:r>
          </a:p>
          <a:p>
            <a:pPr lvl="1">
              <a:buFont typeface="Wingdings" panose="05000000000000000000" pitchFamily="2" charset="2"/>
              <a:buChar char="Ø"/>
            </a:pPr>
            <a:r>
              <a:rPr lang="en-US" sz="2200" dirty="0">
                <a:solidFill>
                  <a:srgbClr val="034F9E"/>
                </a:solidFill>
                <a:latin typeface="Gotham Narrow Book"/>
                <a:cs typeface="Calibri" panose="020F0502020204030204" pitchFamily="34" charset="0"/>
              </a:rPr>
              <a:t>21 public hearings after the Preliminary Plan is published</a:t>
            </a:r>
          </a:p>
          <a:p>
            <a:pPr lvl="1">
              <a:buFont typeface="Wingdings" panose="05000000000000000000" pitchFamily="2" charset="2"/>
              <a:buChar char="Ø"/>
            </a:pPr>
            <a:r>
              <a:rPr lang="en-US" sz="2200" dirty="0">
                <a:solidFill>
                  <a:srgbClr val="034F9E"/>
                </a:solidFill>
                <a:latin typeface="Gotham Narrow Book"/>
                <a:cs typeface="Calibri" panose="020F0502020204030204" pitchFamily="34" charset="0"/>
              </a:rPr>
              <a:t>  6 public hearings after the Final Plan is </a:t>
            </a:r>
            <a:r>
              <a:rPr lang="en-US" sz="2200" dirty="0" smtClean="0">
                <a:solidFill>
                  <a:srgbClr val="034F9E"/>
                </a:solidFill>
                <a:latin typeface="Gotham Narrow Book"/>
                <a:cs typeface="Calibri" panose="020F0502020204030204" pitchFamily="34" charset="0"/>
              </a:rPr>
              <a:t>published</a:t>
            </a:r>
          </a:p>
          <a:p>
            <a:pPr lvl="1">
              <a:buFont typeface="Wingdings" panose="05000000000000000000" pitchFamily="2" charset="2"/>
              <a:buChar char="Ø"/>
            </a:pPr>
            <a:endParaRPr lang="en-US" sz="2200" dirty="0">
              <a:solidFill>
                <a:srgbClr val="034F9E"/>
              </a:solidFill>
              <a:latin typeface="Gotham Narrow Book"/>
              <a:cs typeface="Calibri" panose="020F0502020204030204" pitchFamily="34" charset="0"/>
            </a:endParaRPr>
          </a:p>
          <a:p>
            <a:pPr>
              <a:buFont typeface="Wingdings" panose="05000000000000000000" pitchFamily="2" charset="2"/>
              <a:buChar char="ü"/>
            </a:pPr>
            <a:r>
              <a:rPr lang="en-US" sz="2200" dirty="0">
                <a:solidFill>
                  <a:srgbClr val="034F9E"/>
                </a:solidFill>
                <a:latin typeface="Gotham Narrow Book"/>
                <a:cs typeface="Calibri" panose="020F0502020204030204" pitchFamily="34" charset="0"/>
              </a:rPr>
              <a:t>But, that’s not enough and it’s too late in the process, so….</a:t>
            </a:r>
          </a:p>
          <a:p>
            <a:pPr lvl="1">
              <a:buFont typeface="Wingdings" panose="05000000000000000000" pitchFamily="2" charset="2"/>
              <a:buChar char="Ø"/>
            </a:pPr>
            <a:r>
              <a:rPr lang="en-US" sz="2200" dirty="0" smtClean="0">
                <a:solidFill>
                  <a:srgbClr val="034F9E"/>
                </a:solidFill>
                <a:latin typeface="Gotham Narrow Book"/>
                <a:cs typeface="Calibri" panose="020F0502020204030204" pitchFamily="34" charset="0"/>
              </a:rPr>
              <a:t>A listening </a:t>
            </a:r>
            <a:r>
              <a:rPr lang="en-US" sz="2200" dirty="0">
                <a:solidFill>
                  <a:srgbClr val="034F9E"/>
                </a:solidFill>
                <a:latin typeface="Gotham Narrow Book"/>
                <a:cs typeface="Calibri" panose="020F0502020204030204" pitchFamily="34" charset="0"/>
              </a:rPr>
              <a:t>session </a:t>
            </a:r>
            <a:r>
              <a:rPr lang="en-US" sz="2200" dirty="0" smtClean="0">
                <a:solidFill>
                  <a:srgbClr val="034F9E"/>
                </a:solidFill>
                <a:latin typeface="Gotham Narrow Book"/>
                <a:cs typeface="Calibri" panose="020F0502020204030204" pitchFamily="34" charset="0"/>
              </a:rPr>
              <a:t>at </a:t>
            </a:r>
            <a:r>
              <a:rPr lang="en-US" sz="2200" dirty="0">
                <a:solidFill>
                  <a:srgbClr val="034F9E"/>
                </a:solidFill>
                <a:latin typeface="Gotham Narrow Book"/>
                <a:cs typeface="Calibri" panose="020F0502020204030204" pitchFamily="34" charset="0"/>
              </a:rPr>
              <a:t>the NJ Planning and Redevelopment Forum </a:t>
            </a:r>
            <a:endParaRPr lang="en-US" sz="2200" dirty="0" smtClean="0">
              <a:solidFill>
                <a:srgbClr val="034F9E"/>
              </a:solidFill>
              <a:latin typeface="Gotham Narrow Book"/>
              <a:cs typeface="Calibri" panose="020F0502020204030204" pitchFamily="34" charset="0"/>
            </a:endParaRPr>
          </a:p>
          <a:p>
            <a:pPr lvl="2"/>
            <a:r>
              <a:rPr lang="en-US" sz="1800" dirty="0" smtClean="0">
                <a:solidFill>
                  <a:srgbClr val="034F9E"/>
                </a:solidFill>
                <a:latin typeface="Gotham Narrow Book"/>
                <a:cs typeface="Calibri" panose="020F0502020204030204" pitchFamily="34" charset="0"/>
              </a:rPr>
              <a:t>invited </a:t>
            </a:r>
            <a:r>
              <a:rPr lang="en-US" sz="1800" dirty="0">
                <a:solidFill>
                  <a:srgbClr val="034F9E"/>
                </a:solidFill>
                <a:latin typeface="Gotham Narrow Book"/>
                <a:cs typeface="Calibri" panose="020F0502020204030204" pitchFamily="34" charset="0"/>
              </a:rPr>
              <a:t>stakeholders provided input into the Plan </a:t>
            </a:r>
            <a:r>
              <a:rPr lang="en-US" sz="1800" dirty="0" smtClean="0">
                <a:solidFill>
                  <a:srgbClr val="034F9E"/>
                </a:solidFill>
                <a:latin typeface="Gotham Narrow Book"/>
                <a:cs typeface="Calibri" panose="020F0502020204030204" pitchFamily="34" charset="0"/>
              </a:rPr>
              <a:t>structure</a:t>
            </a:r>
          </a:p>
          <a:p>
            <a:pPr lvl="2"/>
            <a:r>
              <a:rPr lang="en-US" sz="1800" dirty="0" smtClean="0">
                <a:solidFill>
                  <a:srgbClr val="034F9E"/>
                </a:solidFill>
                <a:latin typeface="Gotham Narrow Book"/>
                <a:cs typeface="Calibri" panose="020F0502020204030204" pitchFamily="34" charset="0"/>
              </a:rPr>
              <a:t>several </a:t>
            </a:r>
            <a:r>
              <a:rPr lang="en-US" sz="1800" dirty="0">
                <a:solidFill>
                  <a:srgbClr val="034F9E"/>
                </a:solidFill>
                <a:latin typeface="Gotham Narrow Book"/>
                <a:cs typeface="Calibri" panose="020F0502020204030204" pitchFamily="34" charset="0"/>
              </a:rPr>
              <a:t>Commissioners were able to listen and </a:t>
            </a:r>
            <a:r>
              <a:rPr lang="en-US" sz="1800" dirty="0" smtClean="0">
                <a:solidFill>
                  <a:srgbClr val="034F9E"/>
                </a:solidFill>
                <a:latin typeface="Gotham Narrow Book"/>
                <a:cs typeface="Calibri" panose="020F0502020204030204" pitchFamily="34" charset="0"/>
              </a:rPr>
              <a:t>respond</a:t>
            </a:r>
          </a:p>
          <a:p>
            <a:pPr lvl="2"/>
            <a:r>
              <a:rPr lang="en-US" sz="1800" dirty="0" smtClean="0">
                <a:solidFill>
                  <a:srgbClr val="034F9E"/>
                </a:solidFill>
                <a:latin typeface="Gotham Narrow Book"/>
                <a:cs typeface="Calibri" panose="020F0502020204030204" pitchFamily="34" charset="0"/>
              </a:rPr>
              <a:t>audience </a:t>
            </a:r>
            <a:r>
              <a:rPr lang="en-US" sz="1800" dirty="0">
                <a:solidFill>
                  <a:srgbClr val="034F9E"/>
                </a:solidFill>
                <a:latin typeface="Gotham Narrow Book"/>
                <a:cs typeface="Calibri" panose="020F0502020204030204" pitchFamily="34" charset="0"/>
              </a:rPr>
              <a:t>members were also able to listen and/or provide written comments.   </a:t>
            </a:r>
            <a:endParaRPr lang="en-US" sz="1800" dirty="0" smtClean="0">
              <a:solidFill>
                <a:srgbClr val="034F9E"/>
              </a:solidFill>
              <a:latin typeface="Gotham Narrow Book"/>
              <a:cs typeface="Calibri" panose="020F0502020204030204" pitchFamily="34" charset="0"/>
            </a:endParaRPr>
          </a:p>
          <a:p>
            <a:pPr lvl="2"/>
            <a:endParaRPr lang="en-US" sz="1800" dirty="0">
              <a:solidFill>
                <a:srgbClr val="034F9E"/>
              </a:solidFill>
              <a:latin typeface="Gotham Narrow Book"/>
              <a:cs typeface="Calibri" panose="020F0502020204030204" pitchFamily="34" charset="0"/>
            </a:endParaRPr>
          </a:p>
          <a:p>
            <a:pPr lvl="1">
              <a:buFont typeface="Wingdings" panose="05000000000000000000" pitchFamily="2" charset="2"/>
              <a:buChar char="Ø"/>
            </a:pPr>
            <a:r>
              <a:rPr lang="en-US" sz="2200" dirty="0">
                <a:solidFill>
                  <a:srgbClr val="034F9E"/>
                </a:solidFill>
                <a:latin typeface="Gotham Narrow Book"/>
                <a:cs typeface="Calibri" panose="020F0502020204030204" pitchFamily="34" charset="0"/>
              </a:rPr>
              <a:t>Stakeholder webinars </a:t>
            </a:r>
            <a:r>
              <a:rPr lang="en-US" sz="2200" dirty="0" smtClean="0">
                <a:solidFill>
                  <a:srgbClr val="034F9E"/>
                </a:solidFill>
                <a:latin typeface="Gotham Narrow Book"/>
                <a:cs typeface="Calibri" panose="020F0502020204030204" pitchFamily="34" charset="0"/>
              </a:rPr>
              <a:t>(see dates/times/descriptions and register at:</a:t>
            </a:r>
          </a:p>
          <a:p>
            <a:pPr lvl="2"/>
            <a:r>
              <a:rPr lang="en-US" sz="1800" dirty="0" smtClean="0">
                <a:solidFill>
                  <a:srgbClr val="034F9E"/>
                </a:solidFill>
                <a:latin typeface="Gotham Narrow Book"/>
                <a:cs typeface="Calibri" panose="020F0502020204030204" pitchFamily="34" charset="0"/>
              </a:rPr>
              <a:t>Publicinput.com/</a:t>
            </a:r>
            <a:r>
              <a:rPr lang="en-US" sz="1800" dirty="0" err="1" smtClean="0">
                <a:solidFill>
                  <a:srgbClr val="034F9E"/>
                </a:solidFill>
                <a:latin typeface="Gotham Narrow Book"/>
                <a:cs typeface="Calibri" panose="020F0502020204030204" pitchFamily="34" charset="0"/>
              </a:rPr>
              <a:t>njstateplan</a:t>
            </a:r>
            <a:r>
              <a:rPr lang="en-US" sz="1800" dirty="0" smtClean="0">
                <a:solidFill>
                  <a:srgbClr val="034F9E"/>
                </a:solidFill>
                <a:latin typeface="Gotham Narrow Book"/>
                <a:cs typeface="Calibri" panose="020F0502020204030204" pitchFamily="34" charset="0"/>
              </a:rPr>
              <a:t> (meetings tab)</a:t>
            </a:r>
            <a:endParaRPr lang="en-US" sz="1800" dirty="0" smtClean="0">
              <a:solidFill>
                <a:srgbClr val="034F9E"/>
              </a:solidFill>
              <a:latin typeface="Gotham Narrow Book"/>
              <a:cs typeface="Calibri" panose="020F0502020204030204" pitchFamily="34" charset="0"/>
            </a:endParaRPr>
          </a:p>
          <a:p>
            <a:pPr lvl="2"/>
            <a:r>
              <a:rPr lang="en-US" sz="1800" dirty="0" smtClean="0">
                <a:solidFill>
                  <a:srgbClr val="034F9E"/>
                </a:solidFill>
                <a:latin typeface="Gotham Narrow Book"/>
                <a:cs typeface="Calibri" panose="020F0502020204030204" pitchFamily="34" charset="0"/>
              </a:rPr>
              <a:t>Eight held, by </a:t>
            </a:r>
            <a:r>
              <a:rPr lang="en-US" sz="1800" dirty="0" smtClean="0">
                <a:solidFill>
                  <a:srgbClr val="034F9E"/>
                </a:solidFill>
                <a:latin typeface="Gotham Narrow Book"/>
                <a:cs typeface="Calibri" panose="020F0502020204030204" pitchFamily="34" charset="0"/>
              </a:rPr>
              <a:t>topic</a:t>
            </a:r>
          </a:p>
          <a:p>
            <a:pPr lvl="2"/>
            <a:r>
              <a:rPr lang="en-US" sz="1800" dirty="0" smtClean="0">
                <a:solidFill>
                  <a:srgbClr val="034F9E"/>
                </a:solidFill>
                <a:latin typeface="Gotham Narrow Book"/>
                <a:cs typeface="Calibri" panose="020F0502020204030204" pitchFamily="34" charset="0"/>
              </a:rPr>
              <a:t>Sessions will be recorded and placed on the website for viewing afterward</a:t>
            </a:r>
            <a:endParaRPr lang="en-US" sz="1800" dirty="0" smtClean="0">
              <a:solidFill>
                <a:srgbClr val="034F9E"/>
              </a:solidFill>
              <a:latin typeface="Gotham Narrow Book"/>
              <a:cs typeface="Calibri" panose="020F0502020204030204" pitchFamily="34" charset="0"/>
            </a:endParaRPr>
          </a:p>
          <a:p>
            <a:pPr lvl="2"/>
            <a:endParaRPr lang="en-US" sz="1800" dirty="0">
              <a:solidFill>
                <a:srgbClr val="034F9E"/>
              </a:solidFill>
              <a:latin typeface="Gotham Narrow Book"/>
              <a:cs typeface="Calibri" panose="020F0502020204030204" pitchFamily="34" charset="0"/>
            </a:endParaRPr>
          </a:p>
          <a:p>
            <a:pPr lvl="1">
              <a:buFont typeface="Wingdings" panose="05000000000000000000" pitchFamily="2" charset="2"/>
              <a:buChar char="Ø"/>
            </a:pPr>
            <a:r>
              <a:rPr lang="en-US" sz="2200" dirty="0">
                <a:solidFill>
                  <a:srgbClr val="034F9E"/>
                </a:solidFill>
                <a:latin typeface="Gotham Narrow Book"/>
                <a:cs typeface="Calibri" panose="020F0502020204030204" pitchFamily="34" charset="0"/>
              </a:rPr>
              <a:t>Additional conference sessions and stakeholder engagement opportunities </a:t>
            </a:r>
          </a:p>
          <a:p>
            <a:endParaRPr lang="en-US" dirty="0"/>
          </a:p>
        </p:txBody>
      </p:sp>
    </p:spTree>
    <p:extLst>
      <p:ext uri="{BB962C8B-B14F-4D97-AF65-F5344CB8AC3E}">
        <p14:creationId xmlns:p14="http://schemas.microsoft.com/office/powerpoint/2010/main" val="31207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Outreach Plan, Continued</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a:xfrm>
            <a:off x="838200" y="1897811"/>
            <a:ext cx="10515600" cy="4459856"/>
          </a:xfrm>
        </p:spPr>
        <p:txBody>
          <a:bodyPr>
            <a:normAutofit fontScale="92500" lnSpcReduction="20000"/>
          </a:bodyPr>
          <a:lstStyle/>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Dedicated email address for public comments:  </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hlinkClick r:id="rId2"/>
              </a:rPr>
              <a:t>stateplan.comments@sos.nj.gov</a:t>
            </a:r>
            <a:r>
              <a:rPr lang="en-US" dirty="0">
                <a:solidFill>
                  <a:srgbClr val="034F9E"/>
                </a:solidFill>
                <a:latin typeface="Gotham Narrow Book"/>
                <a:cs typeface="Calibri" panose="020F0502020204030204" pitchFamily="34" charset="0"/>
              </a:rPr>
              <a:t> </a:t>
            </a:r>
            <a:endParaRPr lang="en-US" dirty="0" smtClean="0">
              <a:solidFill>
                <a:srgbClr val="034F9E"/>
              </a:solidFill>
              <a:latin typeface="Gotham Narrow Book"/>
              <a:cs typeface="Calibri" panose="020F0502020204030204" pitchFamily="34" charset="0"/>
            </a:endParaRPr>
          </a:p>
          <a:p>
            <a:pPr lvl="1"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hlinkClick r:id="rId3"/>
              </a:rPr>
              <a:t>Stateplan.comments@publicinput.com</a:t>
            </a:r>
            <a:r>
              <a:rPr lang="en-US" dirty="0" smtClean="0">
                <a:solidFill>
                  <a:srgbClr val="034F9E"/>
                </a:solidFill>
                <a:latin typeface="Gotham Narrow Book"/>
                <a:cs typeface="Calibri" panose="020F0502020204030204" pitchFamily="34" charset="0"/>
              </a:rPr>
              <a:t> </a:t>
            </a:r>
          </a:p>
          <a:p>
            <a:pPr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Call-in number to leave a voicemail comment</a:t>
            </a:r>
          </a:p>
          <a:p>
            <a:pPr lvl="1"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1.855.925.2801, passcode 2813</a:t>
            </a:r>
            <a:endParaRPr lang="en-US" dirty="0" smtClean="0">
              <a:solidFill>
                <a:srgbClr val="034F9E"/>
              </a:solidFill>
              <a:latin typeface="Gotham Narrow Book"/>
              <a:cs typeface="Calibri" panose="020F0502020204030204" pitchFamily="34" charset="0"/>
            </a:endParaRPr>
          </a:p>
          <a:p>
            <a:pPr marL="457200" lvl="1" indent="0" algn="just">
              <a:buNone/>
            </a:pP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Interagency Workgroup to facilitate State agency </a:t>
            </a:r>
            <a:r>
              <a:rPr lang="en-US" dirty="0" smtClean="0">
                <a:solidFill>
                  <a:srgbClr val="034F9E"/>
                </a:solidFill>
                <a:latin typeface="Gotham Narrow Book"/>
                <a:cs typeface="Calibri" panose="020F0502020204030204" pitchFamily="34" charset="0"/>
              </a:rPr>
              <a:t>comments</a:t>
            </a:r>
          </a:p>
          <a:p>
            <a:pPr marL="0" indent="0" algn="just">
              <a:buNone/>
            </a:pP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County </a:t>
            </a:r>
            <a:r>
              <a:rPr lang="en-US" dirty="0" smtClean="0">
                <a:solidFill>
                  <a:srgbClr val="034F9E"/>
                </a:solidFill>
                <a:latin typeface="Gotham Narrow Book"/>
                <a:cs typeface="Calibri" panose="020F0502020204030204" pitchFamily="34" charset="0"/>
              </a:rPr>
              <a:t>Planners’ </a:t>
            </a:r>
            <a:r>
              <a:rPr lang="en-US" dirty="0">
                <a:solidFill>
                  <a:srgbClr val="034F9E"/>
                </a:solidFill>
                <a:latin typeface="Gotham Narrow Book"/>
                <a:cs typeface="Calibri" panose="020F0502020204030204" pitchFamily="34" charset="0"/>
              </a:rPr>
              <a:t>early involvement</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State Planning Subcommittee</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Early discussions on concerns and issues</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Facilitating early informational meetings with counties that request one</a:t>
            </a:r>
          </a:p>
          <a:p>
            <a:endParaRPr lang="en-US" dirty="0"/>
          </a:p>
        </p:txBody>
      </p:sp>
    </p:spTree>
    <p:extLst>
      <p:ext uri="{BB962C8B-B14F-4D97-AF65-F5344CB8AC3E}">
        <p14:creationId xmlns:p14="http://schemas.microsoft.com/office/powerpoint/2010/main" val="300398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Timeline</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lgn="just">
              <a:buNone/>
            </a:pPr>
            <a:r>
              <a:rPr lang="en-US" dirty="0">
                <a:solidFill>
                  <a:srgbClr val="034F9E"/>
                </a:solidFill>
                <a:latin typeface="Gotham Narrow Book"/>
                <a:cs typeface="Calibri" panose="020F0502020204030204" pitchFamily="34" charset="0"/>
              </a:rPr>
              <a:t>So many moving parts, and so little time! </a:t>
            </a:r>
            <a:endParaRPr lang="en-US" dirty="0" smtClean="0">
              <a:solidFill>
                <a:srgbClr val="034F9E"/>
              </a:solidFill>
              <a:latin typeface="Gotham Narrow Book"/>
              <a:cs typeface="Calibri" panose="020F0502020204030204" pitchFamily="34" charset="0"/>
            </a:endParaRPr>
          </a:p>
          <a:p>
            <a:pPr marL="0" indent="0" algn="just">
              <a:buNone/>
            </a:pPr>
            <a:endParaRPr lang="en-US" dirty="0">
              <a:solidFill>
                <a:srgbClr val="034F9E"/>
              </a:solidFill>
              <a:latin typeface="Gotham Narrow Book"/>
              <a:cs typeface="Calibri" panose="020F0502020204030204" pitchFamily="34" charset="0"/>
            </a:endParaRPr>
          </a:p>
          <a:p>
            <a:pPr lvl="1"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The target completion date is December 2024</a:t>
            </a:r>
          </a:p>
          <a:p>
            <a:pPr lvl="2"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The proposed timeline is an aggressive one, but it is doable.</a:t>
            </a:r>
          </a:p>
          <a:p>
            <a:pPr lvl="2"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Numerous requirements </a:t>
            </a:r>
            <a:r>
              <a:rPr lang="en-US" dirty="0">
                <a:solidFill>
                  <a:srgbClr val="034F9E"/>
                </a:solidFill>
                <a:latin typeface="Gotham Narrow Book"/>
                <a:cs typeface="Calibri" panose="020F0502020204030204" pitchFamily="34" charset="0"/>
              </a:rPr>
              <a:t>for public notice </a:t>
            </a:r>
            <a:r>
              <a:rPr lang="en-US" dirty="0" smtClean="0">
                <a:solidFill>
                  <a:srgbClr val="034F9E"/>
                </a:solidFill>
                <a:latin typeface="Gotham Narrow Book"/>
                <a:cs typeface="Calibri" panose="020F0502020204030204" pitchFamily="34" charset="0"/>
              </a:rPr>
              <a:t>regarding </a:t>
            </a:r>
            <a:r>
              <a:rPr lang="en-US" dirty="0">
                <a:solidFill>
                  <a:srgbClr val="034F9E"/>
                </a:solidFill>
                <a:latin typeface="Gotham Narrow Book"/>
                <a:cs typeface="Calibri" panose="020F0502020204030204" pitchFamily="34" charset="0"/>
              </a:rPr>
              <a:t>the notice </a:t>
            </a:r>
            <a:r>
              <a:rPr lang="en-US" dirty="0" smtClean="0">
                <a:solidFill>
                  <a:srgbClr val="034F9E"/>
                </a:solidFill>
                <a:latin typeface="Gotham Narrow Book"/>
                <a:cs typeface="Calibri" panose="020F0502020204030204" pitchFamily="34" charset="0"/>
              </a:rPr>
              <a:t>timeframes are based </a:t>
            </a:r>
            <a:r>
              <a:rPr lang="en-US" dirty="0">
                <a:solidFill>
                  <a:srgbClr val="034F9E"/>
                </a:solidFill>
                <a:latin typeface="Gotham Narrow Book"/>
                <a:cs typeface="Calibri" panose="020F0502020204030204" pitchFamily="34" charset="0"/>
              </a:rPr>
              <a:t>on scheduled public meetings.  For that reason, some later dates are not specific but are estimated by month or quarter.  </a:t>
            </a:r>
          </a:p>
          <a:p>
            <a:pPr lvl="2"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As the process moves along, more specificity will be provided when public hearings are scheduled and other variables become more </a:t>
            </a:r>
            <a:r>
              <a:rPr lang="en-US" dirty="0" smtClean="0">
                <a:solidFill>
                  <a:srgbClr val="034F9E"/>
                </a:solidFill>
                <a:latin typeface="Gotham Narrow Book"/>
                <a:cs typeface="Calibri" panose="020F0502020204030204" pitchFamily="34" charset="0"/>
              </a:rPr>
              <a:t>definitive</a:t>
            </a:r>
          </a:p>
          <a:p>
            <a:pPr marL="914400" lvl="2" indent="0" algn="just">
              <a:buNone/>
            </a:pPr>
            <a:endParaRPr lang="en-US" dirty="0">
              <a:solidFill>
                <a:srgbClr val="034F9E"/>
              </a:solidFill>
              <a:latin typeface="Gotham Narrow Book"/>
              <a:cs typeface="Calibri" panose="020F0502020204030204" pitchFamily="34" charset="0"/>
            </a:endParaRPr>
          </a:p>
          <a:p>
            <a:pPr lvl="1"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The four paths will occur concurrently with constant feedback loops where information, public input, and analyses need to inform other paths.  </a:t>
            </a:r>
          </a:p>
          <a:p>
            <a:pPr lvl="2"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In short, coordination and communication are critical. </a:t>
            </a:r>
          </a:p>
          <a:p>
            <a:endParaRPr lang="en-US" dirty="0"/>
          </a:p>
        </p:txBody>
      </p:sp>
    </p:spTree>
    <p:extLst>
      <p:ext uri="{BB962C8B-B14F-4D97-AF65-F5344CB8AC3E}">
        <p14:creationId xmlns:p14="http://schemas.microsoft.com/office/powerpoint/2010/main" val="269585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Timeline, Continued</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p:txBody>
          <a:bodyPr>
            <a:normAutofit fontScale="92500" lnSpcReduction="10000"/>
          </a:bodyPr>
          <a:lstStyle/>
          <a:p>
            <a:pPr lvl="1" algn="just">
              <a:buFont typeface="Wingdings" panose="05000000000000000000" pitchFamily="2" charset="2"/>
              <a:buChar char="ü"/>
            </a:pPr>
            <a:r>
              <a:rPr lang="en-US" sz="1900" dirty="0">
                <a:solidFill>
                  <a:srgbClr val="034F9E"/>
                </a:solidFill>
                <a:latin typeface="Gotham Narrow Book"/>
                <a:cs typeface="Calibri" panose="020F0502020204030204" pitchFamily="34" charset="0"/>
              </a:rPr>
              <a:t>Through the end of 2023</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Stakeholder sessions were scheduled, advertised, and convened</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Interagency workgroup meetings are scheduled monthly</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18 County informational meetings held</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Continued conversations with county planners</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Research on population trends </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Complete Preliminary Plan</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Infrastructure Needs Assessment</a:t>
            </a:r>
          </a:p>
          <a:p>
            <a:pPr lvl="3" algn="just"/>
            <a:r>
              <a:rPr lang="en-US" sz="1900" dirty="0">
                <a:solidFill>
                  <a:srgbClr val="034F9E"/>
                </a:solidFill>
                <a:latin typeface="Gotham Narrow Book"/>
                <a:cs typeface="Calibri" panose="020F0502020204030204" pitchFamily="34" charset="0"/>
              </a:rPr>
              <a:t>Phase I: Develop methodology, State agency and other outreach and initial meetings, literature review, growth scenario assumptions, preliminary assessments sent to State agencies, and receive comments</a:t>
            </a:r>
          </a:p>
          <a:p>
            <a:pPr lvl="3" algn="just"/>
            <a:r>
              <a:rPr lang="en-US" sz="1900" dirty="0">
                <a:solidFill>
                  <a:srgbClr val="034F9E"/>
                </a:solidFill>
                <a:latin typeface="Gotham Narrow Book"/>
                <a:cs typeface="Calibri" panose="020F0502020204030204" pitchFamily="34" charset="0"/>
              </a:rPr>
              <a:t>Phase II:  Execute MOU, kickoff project, begin background research and scoping outreach</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Determine mapping protocols</a:t>
            </a:r>
          </a:p>
          <a:p>
            <a:pPr lvl="2" algn="just">
              <a:buFont typeface="Wingdings" panose="05000000000000000000" pitchFamily="2" charset="2"/>
              <a:buChar char="Ø"/>
            </a:pPr>
            <a:r>
              <a:rPr lang="en-US" sz="1900" dirty="0">
                <a:solidFill>
                  <a:srgbClr val="034F9E"/>
                </a:solidFill>
                <a:latin typeface="Gotham Narrow Book"/>
                <a:cs typeface="Calibri" panose="020F0502020204030204" pitchFamily="34" charset="0"/>
              </a:rPr>
              <a:t>Procurement of public comment software</a:t>
            </a:r>
          </a:p>
          <a:p>
            <a:endParaRPr lang="en-US" dirty="0"/>
          </a:p>
        </p:txBody>
      </p:sp>
    </p:spTree>
    <p:extLst>
      <p:ext uri="{BB962C8B-B14F-4D97-AF65-F5344CB8AC3E}">
        <p14:creationId xmlns:p14="http://schemas.microsoft.com/office/powerpoint/2010/main" val="409806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Timeline, Continued </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a:xfrm>
            <a:off x="838200" y="1690688"/>
            <a:ext cx="10515600" cy="4649727"/>
          </a:xfrm>
        </p:spPr>
        <p:txBody>
          <a:bodyPr>
            <a:normAutofit fontScale="25000" lnSpcReduction="20000"/>
          </a:bodyPr>
          <a:lstStyle/>
          <a:p>
            <a:pPr lvl="1">
              <a:buFont typeface="Wingdings" panose="05000000000000000000" pitchFamily="2" charset="2"/>
              <a:buChar char="ü"/>
            </a:pPr>
            <a:r>
              <a:rPr lang="en-US" sz="7200" b="1" dirty="0">
                <a:solidFill>
                  <a:srgbClr val="034F9E"/>
                </a:solidFill>
                <a:latin typeface="Gotham Narrow Book"/>
                <a:cs typeface="Calibri" panose="020F0502020204030204" pitchFamily="34" charset="0"/>
              </a:rPr>
              <a:t>First half, 2024</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Publish Preliminary Plan and preliminary mapping</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Cross Acceptance</a:t>
            </a:r>
          </a:p>
          <a:p>
            <a:pPr lvl="3"/>
            <a:r>
              <a:rPr lang="en-US" sz="7200" dirty="0">
                <a:solidFill>
                  <a:srgbClr val="034F9E"/>
                </a:solidFill>
                <a:latin typeface="Gotham Narrow Book"/>
                <a:cs typeface="Calibri" panose="020F0502020204030204" pitchFamily="34" charset="0"/>
              </a:rPr>
              <a:t>21 Public Hearings</a:t>
            </a:r>
          </a:p>
          <a:p>
            <a:pPr lvl="3"/>
            <a:r>
              <a:rPr lang="en-US" sz="7200" dirty="0">
                <a:solidFill>
                  <a:srgbClr val="034F9E"/>
                </a:solidFill>
                <a:latin typeface="Gotham Narrow Book"/>
                <a:cs typeface="Calibri" panose="020F0502020204030204" pitchFamily="34" charset="0"/>
              </a:rPr>
              <a:t>Cross Acceptance Reports/Statements of Agreements and Disagreements</a:t>
            </a:r>
          </a:p>
          <a:p>
            <a:pPr lvl="3"/>
            <a:r>
              <a:rPr lang="en-US" sz="7200" dirty="0">
                <a:solidFill>
                  <a:srgbClr val="034F9E"/>
                </a:solidFill>
                <a:latin typeface="Gotham Narrow Book"/>
                <a:cs typeface="Calibri" panose="020F0502020204030204" pitchFamily="34" charset="0"/>
              </a:rPr>
              <a:t>Negotiations</a:t>
            </a:r>
          </a:p>
          <a:p>
            <a:pPr lvl="3"/>
            <a:r>
              <a:rPr lang="en-US" sz="7200" dirty="0">
                <a:solidFill>
                  <a:srgbClr val="034F9E"/>
                </a:solidFill>
                <a:latin typeface="Gotham Narrow Book"/>
                <a:cs typeface="Calibri" panose="020F0502020204030204" pitchFamily="34" charset="0"/>
              </a:rPr>
              <a:t>State Agency Reports </a:t>
            </a:r>
            <a:r>
              <a:rPr lang="en-US" sz="7200" dirty="0" smtClean="0">
                <a:solidFill>
                  <a:srgbClr val="034F9E"/>
                </a:solidFill>
                <a:latin typeface="Gotham Narrow Book"/>
                <a:cs typeface="Calibri" panose="020F0502020204030204" pitchFamily="34" charset="0"/>
              </a:rPr>
              <a:t>and Responses </a:t>
            </a:r>
            <a:endParaRPr lang="en-US" sz="7200" dirty="0">
              <a:solidFill>
                <a:srgbClr val="034F9E"/>
              </a:solidFill>
              <a:latin typeface="Gotham Narrow Book"/>
              <a:cs typeface="Calibri" panose="020F0502020204030204" pitchFamily="34" charset="0"/>
            </a:endParaRP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Complete INA, Phase I</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Begin, INA, Phase II</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Begin Impact Assessment activities </a:t>
            </a:r>
            <a:endParaRPr lang="en-US" sz="7200" dirty="0" smtClean="0">
              <a:solidFill>
                <a:srgbClr val="034F9E"/>
              </a:solidFill>
              <a:latin typeface="Gotham Narrow Book"/>
              <a:cs typeface="Calibri" panose="020F0502020204030204" pitchFamily="34" charset="0"/>
            </a:endParaRPr>
          </a:p>
          <a:p>
            <a:pPr lvl="2">
              <a:buFont typeface="Wingdings" panose="05000000000000000000" pitchFamily="2" charset="2"/>
              <a:buChar char="Ø"/>
            </a:pPr>
            <a:endParaRPr lang="en-US" sz="7200" b="1" dirty="0">
              <a:solidFill>
                <a:srgbClr val="034F9E"/>
              </a:solidFill>
              <a:latin typeface="Gotham Narrow Book"/>
              <a:cs typeface="Calibri" panose="020F0502020204030204" pitchFamily="34" charset="0"/>
            </a:endParaRPr>
          </a:p>
          <a:p>
            <a:pPr lvl="1">
              <a:buFont typeface="Wingdings" panose="05000000000000000000" pitchFamily="2" charset="2"/>
              <a:buChar char="ü"/>
            </a:pPr>
            <a:r>
              <a:rPr lang="en-US" sz="7200" b="1" dirty="0">
                <a:solidFill>
                  <a:srgbClr val="034F9E"/>
                </a:solidFill>
                <a:latin typeface="Gotham Narrow Book"/>
                <a:cs typeface="Calibri" panose="020F0502020204030204" pitchFamily="34" charset="0"/>
              </a:rPr>
              <a:t>Second half, 2024</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Complete INA, Phase II; consolidate into one report </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Incorporate results of Cross Acceptance into the Final Draft</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6 more public hearings</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Produce the Final Draft</a:t>
            </a:r>
          </a:p>
          <a:p>
            <a:pPr lvl="2">
              <a:buFont typeface="Wingdings" panose="05000000000000000000" pitchFamily="2" charset="2"/>
              <a:buChar char="Ø"/>
            </a:pPr>
            <a:r>
              <a:rPr lang="en-US" sz="7200" dirty="0">
                <a:solidFill>
                  <a:srgbClr val="034F9E"/>
                </a:solidFill>
                <a:latin typeface="Gotham Narrow Book"/>
                <a:cs typeface="Calibri" panose="020F0502020204030204" pitchFamily="34" charset="0"/>
              </a:rPr>
              <a:t>ADOPT! </a:t>
            </a:r>
          </a:p>
          <a:p>
            <a:endParaRPr lang="en-US" dirty="0"/>
          </a:p>
        </p:txBody>
      </p:sp>
    </p:spTree>
    <p:extLst>
      <p:ext uri="{BB962C8B-B14F-4D97-AF65-F5344CB8AC3E}">
        <p14:creationId xmlns:p14="http://schemas.microsoft.com/office/powerpoint/2010/main" val="169570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6F1533-19D7-8476-4D85-8BF05DEF1114}"/>
              </a:ext>
            </a:extLst>
          </p:cNvPr>
          <p:cNvSpPr/>
          <p:nvPr/>
        </p:nvSpPr>
        <p:spPr>
          <a:xfrm>
            <a:off x="-12192" y="-13446"/>
            <a:ext cx="12216384" cy="137160"/>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478715"/>
            <a:ext cx="11784369" cy="92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rgbClr val="D12130"/>
                </a:solidFill>
                <a:effectLst>
                  <a:outerShdw blurRad="38100" dist="38100" dir="2700000" algn="tl">
                    <a:srgbClr val="000000">
                      <a:alpha val="43137"/>
                    </a:srgbClr>
                  </a:outerShdw>
                </a:effectLst>
                <a:latin typeface="Gotham Narrow Bold" pitchFamily="2" charset="0"/>
              </a:rPr>
              <a:t>About the NJ Business Action Center</a:t>
            </a:r>
            <a:endParaRPr lang="en-US" sz="4800" b="1" dirty="0">
              <a:solidFill>
                <a:srgbClr val="D12130"/>
              </a:solidFill>
              <a:effectLst>
                <a:outerShdw blurRad="38100" dist="38100" dir="2700000" algn="tl">
                  <a:srgbClr val="000000">
                    <a:alpha val="43137"/>
                  </a:srgbClr>
                </a:outerShdw>
              </a:effectLst>
              <a:latin typeface="Gotham Narrow Bold" pitchFamily="2" charset="0"/>
            </a:endParaRPr>
          </a:p>
        </p:txBody>
      </p:sp>
      <p:sp>
        <p:nvSpPr>
          <p:cNvPr id="7" name="Subtitle 2">
            <a:extLst>
              <a:ext uri="{FF2B5EF4-FFF2-40B4-BE49-F238E27FC236}">
                <a16:creationId xmlns:a16="http://schemas.microsoft.com/office/drawing/2014/main" id="{DB7C614E-23C7-49C6-82E6-84E8A4942109}"/>
              </a:ext>
            </a:extLst>
          </p:cNvPr>
          <p:cNvSpPr txBox="1">
            <a:spLocks/>
          </p:cNvSpPr>
          <p:nvPr/>
        </p:nvSpPr>
        <p:spPr>
          <a:xfrm>
            <a:off x="1065811" y="1784445"/>
            <a:ext cx="10762393" cy="1708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34F9E"/>
                </a:solidFill>
                <a:latin typeface="Gotham Narrow Book" pitchFamily="2" charset="0"/>
              </a:rPr>
              <a:t>Mission </a:t>
            </a:r>
            <a:endParaRPr lang="en-US" sz="2400" b="1" dirty="0">
              <a:solidFill>
                <a:srgbClr val="034F9E"/>
              </a:solidFill>
              <a:latin typeface="Gotham Narrow Book" pitchFamily="2" charset="0"/>
            </a:endParaRPr>
          </a:p>
          <a:p>
            <a:pPr marL="0" indent="0" algn="just">
              <a:buNone/>
            </a:pPr>
            <a:r>
              <a:rPr lang="en-US" sz="2300" dirty="0" smtClean="0">
                <a:solidFill>
                  <a:srgbClr val="034F9E"/>
                </a:solidFill>
                <a:latin typeface="Gotham Narrow Book" pitchFamily="2" charset="0"/>
              </a:rPr>
              <a:t>To provide exceptional technical assistance, customer service, resources, and information as advocates and mentors for New Jersey businesses and municipalities of all sizes, categories, and diversity.</a:t>
            </a:r>
          </a:p>
          <a:p>
            <a:pPr marL="0" indent="0">
              <a:buNone/>
            </a:pPr>
            <a:endParaRPr lang="en-US" sz="2400"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p:txBody>
      </p:sp>
      <p:sp>
        <p:nvSpPr>
          <p:cNvPr id="8" name="Subtitle 2">
            <a:extLst>
              <a:ext uri="{FF2B5EF4-FFF2-40B4-BE49-F238E27FC236}">
                <a16:creationId xmlns:a16="http://schemas.microsoft.com/office/drawing/2014/main" id="{DB7C614E-23C7-49C6-82E6-84E8A4942109}"/>
              </a:ext>
            </a:extLst>
          </p:cNvPr>
          <p:cNvSpPr txBox="1">
            <a:spLocks/>
          </p:cNvSpPr>
          <p:nvPr/>
        </p:nvSpPr>
        <p:spPr>
          <a:xfrm>
            <a:off x="1065812" y="3697342"/>
            <a:ext cx="10762392" cy="227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34F9E"/>
                </a:solidFill>
                <a:latin typeface="Gotham Narrow Book" pitchFamily="2" charset="0"/>
              </a:rPr>
              <a:t>Vision </a:t>
            </a:r>
            <a:endParaRPr lang="en-US" sz="2400" b="1" dirty="0">
              <a:solidFill>
                <a:srgbClr val="034F9E"/>
              </a:solidFill>
              <a:latin typeface="Gotham Narrow Book" pitchFamily="2" charset="0"/>
            </a:endParaRPr>
          </a:p>
          <a:p>
            <a:pPr marL="0" indent="0" algn="just">
              <a:buNone/>
            </a:pPr>
            <a:r>
              <a:rPr lang="en-US" sz="2300" dirty="0" smtClean="0">
                <a:solidFill>
                  <a:srgbClr val="034F9E"/>
                </a:solidFill>
                <a:latin typeface="Gotham Narrow Book" pitchFamily="2" charset="0"/>
              </a:rPr>
              <a:t>We envision </a:t>
            </a:r>
            <a:r>
              <a:rPr lang="en-US" sz="2300" dirty="0">
                <a:solidFill>
                  <a:srgbClr val="034F9E"/>
                </a:solidFill>
                <a:latin typeface="Gotham Narrow Book" pitchFamily="2" charset="0"/>
              </a:rPr>
              <a:t>a flourishing business community, in which all stakeholders – entrepreneurs, business owners, business leaders, exporters, municipalities, state agencies, elected officials, and organizations – are able to access the vital resources that ultimately strengthen every aspect of doing business in New Jersey.</a:t>
            </a:r>
          </a:p>
          <a:p>
            <a:pPr marL="0" indent="0">
              <a:buNone/>
            </a:pPr>
            <a:endParaRPr lang="en-US" sz="2400"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p:txBody>
      </p:sp>
    </p:spTree>
    <p:extLst>
      <p:ext uri="{BB962C8B-B14F-4D97-AF65-F5344CB8AC3E}">
        <p14:creationId xmlns:p14="http://schemas.microsoft.com/office/powerpoint/2010/main" val="1907554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Implementation</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2200" dirty="0">
                <a:solidFill>
                  <a:srgbClr val="034F9E"/>
                </a:solidFill>
                <a:latin typeface="Gotham Narrow Book"/>
                <a:cs typeface="Calibri" panose="020F0502020204030204" pitchFamily="34" charset="0"/>
              </a:rPr>
              <a:t>A Plan is only as good as its implementation.  Critical to the success of the Plan is working with our State agency partners.  The Statute envisions that individual departmental plans be aligned with the State Plan so that a “whole of government” approach is taken.  </a:t>
            </a:r>
            <a:endParaRPr lang="en-US" sz="2200" dirty="0" smtClean="0">
              <a:solidFill>
                <a:srgbClr val="034F9E"/>
              </a:solidFill>
              <a:latin typeface="Gotham Narrow Book"/>
              <a:cs typeface="Calibri" panose="020F0502020204030204" pitchFamily="34" charset="0"/>
            </a:endParaRPr>
          </a:p>
          <a:p>
            <a:pPr algn="just">
              <a:buFont typeface="Wingdings" panose="05000000000000000000" pitchFamily="2" charset="2"/>
              <a:buChar char="ü"/>
            </a:pPr>
            <a:endParaRPr lang="en-US" sz="2200"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sz="2200" dirty="0">
                <a:solidFill>
                  <a:srgbClr val="034F9E"/>
                </a:solidFill>
                <a:latin typeface="Gotham Narrow Book"/>
                <a:cs typeface="Calibri" panose="020F0502020204030204" pitchFamily="34" charset="0"/>
              </a:rPr>
              <a:t>Further discussion around incentives should be included in our update of the State Plan in recognition that good land use planning has many factors, and the State Plan can be a valuable tool in driving by informing programs and incentives</a:t>
            </a:r>
            <a:r>
              <a:rPr lang="en-US" sz="2200" dirty="0" smtClean="0">
                <a:solidFill>
                  <a:srgbClr val="034F9E"/>
                </a:solidFill>
                <a:latin typeface="Gotham Narrow Book"/>
                <a:cs typeface="Calibri" panose="020F0502020204030204" pitchFamily="34" charset="0"/>
              </a:rPr>
              <a:t>.</a:t>
            </a:r>
          </a:p>
          <a:p>
            <a:pPr marL="0" indent="0" algn="just">
              <a:buNone/>
            </a:pPr>
            <a:r>
              <a:rPr lang="en-US" sz="2200" dirty="0" smtClean="0">
                <a:solidFill>
                  <a:srgbClr val="034F9E"/>
                </a:solidFill>
                <a:latin typeface="Gotham Narrow Book"/>
                <a:cs typeface="Calibri" panose="020F0502020204030204" pitchFamily="34" charset="0"/>
              </a:rPr>
              <a:t>  </a:t>
            </a:r>
            <a:endParaRPr lang="en-US" sz="2200"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sz="2200" dirty="0">
                <a:solidFill>
                  <a:srgbClr val="034F9E"/>
                </a:solidFill>
                <a:latin typeface="Gotham Narrow Book"/>
                <a:cs typeface="Calibri" panose="020F0502020204030204" pitchFamily="34" charset="0"/>
              </a:rPr>
              <a:t>There are many opportunities to modernize New Jersey’s land use discussion to ensure that New Jersey remains a great place to live, work, and play. This update gives elected officials at all levels of government the ability to do that. </a:t>
            </a:r>
          </a:p>
          <a:p>
            <a:endParaRPr lang="en-US" dirty="0"/>
          </a:p>
        </p:txBody>
      </p:sp>
    </p:spTree>
    <p:extLst>
      <p:ext uri="{BB962C8B-B14F-4D97-AF65-F5344CB8AC3E}">
        <p14:creationId xmlns:p14="http://schemas.microsoft.com/office/powerpoint/2010/main" val="59276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latin typeface="Gotham Narrow Bold"/>
              </a:rPr>
              <a:t>Thank you!</a:t>
            </a:r>
            <a:endParaRPr lang="en-US" sz="4800"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p:txBody>
          <a:bodyPr/>
          <a:lstStyle/>
          <a:p>
            <a:r>
              <a:rPr lang="en-US" dirty="0" smtClean="0">
                <a:solidFill>
                  <a:srgbClr val="034F9E"/>
                </a:solidFill>
                <a:latin typeface="Gotham Narrow Book"/>
              </a:rPr>
              <a:t>donna.rendeiro@sos.nj.gov</a:t>
            </a:r>
            <a:endParaRPr lang="en-US" dirty="0">
              <a:solidFill>
                <a:srgbClr val="034F9E"/>
              </a:solidFill>
              <a:latin typeface="Gotham Narrow Book"/>
            </a:endParaRPr>
          </a:p>
        </p:txBody>
      </p:sp>
    </p:spTree>
    <p:extLst>
      <p:ext uri="{BB962C8B-B14F-4D97-AF65-F5344CB8AC3E}">
        <p14:creationId xmlns:p14="http://schemas.microsoft.com/office/powerpoint/2010/main" val="111242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F87A4-6B7C-F317-0D4A-27068265C354}"/>
              </a:ext>
            </a:extLst>
          </p:cNvPr>
          <p:cNvSpPr/>
          <p:nvPr/>
        </p:nvSpPr>
        <p:spPr>
          <a:xfrm>
            <a:off x="-12192" y="-10886"/>
            <a:ext cx="12216384" cy="6400800"/>
          </a:xfrm>
          <a:prstGeom prst="rect">
            <a:avLst/>
          </a:prstGeom>
          <a:solidFill>
            <a:srgbClr val="034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6F1533-19D7-8476-4D85-8BF05DEF1114}"/>
              </a:ext>
            </a:extLst>
          </p:cNvPr>
          <p:cNvSpPr/>
          <p:nvPr/>
        </p:nvSpPr>
        <p:spPr>
          <a:xfrm>
            <a:off x="-12192" y="2555795"/>
            <a:ext cx="12216383" cy="1211851"/>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2815554"/>
            <a:ext cx="11784369" cy="92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Gotham Narrow Bold" pitchFamily="2" charset="0"/>
              </a:rPr>
              <a:t>Questions??? </a:t>
            </a:r>
            <a:r>
              <a:rPr lang="en-US" sz="4800" b="1" dirty="0">
                <a:solidFill>
                  <a:schemeClr val="bg1"/>
                </a:solidFill>
                <a:latin typeface="Gotham Narrow Bold" pitchFamily="2" charset="0"/>
              </a:rPr>
              <a:t> </a:t>
            </a:r>
            <a:r>
              <a:rPr lang="en-US" sz="4800" b="1" dirty="0" smtClean="0">
                <a:solidFill>
                  <a:schemeClr val="bg1"/>
                </a:solidFill>
                <a:latin typeface="Gotham Narrow Bold" pitchFamily="2" charset="0"/>
              </a:rPr>
              <a:t>And Thanks! </a:t>
            </a:r>
            <a:endParaRPr lang="en-US" sz="4800" b="1" dirty="0">
              <a:solidFill>
                <a:schemeClr val="bg1"/>
              </a:solidFill>
              <a:latin typeface="Gotham Narrow Bold" pitchFamily="2" charset="0"/>
            </a:endParaRPr>
          </a:p>
        </p:txBody>
      </p:sp>
    </p:spTree>
    <p:extLst>
      <p:ext uri="{BB962C8B-B14F-4D97-AF65-F5344CB8AC3E}">
        <p14:creationId xmlns:p14="http://schemas.microsoft.com/office/powerpoint/2010/main" val="623038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6F1533-19D7-8476-4D85-8BF05DEF1114}"/>
              </a:ext>
            </a:extLst>
          </p:cNvPr>
          <p:cNvSpPr/>
          <p:nvPr/>
        </p:nvSpPr>
        <p:spPr>
          <a:xfrm>
            <a:off x="-12192" y="-13446"/>
            <a:ext cx="12216384" cy="137160"/>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478715"/>
            <a:ext cx="11784369" cy="92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D12130"/>
                </a:solidFill>
                <a:effectLst>
                  <a:outerShdw blurRad="38100" dist="38100" dir="2700000" algn="tl">
                    <a:srgbClr val="000000">
                      <a:alpha val="43137"/>
                    </a:srgbClr>
                  </a:outerShdw>
                </a:effectLst>
                <a:latin typeface="Gotham Narrow Bold" pitchFamily="2" charset="0"/>
              </a:rPr>
              <a:t>About the NJ Business Action Center</a:t>
            </a:r>
          </a:p>
          <a:p>
            <a:endParaRPr lang="en-US" sz="4800" b="1" dirty="0">
              <a:solidFill>
                <a:srgbClr val="D12130"/>
              </a:solidFill>
              <a:effectLst>
                <a:outerShdw blurRad="38100" dist="38100" dir="2700000" algn="tl">
                  <a:srgbClr val="000000">
                    <a:alpha val="43137"/>
                  </a:srgbClr>
                </a:outerShdw>
              </a:effectLst>
              <a:latin typeface="Gotham Narrow Bold" pitchFamily="2" charset="0"/>
            </a:endParaRPr>
          </a:p>
        </p:txBody>
      </p:sp>
      <p:sp>
        <p:nvSpPr>
          <p:cNvPr id="7" name="Subtitle 2">
            <a:extLst>
              <a:ext uri="{FF2B5EF4-FFF2-40B4-BE49-F238E27FC236}">
                <a16:creationId xmlns:a16="http://schemas.microsoft.com/office/drawing/2014/main" id="{DB7C614E-23C7-49C6-82E6-84E8A4942109}"/>
              </a:ext>
            </a:extLst>
          </p:cNvPr>
          <p:cNvSpPr txBox="1">
            <a:spLocks/>
          </p:cNvSpPr>
          <p:nvPr/>
        </p:nvSpPr>
        <p:spPr>
          <a:xfrm>
            <a:off x="1024250" y="1829688"/>
            <a:ext cx="10762393" cy="4105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034F9E"/>
                </a:solidFill>
                <a:latin typeface="Gotham Narrow Book" pitchFamily="2" charset="0"/>
              </a:rPr>
              <a:t>Provides free, confidential, reliable assistance</a:t>
            </a:r>
            <a:endParaRPr lang="en-US" sz="2400" b="1" dirty="0">
              <a:solidFill>
                <a:srgbClr val="034F9E"/>
              </a:solidFill>
              <a:latin typeface="Gotham Narrow Book" pitchFamily="2" charset="0"/>
            </a:endParaRPr>
          </a:p>
          <a:p>
            <a:pPr marL="0" indent="0">
              <a:buNone/>
            </a:pPr>
            <a:r>
              <a:rPr lang="en-US" sz="2400" dirty="0" smtClean="0">
                <a:solidFill>
                  <a:srgbClr val="034F9E"/>
                </a:solidFill>
                <a:latin typeface="Gotham Narrow Book" pitchFamily="2" charset="0"/>
              </a:rPr>
              <a:t>-- Office of Business Advocacy – 		Explore</a:t>
            </a:r>
          </a:p>
          <a:p>
            <a:pPr marL="0" indent="0">
              <a:buNone/>
            </a:pPr>
            <a:r>
              <a:rPr lang="en-US" sz="2400" dirty="0">
                <a:solidFill>
                  <a:srgbClr val="034F9E"/>
                </a:solidFill>
                <a:latin typeface="Gotham Narrow Book" pitchFamily="2" charset="0"/>
              </a:rPr>
              <a:t>-- Office of </a:t>
            </a:r>
            <a:r>
              <a:rPr lang="en-US" sz="2400" dirty="0" smtClean="0">
                <a:solidFill>
                  <a:srgbClr val="034F9E"/>
                </a:solidFill>
                <a:latin typeface="Gotham Narrow Book" pitchFamily="2" charset="0"/>
              </a:rPr>
              <a:t>Export Promotion – 		Expand</a:t>
            </a:r>
            <a:endParaRPr lang="en-US" sz="2400" dirty="0">
              <a:solidFill>
                <a:srgbClr val="034F9E"/>
              </a:solidFill>
              <a:latin typeface="Gotham Narrow Book" pitchFamily="2" charset="0"/>
            </a:endParaRPr>
          </a:p>
          <a:p>
            <a:pPr marL="0" indent="0">
              <a:buNone/>
            </a:pPr>
            <a:r>
              <a:rPr lang="en-US" sz="2400" dirty="0">
                <a:solidFill>
                  <a:srgbClr val="034F9E"/>
                </a:solidFill>
                <a:latin typeface="Gotham Narrow Book" pitchFamily="2" charset="0"/>
              </a:rPr>
              <a:t>-- Office of Small Business </a:t>
            </a:r>
            <a:r>
              <a:rPr lang="en-US" sz="2400" dirty="0" smtClean="0">
                <a:solidFill>
                  <a:srgbClr val="034F9E"/>
                </a:solidFill>
                <a:latin typeface="Gotham Narrow Book" pitchFamily="2" charset="0"/>
              </a:rPr>
              <a:t>Advocacy - 	Explain</a:t>
            </a:r>
          </a:p>
          <a:p>
            <a:pPr marL="0" indent="0">
              <a:buNone/>
            </a:pPr>
            <a:r>
              <a:rPr lang="en-US" sz="2400" dirty="0">
                <a:solidFill>
                  <a:srgbClr val="034F9E"/>
                </a:solidFill>
                <a:latin typeface="Gotham Narrow Book" pitchFamily="2" charset="0"/>
              </a:rPr>
              <a:t>-- Office of </a:t>
            </a:r>
            <a:r>
              <a:rPr lang="en-US" sz="2400" dirty="0" smtClean="0">
                <a:solidFill>
                  <a:srgbClr val="034F9E"/>
                </a:solidFill>
                <a:latin typeface="Gotham Narrow Book" pitchFamily="2" charset="0"/>
              </a:rPr>
              <a:t>State Planning - 		Enhance</a:t>
            </a:r>
          </a:p>
          <a:p>
            <a:pPr marL="0" indent="0">
              <a:buNone/>
            </a:pPr>
            <a:r>
              <a:rPr lang="en-US" sz="2400" dirty="0">
                <a:solidFill>
                  <a:srgbClr val="034F9E"/>
                </a:solidFill>
                <a:latin typeface="Gotham Narrow Book" pitchFamily="2" charset="0"/>
              </a:rPr>
              <a:t>-- </a:t>
            </a:r>
            <a:r>
              <a:rPr lang="en-US" sz="2400" dirty="0" smtClean="0">
                <a:solidFill>
                  <a:srgbClr val="034F9E"/>
                </a:solidFill>
                <a:latin typeface="Gotham Narrow Book" pitchFamily="2" charset="0"/>
              </a:rPr>
              <a:t>Cannabis Training Academy - 		Educate</a:t>
            </a:r>
            <a:endParaRPr lang="en-US" sz="2400" dirty="0">
              <a:solidFill>
                <a:srgbClr val="034F9E"/>
              </a:solidFill>
              <a:latin typeface="Gotham Narrow Book" pitchFamily="2" charset="0"/>
            </a:endParaRPr>
          </a:p>
          <a:p>
            <a:pPr marL="0" indent="0">
              <a:buNone/>
            </a:pPr>
            <a:endParaRPr lang="en-US" sz="2400" dirty="0" smtClean="0">
              <a:solidFill>
                <a:srgbClr val="034F9E"/>
              </a:solidFill>
              <a:latin typeface="Gotham Narrow Book" pitchFamily="2" charset="0"/>
            </a:endParaRPr>
          </a:p>
          <a:p>
            <a:pPr marL="0" indent="0">
              <a:buNone/>
            </a:pPr>
            <a:r>
              <a:rPr lang="en-US" sz="2400" dirty="0" smtClean="0">
                <a:solidFill>
                  <a:srgbClr val="034F9E"/>
                </a:solidFill>
                <a:latin typeface="Gotham Narrow Book" pitchFamily="2" charset="0"/>
              </a:rPr>
              <a:t>Supportive services at every stage of business and land use, regardless of size</a:t>
            </a:r>
            <a:endParaRPr lang="en-US" sz="2400" dirty="0">
              <a:solidFill>
                <a:srgbClr val="034F9E"/>
              </a:solidFill>
              <a:latin typeface="Gotham Narrow Book" pitchFamily="2" charset="0"/>
            </a:endParaRPr>
          </a:p>
        </p:txBody>
      </p:sp>
    </p:spTree>
    <p:extLst>
      <p:ext uri="{BB962C8B-B14F-4D97-AF65-F5344CB8AC3E}">
        <p14:creationId xmlns:p14="http://schemas.microsoft.com/office/powerpoint/2010/main" val="386677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6F1533-19D7-8476-4D85-8BF05DEF1114}"/>
              </a:ext>
            </a:extLst>
          </p:cNvPr>
          <p:cNvSpPr/>
          <p:nvPr/>
        </p:nvSpPr>
        <p:spPr>
          <a:xfrm>
            <a:off x="-12192" y="-13446"/>
            <a:ext cx="12216384" cy="137160"/>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692" y="400355"/>
            <a:ext cx="10402615" cy="5944351"/>
          </a:xfrm>
          <a:prstGeom prst="rect">
            <a:avLst/>
          </a:prstGeom>
        </p:spPr>
      </p:pic>
    </p:spTree>
    <p:extLst>
      <p:ext uri="{BB962C8B-B14F-4D97-AF65-F5344CB8AC3E}">
        <p14:creationId xmlns:p14="http://schemas.microsoft.com/office/powerpoint/2010/main" val="1532556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6F1533-19D7-8476-4D85-8BF05DEF1114}"/>
              </a:ext>
            </a:extLst>
          </p:cNvPr>
          <p:cNvSpPr/>
          <p:nvPr/>
        </p:nvSpPr>
        <p:spPr>
          <a:xfrm>
            <a:off x="-12192" y="-13446"/>
            <a:ext cx="12216384" cy="137160"/>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478715"/>
            <a:ext cx="11784369" cy="92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rgbClr val="D12130"/>
                </a:solidFill>
                <a:effectLst>
                  <a:outerShdw blurRad="38100" dist="38100" dir="2700000" algn="tl">
                    <a:srgbClr val="000000">
                      <a:alpha val="43137"/>
                    </a:srgbClr>
                  </a:outerShdw>
                </a:effectLst>
                <a:latin typeface="Gotham Narrow Bold" pitchFamily="2" charset="0"/>
              </a:rPr>
              <a:t>Connecting with NJBAC</a:t>
            </a:r>
            <a:endParaRPr lang="en-US" sz="4800" b="1" dirty="0">
              <a:solidFill>
                <a:srgbClr val="D12130"/>
              </a:solidFill>
              <a:effectLst>
                <a:outerShdw blurRad="38100" dist="38100" dir="2700000" algn="tl">
                  <a:srgbClr val="000000">
                    <a:alpha val="43137"/>
                  </a:srgbClr>
                </a:outerShdw>
              </a:effectLst>
              <a:latin typeface="Gotham Narrow Bold" pitchFamily="2" charset="0"/>
            </a:endParaRPr>
          </a:p>
        </p:txBody>
      </p:sp>
      <p:sp>
        <p:nvSpPr>
          <p:cNvPr id="7" name="Subtitle 2">
            <a:extLst>
              <a:ext uri="{FF2B5EF4-FFF2-40B4-BE49-F238E27FC236}">
                <a16:creationId xmlns:a16="http://schemas.microsoft.com/office/drawing/2014/main" id="{DB7C614E-23C7-49C6-82E6-84E8A4942109}"/>
              </a:ext>
            </a:extLst>
          </p:cNvPr>
          <p:cNvSpPr txBox="1">
            <a:spLocks/>
          </p:cNvSpPr>
          <p:nvPr/>
        </p:nvSpPr>
        <p:spPr>
          <a:xfrm>
            <a:off x="1065813" y="1760363"/>
            <a:ext cx="10762393" cy="2027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34F9E"/>
                </a:solidFill>
                <a:latin typeface="Gotham Narrow Book" pitchFamily="2" charset="0"/>
              </a:rPr>
              <a:t>Services provided  </a:t>
            </a:r>
            <a:endParaRPr lang="en-US" b="1" dirty="0">
              <a:solidFill>
                <a:srgbClr val="034F9E"/>
              </a:solidFill>
              <a:latin typeface="Gotham Narrow Book" pitchFamily="2" charset="0"/>
            </a:endParaRPr>
          </a:p>
          <a:p>
            <a:pPr marL="0" indent="0">
              <a:buNone/>
            </a:pPr>
            <a:r>
              <a:rPr lang="en-US" dirty="0" smtClean="0">
                <a:solidFill>
                  <a:srgbClr val="034F9E"/>
                </a:solidFill>
                <a:latin typeface="Gotham Narrow Book" pitchFamily="2" charset="0"/>
              </a:rPr>
              <a:t>-- Free of charge</a:t>
            </a:r>
          </a:p>
          <a:p>
            <a:pPr marL="0" indent="0">
              <a:buNone/>
            </a:pPr>
            <a:r>
              <a:rPr lang="en-US" dirty="0" smtClean="0">
                <a:solidFill>
                  <a:srgbClr val="034F9E"/>
                </a:solidFill>
                <a:latin typeface="Gotham Narrow Book" pitchFamily="2" charset="0"/>
              </a:rPr>
              <a:t>-- Confidentially </a:t>
            </a:r>
          </a:p>
          <a:p>
            <a:pPr marL="0" indent="0">
              <a:buNone/>
            </a:pPr>
            <a:r>
              <a:rPr lang="en-US" dirty="0" smtClean="0">
                <a:solidFill>
                  <a:srgbClr val="034F9E"/>
                </a:solidFill>
                <a:latin typeface="Gotham Narrow Book" pitchFamily="2" charset="0"/>
              </a:rPr>
              <a:t>-- Quickly, accurately, and carefully</a:t>
            </a:r>
            <a:endParaRPr lang="en-US"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p:txBody>
      </p:sp>
      <p:sp>
        <p:nvSpPr>
          <p:cNvPr id="8" name="Subtitle 2">
            <a:extLst>
              <a:ext uri="{FF2B5EF4-FFF2-40B4-BE49-F238E27FC236}">
                <a16:creationId xmlns:a16="http://schemas.microsoft.com/office/drawing/2014/main" id="{DB7C614E-23C7-49C6-82E6-84E8A4942109}"/>
              </a:ext>
            </a:extLst>
          </p:cNvPr>
          <p:cNvSpPr txBox="1">
            <a:spLocks/>
          </p:cNvSpPr>
          <p:nvPr/>
        </p:nvSpPr>
        <p:spPr>
          <a:xfrm>
            <a:off x="1065813" y="4142782"/>
            <a:ext cx="5667496" cy="2027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smtClean="0">
                <a:solidFill>
                  <a:srgbClr val="FF0000"/>
                </a:solidFill>
                <a:latin typeface="Gotham Narrow Book" pitchFamily="2" charset="0"/>
              </a:rPr>
              <a:t>Call</a:t>
            </a:r>
            <a:r>
              <a:rPr lang="en-US" sz="2900" b="1" dirty="0" smtClean="0">
                <a:solidFill>
                  <a:srgbClr val="034F9E"/>
                </a:solidFill>
                <a:latin typeface="Gotham Narrow Book" pitchFamily="2" charset="0"/>
              </a:rPr>
              <a:t>: </a:t>
            </a:r>
            <a:r>
              <a:rPr lang="en-US" sz="2900" dirty="0" smtClean="0">
                <a:solidFill>
                  <a:srgbClr val="034F9E"/>
                </a:solidFill>
                <a:latin typeface="Gotham Narrow Book" pitchFamily="2" charset="0"/>
              </a:rPr>
              <a:t>1-800-JERSEY-7</a:t>
            </a:r>
          </a:p>
          <a:p>
            <a:pPr marL="0" indent="0">
              <a:buNone/>
            </a:pPr>
            <a:r>
              <a:rPr lang="en-US" sz="2900" b="1" dirty="0" smtClean="0">
                <a:solidFill>
                  <a:srgbClr val="FF0000"/>
                </a:solidFill>
                <a:latin typeface="Gotham Narrow Book" pitchFamily="2" charset="0"/>
              </a:rPr>
              <a:t>Chat</a:t>
            </a:r>
            <a:r>
              <a:rPr lang="en-US" sz="2900" b="1" dirty="0" smtClean="0">
                <a:solidFill>
                  <a:srgbClr val="034F9E"/>
                </a:solidFill>
                <a:latin typeface="Gotham Narrow Book" pitchFamily="2" charset="0"/>
              </a:rPr>
              <a:t>: </a:t>
            </a:r>
            <a:r>
              <a:rPr lang="en-US" sz="2900" dirty="0" smtClean="0">
                <a:solidFill>
                  <a:srgbClr val="034F9E"/>
                </a:solidFill>
                <a:latin typeface="Gotham Narrow Book" pitchFamily="2" charset="0"/>
              </a:rPr>
              <a:t>business.nj.gov</a:t>
            </a:r>
          </a:p>
          <a:p>
            <a:pPr marL="0" indent="0">
              <a:buNone/>
            </a:pPr>
            <a:r>
              <a:rPr lang="en-US" sz="2900" b="1" dirty="0" smtClean="0">
                <a:solidFill>
                  <a:srgbClr val="FF0000"/>
                </a:solidFill>
                <a:latin typeface="Gotham Narrow Book" pitchFamily="2" charset="0"/>
              </a:rPr>
              <a:t>Learn</a:t>
            </a:r>
            <a:r>
              <a:rPr lang="en-US" sz="2900" b="1" dirty="0">
                <a:solidFill>
                  <a:srgbClr val="034F9E"/>
                </a:solidFill>
                <a:latin typeface="Gotham Narrow Book" pitchFamily="2" charset="0"/>
              </a:rPr>
              <a:t>: </a:t>
            </a:r>
            <a:r>
              <a:rPr lang="en-US" sz="2900" dirty="0">
                <a:solidFill>
                  <a:srgbClr val="034F9E"/>
                </a:solidFill>
                <a:latin typeface="Gotham Narrow Book" pitchFamily="2" charset="0"/>
              </a:rPr>
              <a:t>state.nj.us/state/bac</a:t>
            </a:r>
            <a:r>
              <a:rPr lang="en-US" sz="2900" dirty="0" smtClean="0">
                <a:solidFill>
                  <a:srgbClr val="034F9E"/>
                </a:solidFill>
                <a:latin typeface="Gotham Narrow Book" pitchFamily="2" charset="0"/>
              </a:rPr>
              <a:t>/</a:t>
            </a:r>
          </a:p>
          <a:p>
            <a:pPr marL="0" indent="0">
              <a:buNone/>
            </a:pPr>
            <a:endParaRPr lang="en-US" sz="2900" dirty="0">
              <a:solidFill>
                <a:srgbClr val="034F9E"/>
              </a:solidFill>
              <a:latin typeface="Gotham Narrow Book" pitchFamily="2" charset="0"/>
            </a:endParaRPr>
          </a:p>
          <a:p>
            <a:pPr marL="0" indent="0">
              <a:buNone/>
            </a:pPr>
            <a:r>
              <a:rPr lang="en-US" sz="2400" b="1" dirty="0">
                <a:solidFill>
                  <a:srgbClr val="D12130"/>
                </a:solidFill>
                <a:effectLst>
                  <a:outerShdw blurRad="38100" dist="38100" dir="2700000" algn="tl">
                    <a:srgbClr val="000000">
                      <a:alpha val="43137"/>
                    </a:srgbClr>
                  </a:outerShdw>
                </a:effectLst>
                <a:latin typeface="Gotham Narrow Bold" pitchFamily="2" charset="0"/>
              </a:rPr>
              <a:t>Add Us to Your Favorites</a:t>
            </a:r>
          </a:p>
          <a:p>
            <a:pPr marL="0" indent="0">
              <a:buNone/>
            </a:pPr>
            <a:endParaRPr lang="en-US" sz="2400"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545" y="4010837"/>
            <a:ext cx="4285714" cy="1904762"/>
          </a:xfrm>
          <a:prstGeom prst="rect">
            <a:avLst/>
          </a:prstGeom>
        </p:spPr>
      </p:pic>
      <p:sp>
        <p:nvSpPr>
          <p:cNvPr id="9" name="5-Point Star 8"/>
          <p:cNvSpPr/>
          <p:nvPr/>
        </p:nvSpPr>
        <p:spPr>
          <a:xfrm>
            <a:off x="4970853" y="6035729"/>
            <a:ext cx="648393" cy="5902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23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F87A4-6B7C-F317-0D4A-27068265C354}"/>
              </a:ext>
            </a:extLst>
          </p:cNvPr>
          <p:cNvSpPr/>
          <p:nvPr/>
        </p:nvSpPr>
        <p:spPr>
          <a:xfrm>
            <a:off x="-12192" y="-10886"/>
            <a:ext cx="12216384" cy="6400800"/>
          </a:xfrm>
          <a:prstGeom prst="rect">
            <a:avLst/>
          </a:prstGeom>
          <a:solidFill>
            <a:srgbClr val="034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6F1533-19D7-8476-4D85-8BF05DEF1114}"/>
              </a:ext>
            </a:extLst>
          </p:cNvPr>
          <p:cNvSpPr/>
          <p:nvPr/>
        </p:nvSpPr>
        <p:spPr>
          <a:xfrm>
            <a:off x="-12192" y="2555795"/>
            <a:ext cx="12216383" cy="1211851"/>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2555796"/>
            <a:ext cx="11784369" cy="14007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Gotham Narrow Bold" pitchFamily="2" charset="0"/>
              </a:rPr>
              <a:t>State Development and Redevelopment Plan Update</a:t>
            </a:r>
            <a:endParaRPr lang="en-US" b="1" dirty="0">
              <a:solidFill>
                <a:schemeClr val="bg1"/>
              </a:solidFill>
              <a:latin typeface="Gotham Narrow Bold" pitchFamily="2" charset="0"/>
            </a:endParaRPr>
          </a:p>
        </p:txBody>
      </p:sp>
    </p:spTree>
    <p:extLst>
      <p:ext uri="{BB962C8B-B14F-4D97-AF65-F5344CB8AC3E}">
        <p14:creationId xmlns:p14="http://schemas.microsoft.com/office/powerpoint/2010/main" val="2309377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6F1533-19D7-8476-4D85-8BF05DEF1114}"/>
              </a:ext>
            </a:extLst>
          </p:cNvPr>
          <p:cNvSpPr/>
          <p:nvPr/>
        </p:nvSpPr>
        <p:spPr>
          <a:xfrm>
            <a:off x="-12192" y="-13446"/>
            <a:ext cx="12216384" cy="137160"/>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478715"/>
            <a:ext cx="11784369" cy="92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Gotham Narrow Bold"/>
              </a:rPr>
              <a:t>NJ State Planning Act (NJSA 52:18A-196 et seq)</a:t>
            </a:r>
          </a:p>
        </p:txBody>
      </p:sp>
      <p:sp>
        <p:nvSpPr>
          <p:cNvPr id="7" name="Subtitle 2">
            <a:extLst>
              <a:ext uri="{FF2B5EF4-FFF2-40B4-BE49-F238E27FC236}">
                <a16:creationId xmlns:a16="http://schemas.microsoft.com/office/drawing/2014/main" id="{DB7C614E-23C7-49C6-82E6-84E8A4942109}"/>
              </a:ext>
            </a:extLst>
          </p:cNvPr>
          <p:cNvSpPr txBox="1">
            <a:spLocks/>
          </p:cNvSpPr>
          <p:nvPr/>
        </p:nvSpPr>
        <p:spPr>
          <a:xfrm>
            <a:off x="1160276" y="2425269"/>
            <a:ext cx="10762393" cy="1708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034F9E"/>
              </a:solidFill>
              <a:latin typeface="Gotham Narrow Book" pitchFamily="2" charset="0"/>
            </a:endParaRPr>
          </a:p>
          <a:p>
            <a:pPr marL="0" indent="0">
              <a:buNone/>
            </a:pPr>
            <a:endParaRPr lang="en-US" sz="2400" dirty="0">
              <a:solidFill>
                <a:srgbClr val="034F9E"/>
              </a:solidFill>
              <a:latin typeface="Gotham Narrow Book" pitchFamily="2" charset="0"/>
            </a:endParaRPr>
          </a:p>
        </p:txBody>
      </p:sp>
      <p:sp>
        <p:nvSpPr>
          <p:cNvPr id="8" name="Rectangle 7"/>
          <p:cNvSpPr/>
          <p:nvPr/>
        </p:nvSpPr>
        <p:spPr>
          <a:xfrm>
            <a:off x="319176" y="1760363"/>
            <a:ext cx="11603491" cy="4093428"/>
          </a:xfrm>
          <a:prstGeom prst="rect">
            <a:avLst/>
          </a:prstGeom>
        </p:spPr>
        <p:txBody>
          <a:bodyPr wrap="square">
            <a:spAutoFit/>
          </a:bodyPr>
          <a:lstStyle/>
          <a:p>
            <a:pPr algn="just"/>
            <a:r>
              <a:rPr lang="en-US" sz="2000" b="1" dirty="0">
                <a:solidFill>
                  <a:srgbClr val="034F9E"/>
                </a:solidFill>
                <a:latin typeface="Gotham Narrow Book"/>
              </a:rPr>
              <a:t>NJSA 52:18A-200:  “The State Development and Redevelopment Plan shall be designed to represent a balance of development and conservation objectives best suited to meet the needs of the State</a:t>
            </a:r>
            <a:r>
              <a:rPr lang="en-US" sz="2000" b="1" dirty="0" smtClean="0">
                <a:solidFill>
                  <a:srgbClr val="034F9E"/>
                </a:solidFill>
                <a:latin typeface="Gotham Narrow Book"/>
              </a:rPr>
              <a:t>…”:</a:t>
            </a:r>
          </a:p>
          <a:p>
            <a:pPr algn="just"/>
            <a:endParaRPr lang="en-US" sz="2000" b="1" dirty="0">
              <a:solidFill>
                <a:srgbClr val="034F9E"/>
              </a:solidFill>
              <a:latin typeface="Gotham Narrow Book"/>
            </a:endParaRPr>
          </a:p>
          <a:p>
            <a:pPr marL="800100" lvl="1" indent="-342900" algn="just">
              <a:buFont typeface="Wingdings" panose="05000000000000000000" pitchFamily="2" charset="2"/>
              <a:buChar char="ü"/>
            </a:pPr>
            <a:r>
              <a:rPr lang="en-US" sz="2000" dirty="0">
                <a:solidFill>
                  <a:srgbClr val="034F9E"/>
                </a:solidFill>
                <a:latin typeface="Gotham Narrow Book"/>
              </a:rPr>
              <a:t>Protect the natural resources and qualities of the State</a:t>
            </a:r>
            <a:r>
              <a:rPr lang="en-US" sz="2000" dirty="0" smtClean="0">
                <a:solidFill>
                  <a:srgbClr val="034F9E"/>
                </a:solidFill>
                <a:latin typeface="Gotham Narrow Book"/>
              </a:rPr>
              <a:t>…</a:t>
            </a:r>
          </a:p>
          <a:p>
            <a:pPr marL="800100" lvl="1" indent="-342900" algn="just">
              <a:buFont typeface="Wingdings" panose="05000000000000000000" pitchFamily="2" charset="2"/>
              <a:buChar char="ü"/>
            </a:pPr>
            <a:endParaRPr lang="en-US" sz="2000" dirty="0">
              <a:solidFill>
                <a:srgbClr val="034F9E"/>
              </a:solidFill>
              <a:latin typeface="Gotham Narrow Book"/>
            </a:endParaRPr>
          </a:p>
          <a:p>
            <a:pPr marL="800100" lvl="1" indent="-342900" algn="just">
              <a:buFont typeface="Wingdings" panose="05000000000000000000" pitchFamily="2" charset="2"/>
              <a:buChar char="ü"/>
            </a:pPr>
            <a:r>
              <a:rPr lang="en-US" sz="2000" dirty="0">
                <a:solidFill>
                  <a:srgbClr val="034F9E"/>
                </a:solidFill>
                <a:latin typeface="Gotham Narrow Book"/>
              </a:rPr>
              <a:t>Promote development and redevelopment in a manner consistent with sound planning</a:t>
            </a:r>
            <a:r>
              <a:rPr lang="en-US" sz="2000" dirty="0" smtClean="0">
                <a:solidFill>
                  <a:srgbClr val="034F9E"/>
                </a:solidFill>
                <a:latin typeface="Gotham Narrow Book"/>
              </a:rPr>
              <a:t>…</a:t>
            </a:r>
          </a:p>
          <a:p>
            <a:pPr marL="800100" lvl="1" indent="-342900" algn="just">
              <a:buFont typeface="Wingdings" panose="05000000000000000000" pitchFamily="2" charset="2"/>
              <a:buChar char="ü"/>
            </a:pPr>
            <a:endParaRPr lang="en-US" sz="2000" dirty="0">
              <a:solidFill>
                <a:srgbClr val="034F9E"/>
              </a:solidFill>
              <a:latin typeface="Gotham Narrow Book"/>
            </a:endParaRPr>
          </a:p>
          <a:p>
            <a:pPr marL="800100" lvl="1" indent="-342900" algn="just">
              <a:buFont typeface="Wingdings" panose="05000000000000000000" pitchFamily="2" charset="2"/>
              <a:buChar char="ü"/>
            </a:pPr>
            <a:r>
              <a:rPr lang="en-US" sz="2000" dirty="0">
                <a:solidFill>
                  <a:srgbClr val="034F9E"/>
                </a:solidFill>
                <a:latin typeface="Gotham Narrow Book"/>
              </a:rPr>
              <a:t>Consider input from State, regional, county, and municipal entities</a:t>
            </a:r>
            <a:r>
              <a:rPr lang="en-US" sz="2000" dirty="0" smtClean="0">
                <a:solidFill>
                  <a:srgbClr val="034F9E"/>
                </a:solidFill>
                <a:latin typeface="Gotham Narrow Book"/>
              </a:rPr>
              <a:t>…</a:t>
            </a:r>
          </a:p>
          <a:p>
            <a:pPr marL="800100" lvl="1" indent="-342900" algn="just">
              <a:buFont typeface="Wingdings" panose="05000000000000000000" pitchFamily="2" charset="2"/>
              <a:buChar char="ü"/>
            </a:pPr>
            <a:endParaRPr lang="en-US" sz="2000" dirty="0" smtClean="0">
              <a:solidFill>
                <a:srgbClr val="034F9E"/>
              </a:solidFill>
              <a:latin typeface="Gotham Narrow Book"/>
            </a:endParaRPr>
          </a:p>
          <a:p>
            <a:pPr marL="800100" lvl="1" indent="-342900" algn="just">
              <a:buFont typeface="Wingdings" panose="05000000000000000000" pitchFamily="2" charset="2"/>
              <a:buChar char="ü"/>
            </a:pPr>
            <a:r>
              <a:rPr lang="en-US" sz="2000" dirty="0" smtClean="0">
                <a:solidFill>
                  <a:srgbClr val="034F9E"/>
                </a:solidFill>
                <a:latin typeface="Gotham Narrow Book"/>
              </a:rPr>
              <a:t>Identify </a:t>
            </a:r>
            <a:r>
              <a:rPr lang="en-US" sz="2000" dirty="0">
                <a:solidFill>
                  <a:srgbClr val="034F9E"/>
                </a:solidFill>
                <a:latin typeface="Gotham Narrow Book"/>
              </a:rPr>
              <a:t>areas for growth, limited growth, agriculture, open space conservation</a:t>
            </a:r>
            <a:r>
              <a:rPr lang="en-US" sz="2000" dirty="0" smtClean="0">
                <a:solidFill>
                  <a:srgbClr val="034F9E"/>
                </a:solidFill>
                <a:latin typeface="Gotham Narrow Book"/>
              </a:rPr>
              <a:t>…</a:t>
            </a:r>
          </a:p>
          <a:p>
            <a:pPr lvl="1" algn="just"/>
            <a:endParaRPr lang="en-US" sz="2000" dirty="0" smtClean="0">
              <a:solidFill>
                <a:srgbClr val="034F9E"/>
              </a:solidFill>
              <a:latin typeface="Gotham Narrow Book"/>
            </a:endParaRPr>
          </a:p>
          <a:p>
            <a:pPr marL="800100" lvl="1" indent="-342900" algn="just">
              <a:buFont typeface="Wingdings" panose="05000000000000000000" pitchFamily="2" charset="2"/>
              <a:buChar char="ü"/>
            </a:pPr>
            <a:r>
              <a:rPr lang="en-US" sz="2000" dirty="0" smtClean="0">
                <a:solidFill>
                  <a:srgbClr val="034F9E"/>
                </a:solidFill>
                <a:latin typeface="Gotham Narrow Book"/>
              </a:rPr>
              <a:t>And </a:t>
            </a:r>
            <a:r>
              <a:rPr lang="en-US" sz="2000" dirty="0">
                <a:solidFill>
                  <a:srgbClr val="034F9E"/>
                </a:solidFill>
                <a:latin typeface="Gotham Narrow Book"/>
              </a:rPr>
              <a:t>more….</a:t>
            </a:r>
          </a:p>
        </p:txBody>
      </p:sp>
    </p:spTree>
    <p:extLst>
      <p:ext uri="{BB962C8B-B14F-4D97-AF65-F5344CB8AC3E}">
        <p14:creationId xmlns:p14="http://schemas.microsoft.com/office/powerpoint/2010/main" val="370852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6F1533-19D7-8476-4D85-8BF05DEF1114}"/>
              </a:ext>
            </a:extLst>
          </p:cNvPr>
          <p:cNvSpPr/>
          <p:nvPr/>
        </p:nvSpPr>
        <p:spPr>
          <a:xfrm>
            <a:off x="-12192" y="-13446"/>
            <a:ext cx="12216384" cy="137160"/>
          </a:xfrm>
          <a:prstGeom prst="rect">
            <a:avLst/>
          </a:prstGeom>
          <a:gradFill>
            <a:gsLst>
              <a:gs pos="0">
                <a:srgbClr val="034F9E"/>
              </a:gs>
              <a:gs pos="47000">
                <a:srgbClr val="D121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CA04EB9E-6CCB-5FC7-E05A-A4D35D92BB85}"/>
              </a:ext>
            </a:extLst>
          </p:cNvPr>
          <p:cNvPicPr>
            <a:picLocks noChangeAspect="1"/>
          </p:cNvPicPr>
          <p:nvPr/>
        </p:nvPicPr>
        <p:blipFill>
          <a:blip r:embed="rId2"/>
          <a:stretch>
            <a:fillRect/>
          </a:stretch>
        </p:blipFill>
        <p:spPr>
          <a:xfrm>
            <a:off x="10196936" y="6434864"/>
            <a:ext cx="2007256" cy="472296"/>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BD3941E4-9060-E67A-6311-819235015BCB}"/>
              </a:ext>
            </a:extLst>
          </p:cNvPr>
          <p:cNvPicPr>
            <a:picLocks noChangeAspect="1"/>
          </p:cNvPicPr>
          <p:nvPr/>
        </p:nvPicPr>
        <p:blipFill>
          <a:blip r:embed="rId3"/>
          <a:stretch>
            <a:fillRect/>
          </a:stretch>
        </p:blipFill>
        <p:spPr>
          <a:xfrm>
            <a:off x="9791202" y="6423066"/>
            <a:ext cx="405734" cy="405734"/>
          </a:xfrm>
          <a:prstGeom prst="rect">
            <a:avLst/>
          </a:prstGeom>
        </p:spPr>
      </p:pic>
      <p:sp>
        <p:nvSpPr>
          <p:cNvPr id="6" name="Title 1">
            <a:extLst>
              <a:ext uri="{FF2B5EF4-FFF2-40B4-BE49-F238E27FC236}">
                <a16:creationId xmlns:a16="http://schemas.microsoft.com/office/drawing/2014/main" id="{915629AD-17A1-F54C-7721-19AFB32259D9}"/>
              </a:ext>
            </a:extLst>
          </p:cNvPr>
          <p:cNvSpPr txBox="1">
            <a:spLocks/>
          </p:cNvSpPr>
          <p:nvPr/>
        </p:nvSpPr>
        <p:spPr>
          <a:xfrm>
            <a:off x="210406" y="478715"/>
            <a:ext cx="11784369" cy="926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Process </a:t>
            </a:r>
            <a:r>
              <a:rPr lang="en-US" sz="4800" b="1" dirty="0" smtClean="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Overview</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7" name="Subtitle 2">
            <a:extLst>
              <a:ext uri="{FF2B5EF4-FFF2-40B4-BE49-F238E27FC236}">
                <a16:creationId xmlns:a16="http://schemas.microsoft.com/office/drawing/2014/main" id="{DB7C614E-23C7-49C6-82E6-84E8A4942109}"/>
              </a:ext>
            </a:extLst>
          </p:cNvPr>
          <p:cNvSpPr txBox="1">
            <a:spLocks/>
          </p:cNvSpPr>
          <p:nvPr/>
        </p:nvSpPr>
        <p:spPr>
          <a:xfrm>
            <a:off x="1232382" y="2200275"/>
            <a:ext cx="10762393" cy="1708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34F9E"/>
                </a:solidFill>
                <a:latin typeface="Gotham Narrow Book" pitchFamily="2" charset="0"/>
              </a:rPr>
              <a:t>  </a:t>
            </a:r>
            <a:endParaRPr lang="en-US" sz="2400" b="1" dirty="0">
              <a:solidFill>
                <a:srgbClr val="034F9E"/>
              </a:solidFill>
              <a:latin typeface="Gotham Narrow Book" pitchFamily="2" charset="0"/>
            </a:endParaRPr>
          </a:p>
          <a:p>
            <a:pPr marL="0" indent="0">
              <a:buNone/>
            </a:pPr>
            <a:r>
              <a:rPr lang="en-US" sz="2400" dirty="0" smtClean="0">
                <a:solidFill>
                  <a:srgbClr val="034F9E"/>
                </a:solidFill>
                <a:latin typeface="Gotham Narrow Book" pitchFamily="2" charset="0"/>
              </a:rPr>
              <a:t>-</a:t>
            </a:r>
            <a:endParaRPr lang="en-US" sz="2400" dirty="0">
              <a:solidFill>
                <a:srgbClr val="034F9E"/>
              </a:solidFill>
              <a:latin typeface="Gotham Narrow Book" pitchFamily="2" charset="0"/>
            </a:endParaRPr>
          </a:p>
        </p:txBody>
      </p:sp>
      <p:sp>
        <p:nvSpPr>
          <p:cNvPr id="2" name="Rectangle 1"/>
          <p:cNvSpPr/>
          <p:nvPr/>
        </p:nvSpPr>
        <p:spPr>
          <a:xfrm>
            <a:off x="612475" y="1859340"/>
            <a:ext cx="11179834" cy="3693319"/>
          </a:xfrm>
          <a:prstGeom prst="rect">
            <a:avLst/>
          </a:prstGeom>
        </p:spPr>
        <p:txBody>
          <a:bodyPr wrap="square">
            <a:spAutoFit/>
          </a:bodyPr>
          <a:lstStyle/>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Four concurrent paths/end products</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Plan Document </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Infrastructure Needs Assessment</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Impact Assessment</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State Plan Policy Map and Mapping </a:t>
            </a:r>
            <a:r>
              <a:rPr lang="en-US" dirty="0" smtClean="0">
                <a:solidFill>
                  <a:srgbClr val="034F9E"/>
                </a:solidFill>
                <a:latin typeface="Gotham Narrow Book"/>
                <a:cs typeface="Calibri" panose="020F0502020204030204" pitchFamily="34" charset="0"/>
              </a:rPr>
              <a:t>Protocol</a:t>
            </a:r>
          </a:p>
          <a:p>
            <a:pPr lvl="1" algn="just">
              <a:buFont typeface="Wingdings" panose="05000000000000000000" pitchFamily="2" charset="2"/>
              <a:buChar char="Ø"/>
            </a:pP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Constant feedback loops among all four paths as each path further </a:t>
            </a:r>
            <a:r>
              <a:rPr lang="en-US" dirty="0" smtClean="0">
                <a:solidFill>
                  <a:srgbClr val="034F9E"/>
                </a:solidFill>
                <a:latin typeface="Gotham Narrow Book"/>
                <a:cs typeface="Calibri" panose="020F0502020204030204" pitchFamily="34" charset="0"/>
              </a:rPr>
              <a:t>informs </a:t>
            </a:r>
            <a:r>
              <a:rPr lang="en-US" dirty="0">
                <a:solidFill>
                  <a:srgbClr val="034F9E"/>
                </a:solidFill>
                <a:latin typeface="Gotham Narrow Book"/>
                <a:cs typeface="Calibri" panose="020F0502020204030204" pitchFamily="34" charset="0"/>
              </a:rPr>
              <a:t>the development of the others</a:t>
            </a:r>
            <a:r>
              <a:rPr lang="en-US" dirty="0" smtClean="0">
                <a:solidFill>
                  <a:srgbClr val="034F9E"/>
                </a:solidFill>
                <a:latin typeface="Gotham Narrow Book"/>
                <a:cs typeface="Calibri" panose="020F0502020204030204" pitchFamily="34" charset="0"/>
              </a:rPr>
              <a:t>.</a:t>
            </a:r>
          </a:p>
          <a:p>
            <a:pPr algn="just"/>
            <a:r>
              <a:rPr lang="en-US" dirty="0" smtClean="0">
                <a:solidFill>
                  <a:srgbClr val="034F9E"/>
                </a:solidFill>
                <a:latin typeface="Gotham Narrow Book"/>
                <a:cs typeface="Calibri" panose="020F0502020204030204" pitchFamily="34" charset="0"/>
              </a:rPr>
              <a:t> </a:t>
            </a: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Nevertheless, all four paths can be completed </a:t>
            </a:r>
            <a:r>
              <a:rPr lang="en-US" dirty="0" smtClean="0">
                <a:solidFill>
                  <a:srgbClr val="034F9E"/>
                </a:solidFill>
                <a:latin typeface="Gotham Narrow Book"/>
                <a:cs typeface="Calibri" panose="020F0502020204030204" pitchFamily="34" charset="0"/>
              </a:rPr>
              <a:t>concurrently</a:t>
            </a:r>
          </a:p>
          <a:p>
            <a:pPr algn="just">
              <a:buFont typeface="Wingdings" panose="05000000000000000000" pitchFamily="2" charset="2"/>
              <a:buChar char="ü"/>
            </a:pPr>
            <a:endParaRPr lang="en-US" dirty="0">
              <a:solidFill>
                <a:srgbClr val="034F9E"/>
              </a:solidFill>
              <a:latin typeface="Gotham Narrow Book"/>
              <a:cs typeface="Calibri" panose="020F0502020204030204" pitchFamily="34" charset="0"/>
            </a:endParaRPr>
          </a:p>
          <a:p>
            <a:pPr algn="just">
              <a:buFont typeface="Wingdings" panose="05000000000000000000" pitchFamily="2" charset="2"/>
              <a:buChar char="ü"/>
            </a:pPr>
            <a:r>
              <a:rPr lang="en-US" dirty="0">
                <a:solidFill>
                  <a:srgbClr val="034F9E"/>
                </a:solidFill>
                <a:latin typeface="Gotham Narrow Book"/>
                <a:cs typeface="Calibri" panose="020F0502020204030204" pitchFamily="34" charset="0"/>
              </a:rPr>
              <a:t>Stakeholder engagement is </a:t>
            </a:r>
            <a:r>
              <a:rPr lang="en-US" dirty="0" smtClean="0">
                <a:solidFill>
                  <a:srgbClr val="034F9E"/>
                </a:solidFill>
                <a:latin typeface="Gotham Narrow Book"/>
                <a:cs typeface="Calibri" panose="020F0502020204030204" pitchFamily="34" charset="0"/>
              </a:rPr>
              <a:t>critical</a:t>
            </a:r>
          </a:p>
          <a:p>
            <a:pPr lvl="1" algn="just">
              <a:buFont typeface="Wingdings" panose="05000000000000000000" pitchFamily="2" charset="2"/>
              <a:buChar char="Ø"/>
            </a:pPr>
            <a:r>
              <a:rPr lang="en-US" dirty="0" smtClean="0">
                <a:solidFill>
                  <a:srgbClr val="034F9E"/>
                </a:solidFill>
                <a:latin typeface="Gotham Narrow Book"/>
                <a:cs typeface="Calibri" panose="020F0502020204030204" pitchFamily="34" charset="0"/>
              </a:rPr>
              <a:t>An </a:t>
            </a:r>
            <a:r>
              <a:rPr lang="en-US" dirty="0">
                <a:solidFill>
                  <a:srgbClr val="034F9E"/>
                </a:solidFill>
                <a:latin typeface="Gotham Narrow Book"/>
                <a:cs typeface="Calibri" panose="020F0502020204030204" pitchFamily="34" charset="0"/>
              </a:rPr>
              <a:t>early Stakeholder outreach plan</a:t>
            </a:r>
          </a:p>
          <a:p>
            <a:pPr lvl="1" algn="just">
              <a:buFont typeface="Wingdings" panose="05000000000000000000" pitchFamily="2" charset="2"/>
              <a:buChar char="Ø"/>
            </a:pPr>
            <a:r>
              <a:rPr lang="en-US" dirty="0">
                <a:solidFill>
                  <a:srgbClr val="034F9E"/>
                </a:solidFill>
                <a:latin typeface="Gotham Narrow Book"/>
                <a:cs typeface="Calibri" panose="020F0502020204030204" pitchFamily="34" charset="0"/>
              </a:rPr>
              <a:t>Required 27 public hearings, per </a:t>
            </a:r>
            <a:r>
              <a:rPr lang="en-US" dirty="0" smtClean="0">
                <a:solidFill>
                  <a:srgbClr val="034F9E"/>
                </a:solidFill>
                <a:latin typeface="Gotham Narrow Book"/>
                <a:cs typeface="Calibri" panose="020F0502020204030204" pitchFamily="34" charset="0"/>
              </a:rPr>
              <a:t>Rules</a:t>
            </a:r>
            <a:endParaRPr lang="en-US" dirty="0">
              <a:solidFill>
                <a:srgbClr val="034F9E"/>
              </a:solidFill>
              <a:latin typeface="Gotham Narrow Book"/>
              <a:cs typeface="Calibri" panose="020F0502020204030204" pitchFamily="34" charset="0"/>
            </a:endParaRPr>
          </a:p>
        </p:txBody>
      </p:sp>
    </p:spTree>
    <p:extLst>
      <p:ext uri="{BB962C8B-B14F-4D97-AF65-F5344CB8AC3E}">
        <p14:creationId xmlns:p14="http://schemas.microsoft.com/office/powerpoint/2010/main" val="269350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latin typeface="Gotham Narrow Bold"/>
                <a:cs typeface="Calibri" panose="020F0502020204030204" pitchFamily="34" charset="0"/>
              </a:rPr>
              <a:t>Plan Document</a:t>
            </a:r>
            <a:endParaRPr lang="en-US" sz="4800" b="1" dirty="0">
              <a:solidFill>
                <a:srgbClr val="FF0000"/>
              </a:solidFill>
              <a:effectLst>
                <a:outerShdw blurRad="38100" dist="38100" dir="2700000" algn="tl">
                  <a:srgbClr val="000000">
                    <a:alpha val="43137"/>
                  </a:srgbClr>
                </a:outerShdw>
              </a:effectLst>
              <a:latin typeface="Gotham Narrow Bold"/>
            </a:endParaRPr>
          </a:p>
        </p:txBody>
      </p:sp>
      <p:sp>
        <p:nvSpPr>
          <p:cNvPr id="3" name="Content Placeholder 2"/>
          <p:cNvSpPr>
            <a:spLocks noGrp="1"/>
          </p:cNvSpPr>
          <p:nvPr>
            <p:ph idx="1"/>
          </p:nvPr>
        </p:nvSpPr>
        <p:spPr>
          <a:xfrm>
            <a:off x="838200" y="1604513"/>
            <a:ext cx="10515600" cy="4572450"/>
          </a:xfrm>
        </p:spPr>
        <p:txBody>
          <a:bodyPr/>
          <a:lstStyle/>
          <a:p>
            <a:pPr algn="just">
              <a:buFont typeface="Wingdings" panose="05000000000000000000" pitchFamily="2" charset="2"/>
              <a:buChar char="ü"/>
            </a:pPr>
            <a:r>
              <a:rPr lang="en-US" sz="1600" dirty="0">
                <a:solidFill>
                  <a:srgbClr val="034F9E"/>
                </a:solidFill>
                <a:latin typeface="Gotham Narrow Book"/>
                <a:cs typeface="Calibri" panose="020F0502020204030204" pitchFamily="34" charset="0"/>
              </a:rPr>
              <a:t>Preliminary Plan – Per NJSA 52:18A-199(a), the Commission “…shall provide a coordinated integrated and comprehensive plan for growth, development, renewal, and conservation of the State and its regions and which shall identify areas for growth, agriculture, open space conservation, and other appropriate designations”. </a:t>
            </a:r>
          </a:p>
          <a:p>
            <a:pPr lvl="1">
              <a:buFont typeface="Wingdings" panose="05000000000000000000" pitchFamily="2" charset="2"/>
              <a:buChar char="Ø"/>
            </a:pPr>
            <a:r>
              <a:rPr lang="en-US" sz="1600" dirty="0">
                <a:solidFill>
                  <a:srgbClr val="034F9E"/>
                </a:solidFill>
                <a:latin typeface="Gotham Narrow Book"/>
                <a:cs typeface="Calibri" panose="020F0502020204030204" pitchFamily="34" charset="0"/>
              </a:rPr>
              <a:t>The basis for Cross Acceptance</a:t>
            </a:r>
          </a:p>
          <a:p>
            <a:pPr lvl="1">
              <a:buFont typeface="Wingdings" panose="05000000000000000000" pitchFamily="2" charset="2"/>
              <a:buChar char="Ø"/>
            </a:pPr>
            <a:r>
              <a:rPr lang="en-US" sz="1600" dirty="0">
                <a:solidFill>
                  <a:srgbClr val="034F9E"/>
                </a:solidFill>
                <a:latin typeface="Gotham Narrow Book"/>
                <a:cs typeface="Calibri" panose="020F0502020204030204" pitchFamily="34" charset="0"/>
              </a:rPr>
              <a:t>Early Stakeholder Process</a:t>
            </a:r>
          </a:p>
          <a:p>
            <a:pPr lvl="2">
              <a:buFont typeface="Wingdings" panose="05000000000000000000" pitchFamily="2" charset="2"/>
              <a:buChar char="v"/>
            </a:pPr>
            <a:r>
              <a:rPr lang="en-US" sz="1600" dirty="0">
                <a:solidFill>
                  <a:srgbClr val="034F9E"/>
                </a:solidFill>
                <a:latin typeface="Gotham Narrow Book"/>
                <a:cs typeface="Calibri" panose="020F0502020204030204" pitchFamily="34" charset="0"/>
              </a:rPr>
              <a:t>Not required in the Rules, but </a:t>
            </a:r>
            <a:r>
              <a:rPr lang="en-US" sz="1600" dirty="0" smtClean="0">
                <a:solidFill>
                  <a:srgbClr val="034F9E"/>
                </a:solidFill>
                <a:latin typeface="Gotham Narrow Book"/>
                <a:cs typeface="Calibri" panose="020F0502020204030204" pitchFamily="34" charset="0"/>
              </a:rPr>
              <a:t>critical</a:t>
            </a:r>
          </a:p>
          <a:p>
            <a:pPr marL="914400" lvl="2" indent="0">
              <a:lnSpc>
                <a:spcPct val="100000"/>
              </a:lnSpc>
              <a:buNone/>
            </a:pPr>
            <a:endParaRPr lang="en-US" sz="1600" dirty="0">
              <a:solidFill>
                <a:srgbClr val="034F9E"/>
              </a:solidFill>
              <a:latin typeface="Gotham Narrow Book"/>
              <a:cs typeface="Calibri" panose="020F0502020204030204" pitchFamily="34" charset="0"/>
            </a:endParaRPr>
          </a:p>
          <a:p>
            <a:pPr>
              <a:lnSpc>
                <a:spcPct val="100000"/>
              </a:lnSpc>
              <a:buFont typeface="Wingdings" panose="05000000000000000000" pitchFamily="2" charset="2"/>
              <a:buChar char="ü"/>
            </a:pPr>
            <a:r>
              <a:rPr lang="en-US" sz="1600" dirty="0">
                <a:solidFill>
                  <a:srgbClr val="034F9E"/>
                </a:solidFill>
                <a:latin typeface="Gotham Narrow Book"/>
                <a:cs typeface="Calibri" panose="020F0502020204030204" pitchFamily="34" charset="0"/>
              </a:rPr>
              <a:t>Cross Acceptance </a:t>
            </a:r>
          </a:p>
          <a:p>
            <a:pPr lvl="1" algn="just">
              <a:buFont typeface="Wingdings" panose="05000000000000000000" pitchFamily="2" charset="2"/>
              <a:buChar char="Ø"/>
            </a:pPr>
            <a:r>
              <a:rPr lang="en-US" sz="1600" dirty="0">
                <a:solidFill>
                  <a:srgbClr val="034F9E"/>
                </a:solidFill>
                <a:latin typeface="Gotham Narrow Book"/>
                <a:cs typeface="Calibri" panose="020F0502020204030204" pitchFamily="34" charset="0"/>
              </a:rPr>
              <a:t>a negotiating process, designed to encourage consistency between municipal, county, regional, and state plans to create a meaningful, up-to-date, and viable State Plan and State Plan Policy Map that is representative of their input and that of the public.  </a:t>
            </a:r>
            <a:endParaRPr lang="en-US" sz="1600" dirty="0" smtClean="0">
              <a:solidFill>
                <a:srgbClr val="034F9E"/>
              </a:solidFill>
              <a:latin typeface="Gotham Narrow Book"/>
              <a:cs typeface="Calibri" panose="020F0502020204030204" pitchFamily="34" charset="0"/>
            </a:endParaRPr>
          </a:p>
          <a:p>
            <a:pPr marL="457200" lvl="1" indent="0" algn="just">
              <a:buNone/>
            </a:pPr>
            <a:endParaRPr lang="en-US" sz="1600" dirty="0">
              <a:solidFill>
                <a:srgbClr val="034F9E"/>
              </a:solidFill>
              <a:latin typeface="Gotham Narrow Book"/>
              <a:cs typeface="Calibri" panose="020F0502020204030204" pitchFamily="34" charset="0"/>
            </a:endParaRPr>
          </a:p>
          <a:p>
            <a:pPr>
              <a:buFont typeface="Wingdings" panose="05000000000000000000" pitchFamily="2" charset="2"/>
              <a:buChar char="ü"/>
            </a:pPr>
            <a:r>
              <a:rPr lang="en-US" sz="1600" dirty="0">
                <a:solidFill>
                  <a:srgbClr val="034F9E"/>
                </a:solidFill>
                <a:latin typeface="Gotham Narrow Book"/>
                <a:cs typeface="Calibri" panose="020F0502020204030204" pitchFamily="34" charset="0"/>
              </a:rPr>
              <a:t>Draft Final Plan </a:t>
            </a:r>
          </a:p>
          <a:p>
            <a:pPr lvl="1" algn="just">
              <a:buFont typeface="Wingdings" panose="05000000000000000000" pitchFamily="2" charset="2"/>
              <a:buChar char="Ø"/>
            </a:pPr>
            <a:r>
              <a:rPr lang="en-US" sz="1600" dirty="0">
                <a:solidFill>
                  <a:srgbClr val="034F9E"/>
                </a:solidFill>
                <a:latin typeface="Gotham Narrow Book"/>
                <a:cs typeface="Calibri" panose="020F0502020204030204" pitchFamily="34" charset="0"/>
              </a:rPr>
              <a:t>incorporates the negotiated agreements from the cross-acceptance process.  Once the State Planning Commission approves the Draft Final Plan, that document, together with the State Plan Policy Map, becomes the new State Development and Redevelopment Plan</a:t>
            </a:r>
          </a:p>
          <a:p>
            <a:endParaRPr lang="en-US" dirty="0"/>
          </a:p>
        </p:txBody>
      </p:sp>
    </p:spTree>
    <p:extLst>
      <p:ext uri="{BB962C8B-B14F-4D97-AF65-F5344CB8AC3E}">
        <p14:creationId xmlns:p14="http://schemas.microsoft.com/office/powerpoint/2010/main" val="1426656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6796</TotalTime>
  <Words>1644</Words>
  <Application>Microsoft Office PowerPoint</Application>
  <PresentationFormat>Widescreen</PresentationFormat>
  <Paragraphs>189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Gotham Narrow Bold</vt:lpstr>
      <vt:lpstr>Gotham Narrow Book</vt:lpstr>
      <vt:lpstr>Wingdings</vt:lpstr>
      <vt:lpstr>Office Theme</vt:lpstr>
      <vt:lpstr>State Development and Redevelopment Plan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Document</vt:lpstr>
      <vt:lpstr>Infrastructure Needs Assessment</vt:lpstr>
      <vt:lpstr>Impact Assessment</vt:lpstr>
      <vt:lpstr>State Plan Policy Map</vt:lpstr>
      <vt:lpstr>State Planning Commission</vt:lpstr>
      <vt:lpstr>Process Improvements</vt:lpstr>
      <vt:lpstr>Outreach Plan</vt:lpstr>
      <vt:lpstr>Outreach Plan, Continued</vt:lpstr>
      <vt:lpstr>Timeline</vt:lpstr>
      <vt:lpstr>Timeline, Continued</vt:lpstr>
      <vt:lpstr>Timeline, Continued </vt:lpstr>
      <vt:lpstr>Implementation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Richey, Lara [OIT]</dc:creator>
  <cp:lastModifiedBy>Rendeiro, Donna [DOS]</cp:lastModifiedBy>
  <cp:revision>128</cp:revision>
  <dcterms:created xsi:type="dcterms:W3CDTF">2023-03-28T20:02:19Z</dcterms:created>
  <dcterms:modified xsi:type="dcterms:W3CDTF">2023-10-03T19:57:57Z</dcterms:modified>
</cp:coreProperties>
</file>