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887" r:id="rId2"/>
    <p:sldMasterId id="2147483895" r:id="rId3"/>
  </p:sldMasterIdLst>
  <p:notesMasterIdLst>
    <p:notesMasterId r:id="rId31"/>
  </p:notesMasterIdLst>
  <p:handoutMasterIdLst>
    <p:handoutMasterId r:id="rId32"/>
  </p:handoutMasterIdLst>
  <p:sldIdLst>
    <p:sldId id="327" r:id="rId4"/>
    <p:sldId id="352" r:id="rId5"/>
    <p:sldId id="303" r:id="rId6"/>
    <p:sldId id="256" r:id="rId7"/>
    <p:sldId id="367" r:id="rId8"/>
    <p:sldId id="361" r:id="rId9"/>
    <p:sldId id="362" r:id="rId10"/>
    <p:sldId id="360" r:id="rId11"/>
    <p:sldId id="368" r:id="rId12"/>
    <p:sldId id="366" r:id="rId13"/>
    <p:sldId id="292" r:id="rId14"/>
    <p:sldId id="306" r:id="rId15"/>
    <p:sldId id="339" r:id="rId16"/>
    <p:sldId id="346" r:id="rId17"/>
    <p:sldId id="331" r:id="rId18"/>
    <p:sldId id="257" r:id="rId19"/>
    <p:sldId id="334" r:id="rId20"/>
    <p:sldId id="340" r:id="rId21"/>
    <p:sldId id="305" r:id="rId22"/>
    <p:sldId id="325" r:id="rId23"/>
    <p:sldId id="355" r:id="rId24"/>
    <p:sldId id="262" r:id="rId25"/>
    <p:sldId id="259" r:id="rId26"/>
    <p:sldId id="258" r:id="rId27"/>
    <p:sldId id="371" r:id="rId28"/>
    <p:sldId id="263" r:id="rId29"/>
    <p:sldId id="288" r:id="rId30"/>
  </p:sldIdLst>
  <p:sldSz cx="9144000" cy="6858000" type="screen4x3"/>
  <p:notesSz cx="7010400" cy="923607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12D62-2B17-B2FA-A53A-EA352BB20043}" name="Petrecca, Joseph [DOL]" initials="P[" userId="S::joseph.petrecca@dol.nj.gov::d90cebd8-571d-4d1e-b3db-2127c7a1a08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91923"/>
    <a:srgbClr val="0033CC"/>
    <a:srgbClr val="F5AE4F"/>
    <a:srgbClr val="0029AC"/>
    <a:srgbClr val="ECBAF4"/>
    <a:srgbClr val="006600"/>
    <a:srgbClr val="F8D34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697D2-23E3-4784-8246-E504F486F8DB}" v="5" dt="2023-06-28T17:04:03.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47" autoAdjust="0"/>
  </p:normalViewPr>
  <p:slideViewPr>
    <p:cSldViewPr snapToGrid="0">
      <p:cViewPr varScale="1">
        <p:scale>
          <a:sx n="59" d="100"/>
          <a:sy n="59" d="100"/>
        </p:scale>
        <p:origin x="1421" y="6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10"/>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microsoft.com/office/2015/10/relationships/revisionInfo" Target="revisionInfo.xml"/><Relationship Id="rId40"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27B2C-43EC-48D0-846E-BE64C8A9C89D}" type="doc">
      <dgm:prSet loTypeId="urn:microsoft.com/office/officeart/2017/3/layout/DropPinTimeline" loCatId="timeline" qsTypeId="urn:microsoft.com/office/officeart/2005/8/quickstyle/simple2" qsCatId="simple" csTypeId="urn:microsoft.com/office/officeart/2005/8/colors/accent4_2" csCatId="accent4" phldr="1"/>
      <dgm:spPr/>
      <dgm:t>
        <a:bodyPr/>
        <a:lstStyle/>
        <a:p>
          <a:endParaRPr lang="en-US"/>
        </a:p>
      </dgm:t>
    </dgm:pt>
    <dgm:pt modelId="{9B2375BA-C13A-42D5-A806-3F7F38259519}">
      <dgm:prSet phldrT="[Text]" phldr="0"/>
      <dgm:spPr/>
      <dgm:t>
        <a:bodyPr/>
        <a:lstStyle/>
        <a:p>
          <a:pPr>
            <a:defRPr b="1"/>
          </a:pPr>
          <a:r>
            <a:rPr lang="en-US" dirty="0">
              <a:latin typeface="Poppins"/>
              <a:cs typeface="Poppins"/>
            </a:rPr>
            <a:t>Soft Launch &amp; User Testing</a:t>
          </a:r>
        </a:p>
      </dgm:t>
    </dgm:pt>
    <dgm:pt modelId="{7A8B05F1-AC64-4959-9BAC-D37FE823BEED}" type="parTrans" cxnId="{5519AC01-F5F9-4EEA-83E6-9AE26AA0490F}">
      <dgm:prSet/>
      <dgm:spPr/>
      <dgm:t>
        <a:bodyPr/>
        <a:lstStyle/>
        <a:p>
          <a:endParaRPr lang="en-US"/>
        </a:p>
      </dgm:t>
    </dgm:pt>
    <dgm:pt modelId="{17D60FA9-12A0-4723-B77F-CDA8891BC6AC}" type="sibTrans" cxnId="{5519AC01-F5F9-4EEA-83E6-9AE26AA0490F}">
      <dgm:prSet/>
      <dgm:spPr/>
      <dgm:t>
        <a:bodyPr/>
        <a:lstStyle/>
        <a:p>
          <a:endParaRPr lang="en-US"/>
        </a:p>
      </dgm:t>
    </dgm:pt>
    <dgm:pt modelId="{818D2B96-6D96-4F08-BDB8-6F85CD71B155}">
      <dgm:prSet phldrT="[Text]" phldr="0"/>
      <dgm:spPr/>
      <dgm:t>
        <a:bodyPr/>
        <a:lstStyle/>
        <a:p>
          <a:pPr>
            <a:defRPr b="1"/>
          </a:pPr>
          <a:r>
            <a:rPr lang="en-US" b="1" dirty="0">
              <a:latin typeface="Poppins"/>
              <a:cs typeface="Poppins"/>
            </a:rPr>
            <a:t>Wide</a:t>
          </a:r>
          <a:r>
            <a:rPr lang="en-US" dirty="0">
              <a:latin typeface="Poppins"/>
              <a:cs typeface="Poppins"/>
            </a:rPr>
            <a:t> Release (General Availability)</a:t>
          </a:r>
        </a:p>
      </dgm:t>
    </dgm:pt>
    <dgm:pt modelId="{B778E080-8DAA-4A2C-9D88-8882C7F2EAD1}" type="parTrans" cxnId="{071A79AF-B409-4328-B4B5-B1DB11AB6EDB}">
      <dgm:prSet/>
      <dgm:spPr/>
      <dgm:t>
        <a:bodyPr/>
        <a:lstStyle/>
        <a:p>
          <a:endParaRPr lang="en-US"/>
        </a:p>
      </dgm:t>
    </dgm:pt>
    <dgm:pt modelId="{5C683AB0-A3D2-443A-8E99-6915DF32E183}" type="sibTrans" cxnId="{071A79AF-B409-4328-B4B5-B1DB11AB6EDB}">
      <dgm:prSet/>
      <dgm:spPr/>
      <dgm:t>
        <a:bodyPr/>
        <a:lstStyle/>
        <a:p>
          <a:endParaRPr lang="en-US"/>
        </a:p>
      </dgm:t>
    </dgm:pt>
    <dgm:pt modelId="{60661662-3DF8-49C1-A634-3B8DD119368C}">
      <dgm:prSet phldr="0"/>
      <dgm:spPr/>
      <dgm:t>
        <a:bodyPr/>
        <a:lstStyle/>
        <a:p>
          <a:pPr>
            <a:defRPr b="1"/>
          </a:pPr>
          <a:r>
            <a:rPr lang="en-US" b="1" dirty="0">
              <a:latin typeface="Poppins"/>
              <a:cs typeface="Poppins"/>
            </a:rPr>
            <a:t>Iterative Development </a:t>
          </a:r>
        </a:p>
      </dgm:t>
    </dgm:pt>
    <dgm:pt modelId="{4193DC4F-D2F1-4CEB-B4A2-F7D479E2618A}" type="parTrans" cxnId="{5ECBF1BF-5A40-4B75-9BFA-EDE8B7E8E221}">
      <dgm:prSet/>
      <dgm:spPr/>
    </dgm:pt>
    <dgm:pt modelId="{5F6C09D8-48DE-4134-A863-99D745236F97}" type="sibTrans" cxnId="{5ECBF1BF-5A40-4B75-9BFA-EDE8B7E8E221}">
      <dgm:prSet/>
      <dgm:spPr/>
    </dgm:pt>
    <dgm:pt modelId="{31477F04-BF63-466D-AC63-33B4CFACFBDA}">
      <dgm:prSet phldr="0"/>
      <dgm:spPr/>
      <dgm:t>
        <a:bodyPr/>
        <a:lstStyle/>
        <a:p>
          <a:pPr rtl="0"/>
          <a:r>
            <a:rPr lang="en-US" dirty="0">
              <a:latin typeface="Poppins"/>
              <a:cs typeface="Calibri"/>
            </a:rPr>
            <a:t>May 2023 – June 2023</a:t>
          </a:r>
          <a:endParaRPr lang="en-US" dirty="0">
            <a:latin typeface="Poppins"/>
            <a:cs typeface="Poppins"/>
          </a:endParaRPr>
        </a:p>
      </dgm:t>
    </dgm:pt>
    <dgm:pt modelId="{AD67CFCD-0779-4FD2-B10C-4CE44033A7B1}" type="parTrans" cxnId="{EA0687F5-1C96-40DC-9925-A023580E2D3E}">
      <dgm:prSet/>
      <dgm:spPr/>
    </dgm:pt>
    <dgm:pt modelId="{33AECC0C-A3EA-4882-BD7D-6560DC44967D}" type="sibTrans" cxnId="{EA0687F5-1C96-40DC-9925-A023580E2D3E}">
      <dgm:prSet/>
      <dgm:spPr/>
    </dgm:pt>
    <dgm:pt modelId="{FB6C0D7D-2B85-4B14-B1CC-E41F0B673030}">
      <dgm:prSet phldr="0"/>
      <dgm:spPr/>
      <dgm:t>
        <a:bodyPr/>
        <a:lstStyle/>
        <a:p>
          <a:pPr>
            <a:defRPr b="1"/>
          </a:pPr>
          <a:r>
            <a:rPr lang="en-US" dirty="0">
              <a:latin typeface="Poppins"/>
              <a:cs typeface="Poppins"/>
            </a:rPr>
            <a:t>Discovery &amp; Planning</a:t>
          </a:r>
        </a:p>
      </dgm:t>
    </dgm:pt>
    <dgm:pt modelId="{EA046491-7BB9-487C-B040-22171C7D1B63}" type="parTrans" cxnId="{BF769A64-FA7B-4DBC-AC7D-A5969877656C}">
      <dgm:prSet/>
      <dgm:spPr/>
    </dgm:pt>
    <dgm:pt modelId="{F3552A3C-52B2-444F-A4F3-F423408DB31B}" type="sibTrans" cxnId="{BF769A64-FA7B-4DBC-AC7D-A5969877656C}">
      <dgm:prSet/>
      <dgm:spPr/>
    </dgm:pt>
    <dgm:pt modelId="{F5DC0F67-F9DA-413F-8006-93B20AB8054D}">
      <dgm:prSet phldr="0"/>
      <dgm:spPr/>
      <dgm:t>
        <a:bodyPr/>
        <a:lstStyle/>
        <a:p>
          <a:pPr>
            <a:defRPr b="1"/>
          </a:pPr>
          <a:r>
            <a:rPr lang="en-US" dirty="0">
              <a:latin typeface="Poppins"/>
              <a:cs typeface="Poppins"/>
            </a:rPr>
            <a:t>Build MVP Application</a:t>
          </a:r>
        </a:p>
      </dgm:t>
    </dgm:pt>
    <dgm:pt modelId="{50F68859-9D66-4778-978A-261597DD95A6}" type="parTrans" cxnId="{890FE3B4-48F4-43C6-98E6-94EB5E3E134E}">
      <dgm:prSet/>
      <dgm:spPr/>
    </dgm:pt>
    <dgm:pt modelId="{D6767EB6-E81A-4A15-8C97-6D1721507257}" type="sibTrans" cxnId="{890FE3B4-48F4-43C6-98E6-94EB5E3E134E}">
      <dgm:prSet/>
      <dgm:spPr/>
    </dgm:pt>
    <dgm:pt modelId="{34920787-E2E6-4137-BD6E-7B59DACE0691}">
      <dgm:prSet phldr="0"/>
      <dgm:spPr/>
      <dgm:t>
        <a:bodyPr/>
        <a:lstStyle/>
        <a:p>
          <a:r>
            <a:rPr lang="en-US" b="0" dirty="0">
              <a:latin typeface="Poppins"/>
              <a:cs typeface="Poppins"/>
            </a:rPr>
            <a:t>September 2022-January 2023</a:t>
          </a:r>
        </a:p>
      </dgm:t>
    </dgm:pt>
    <dgm:pt modelId="{631F4ED7-18E8-4375-BFBA-80DA1A823CBC}" type="parTrans" cxnId="{F1B17683-3D7C-4B7B-B8BC-6212A92D5269}">
      <dgm:prSet/>
      <dgm:spPr/>
    </dgm:pt>
    <dgm:pt modelId="{66DDE56E-0037-4CB5-8D1C-C1A2BE784089}" type="sibTrans" cxnId="{F1B17683-3D7C-4B7B-B8BC-6212A92D5269}">
      <dgm:prSet/>
      <dgm:spPr/>
    </dgm:pt>
    <dgm:pt modelId="{10F87493-C193-4B7F-B6C7-A21FA7CA65A9}">
      <dgm:prSet phldr="0"/>
      <dgm:spPr/>
      <dgm:t>
        <a:bodyPr/>
        <a:lstStyle/>
        <a:p>
          <a:r>
            <a:rPr lang="en-US" dirty="0">
              <a:latin typeface="Poppins"/>
              <a:cs typeface="Poppins"/>
            </a:rPr>
            <a:t>January 2023 – May 2023</a:t>
          </a:r>
        </a:p>
      </dgm:t>
    </dgm:pt>
    <dgm:pt modelId="{609DFDFD-DA06-4C52-9018-86415466B404}" type="parTrans" cxnId="{4B25CFBE-28A1-4249-B891-1D0080FDFD78}">
      <dgm:prSet/>
      <dgm:spPr/>
    </dgm:pt>
    <dgm:pt modelId="{AD14E4E0-6AB3-4D3D-B521-2A99D07B1C8D}" type="sibTrans" cxnId="{4B25CFBE-28A1-4249-B891-1D0080FDFD78}">
      <dgm:prSet/>
      <dgm:spPr/>
    </dgm:pt>
    <dgm:pt modelId="{A2BEE7AC-13D6-4AB7-A7F7-71FC26BACC92}" type="pres">
      <dgm:prSet presAssocID="{7AD27B2C-43EC-48D0-846E-BE64C8A9C89D}" presName="root" presStyleCnt="0">
        <dgm:presLayoutVars>
          <dgm:chMax/>
          <dgm:chPref/>
          <dgm:animLvl val="lvl"/>
        </dgm:presLayoutVars>
      </dgm:prSet>
      <dgm:spPr/>
    </dgm:pt>
    <dgm:pt modelId="{59D301D4-0D54-4A09-A15E-05C9AF4753E9}" type="pres">
      <dgm:prSet presAssocID="{7AD27B2C-43EC-48D0-846E-BE64C8A9C89D}" presName="divider" presStyleLbl="fgAcc1" presStyleIdx="0" presStyleCnt="6"/>
      <dgm:spPr>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gm:spPr>
    </dgm:pt>
    <dgm:pt modelId="{94450F89-828C-4B01-818B-60F8EEBCA779}" type="pres">
      <dgm:prSet presAssocID="{7AD27B2C-43EC-48D0-846E-BE64C8A9C89D}" presName="nodes" presStyleCnt="0">
        <dgm:presLayoutVars>
          <dgm:chMax/>
          <dgm:chPref/>
          <dgm:animLvl val="lvl"/>
        </dgm:presLayoutVars>
      </dgm:prSet>
      <dgm:spPr/>
    </dgm:pt>
    <dgm:pt modelId="{54847DAF-EF69-4EC0-A9E9-D42BEBDBF24C}" type="pres">
      <dgm:prSet presAssocID="{FB6C0D7D-2B85-4B14-B1CC-E41F0B673030}" presName="composite" presStyleCnt="0"/>
      <dgm:spPr/>
    </dgm:pt>
    <dgm:pt modelId="{AB9B8528-0CD7-44BC-BA14-3C18CFD0ACB6}" type="pres">
      <dgm:prSet presAssocID="{FB6C0D7D-2B85-4B14-B1CC-E41F0B673030}" presName="ConnectorPoint" presStyleLbl="lnNode1" presStyleIdx="0" presStyleCnt="5"/>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BE35481-F706-4A22-829A-81AA343361A7}" type="pres">
      <dgm:prSet presAssocID="{FB6C0D7D-2B85-4B14-B1CC-E41F0B673030}" presName="DropPinPlaceHolder" presStyleCnt="0"/>
      <dgm:spPr/>
    </dgm:pt>
    <dgm:pt modelId="{25F1F7FA-1E1C-4447-8F9F-828F689C200E}" type="pres">
      <dgm:prSet presAssocID="{FB6C0D7D-2B85-4B14-B1CC-E41F0B673030}" presName="DropPin" presStyleLbl="alignNode1" presStyleIdx="0" presStyleCnt="5"/>
      <dgm:spPr/>
    </dgm:pt>
    <dgm:pt modelId="{25C5E4D4-D805-4D85-BC65-53BEBF29D881}" type="pres">
      <dgm:prSet presAssocID="{FB6C0D7D-2B85-4B14-B1CC-E41F0B673030}"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C3DCDA4A-BE9D-425F-BE8A-994D3EA14E18}" type="pres">
      <dgm:prSet presAssocID="{FB6C0D7D-2B85-4B14-B1CC-E41F0B673030}" presName="L2TextContainer" presStyleLbl="revTx" presStyleIdx="0" presStyleCnt="10">
        <dgm:presLayoutVars>
          <dgm:bulletEnabled val="1"/>
        </dgm:presLayoutVars>
      </dgm:prSet>
      <dgm:spPr/>
    </dgm:pt>
    <dgm:pt modelId="{E66D1030-65CB-4261-85FF-AF87FD44005C}" type="pres">
      <dgm:prSet presAssocID="{FB6C0D7D-2B85-4B14-B1CC-E41F0B673030}" presName="L1TextContainer" presStyleLbl="revTx" presStyleIdx="1" presStyleCnt="10">
        <dgm:presLayoutVars>
          <dgm:chMax val="1"/>
          <dgm:chPref val="1"/>
          <dgm:bulletEnabled val="1"/>
        </dgm:presLayoutVars>
      </dgm:prSet>
      <dgm:spPr/>
    </dgm:pt>
    <dgm:pt modelId="{BDC7C5B3-9550-4C45-9606-84707B544969}" type="pres">
      <dgm:prSet presAssocID="{FB6C0D7D-2B85-4B14-B1CC-E41F0B673030}" presName="ConnectLine" presStyleLbl="sibTrans1D1" presStyleIdx="0" presStyleCnt="5"/>
      <dgm:spPr>
        <a:noFill/>
        <a:ln w="12700" cap="flat" cmpd="sng" algn="ctr">
          <a:solidFill>
            <a:schemeClr val="accent4">
              <a:hueOff val="0"/>
              <a:satOff val="0"/>
              <a:lumOff val="0"/>
              <a:alphaOff val="0"/>
            </a:schemeClr>
          </a:solidFill>
          <a:prstDash val="dash"/>
          <a:miter lim="800000"/>
        </a:ln>
        <a:effectLst/>
      </dgm:spPr>
    </dgm:pt>
    <dgm:pt modelId="{C5818DD6-BBD5-45FB-A3AB-B856E4A466CE}" type="pres">
      <dgm:prSet presAssocID="{FB6C0D7D-2B85-4B14-B1CC-E41F0B673030}" presName="EmptyPlaceHolder" presStyleCnt="0"/>
      <dgm:spPr/>
    </dgm:pt>
    <dgm:pt modelId="{5FAF71F6-7388-489A-9525-1C3572DCA4EE}" type="pres">
      <dgm:prSet presAssocID="{F3552A3C-52B2-444F-A4F3-F423408DB31B}" presName="spaceBetweenRectangles" presStyleCnt="0"/>
      <dgm:spPr/>
    </dgm:pt>
    <dgm:pt modelId="{13D25E39-3C9B-4601-BA95-25053754FA12}" type="pres">
      <dgm:prSet presAssocID="{F5DC0F67-F9DA-413F-8006-93B20AB8054D}" presName="composite" presStyleCnt="0"/>
      <dgm:spPr/>
    </dgm:pt>
    <dgm:pt modelId="{2EA399DE-7EB2-44A1-9575-25D14B3953B8}" type="pres">
      <dgm:prSet presAssocID="{F5DC0F67-F9DA-413F-8006-93B20AB8054D}" presName="ConnectorPoint" presStyleLbl="lnNode1" presStyleIdx="1" presStyleCnt="5"/>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F848C70-05F1-4D3B-A87E-B0D7C0E5DCDE}" type="pres">
      <dgm:prSet presAssocID="{F5DC0F67-F9DA-413F-8006-93B20AB8054D}" presName="DropPinPlaceHolder" presStyleCnt="0"/>
      <dgm:spPr/>
    </dgm:pt>
    <dgm:pt modelId="{17A42DD7-C182-4AD2-8C33-CBAC2FA5EC12}" type="pres">
      <dgm:prSet presAssocID="{F5DC0F67-F9DA-413F-8006-93B20AB8054D}" presName="DropPin" presStyleLbl="alignNode1" presStyleIdx="1" presStyleCnt="5"/>
      <dgm:spPr/>
    </dgm:pt>
    <dgm:pt modelId="{1A3DA9B4-E087-435F-A908-73562121050F}" type="pres">
      <dgm:prSet presAssocID="{F5DC0F67-F9DA-413F-8006-93B20AB8054D}"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FC44DF60-4A7D-4F34-A38C-90D50B740751}" type="pres">
      <dgm:prSet presAssocID="{F5DC0F67-F9DA-413F-8006-93B20AB8054D}" presName="L2TextContainer" presStyleLbl="revTx" presStyleIdx="2" presStyleCnt="10">
        <dgm:presLayoutVars>
          <dgm:bulletEnabled val="1"/>
        </dgm:presLayoutVars>
      </dgm:prSet>
      <dgm:spPr/>
    </dgm:pt>
    <dgm:pt modelId="{C854BE71-0FBA-4208-9B3C-931CE892FF8A}" type="pres">
      <dgm:prSet presAssocID="{F5DC0F67-F9DA-413F-8006-93B20AB8054D}" presName="L1TextContainer" presStyleLbl="revTx" presStyleIdx="3" presStyleCnt="10">
        <dgm:presLayoutVars>
          <dgm:chMax val="1"/>
          <dgm:chPref val="1"/>
          <dgm:bulletEnabled val="1"/>
        </dgm:presLayoutVars>
      </dgm:prSet>
      <dgm:spPr/>
    </dgm:pt>
    <dgm:pt modelId="{ACD26D87-4605-45FA-9726-09BBB738576A}" type="pres">
      <dgm:prSet presAssocID="{F5DC0F67-F9DA-413F-8006-93B20AB8054D}" presName="ConnectLine" presStyleLbl="sibTrans1D1" presStyleIdx="1" presStyleCnt="5"/>
      <dgm:spPr>
        <a:noFill/>
        <a:ln w="12700" cap="flat" cmpd="sng" algn="ctr">
          <a:solidFill>
            <a:schemeClr val="accent4">
              <a:hueOff val="0"/>
              <a:satOff val="0"/>
              <a:lumOff val="0"/>
              <a:alphaOff val="0"/>
            </a:schemeClr>
          </a:solidFill>
          <a:prstDash val="dash"/>
          <a:miter lim="800000"/>
        </a:ln>
        <a:effectLst/>
      </dgm:spPr>
    </dgm:pt>
    <dgm:pt modelId="{D705C9D0-5D87-4579-A87B-5F349F1711D8}" type="pres">
      <dgm:prSet presAssocID="{F5DC0F67-F9DA-413F-8006-93B20AB8054D}" presName="EmptyPlaceHolder" presStyleCnt="0"/>
      <dgm:spPr/>
    </dgm:pt>
    <dgm:pt modelId="{003676C7-436E-448F-AB38-635C75511101}" type="pres">
      <dgm:prSet presAssocID="{D6767EB6-E81A-4A15-8C97-6D1721507257}" presName="spaceBetweenRectangles" presStyleCnt="0"/>
      <dgm:spPr/>
    </dgm:pt>
    <dgm:pt modelId="{844C5FB3-4EEE-494B-BF4C-BDD6688B213A}" type="pres">
      <dgm:prSet presAssocID="{9B2375BA-C13A-42D5-A806-3F7F38259519}" presName="composite" presStyleCnt="0"/>
      <dgm:spPr/>
    </dgm:pt>
    <dgm:pt modelId="{175007CA-6486-4B4C-A048-3CB77796279B}" type="pres">
      <dgm:prSet presAssocID="{9B2375BA-C13A-42D5-A806-3F7F38259519}" presName="ConnectorPoint" presStyleLbl="lnNode1" presStyleIdx="2" presStyleCnt="5"/>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99ADFB9-84F2-4667-8973-0B0D88F39345}" type="pres">
      <dgm:prSet presAssocID="{9B2375BA-C13A-42D5-A806-3F7F38259519}" presName="DropPinPlaceHolder" presStyleCnt="0"/>
      <dgm:spPr/>
    </dgm:pt>
    <dgm:pt modelId="{AB46A8D6-022F-4CBE-8502-8396F5A057DB}" type="pres">
      <dgm:prSet presAssocID="{9B2375BA-C13A-42D5-A806-3F7F38259519}" presName="DropPin" presStyleLbl="alignNode1" presStyleIdx="2" presStyleCnt="5"/>
      <dgm:spPr/>
    </dgm:pt>
    <dgm:pt modelId="{640F06C5-F843-4074-8917-43BE7CBE717E}" type="pres">
      <dgm:prSet presAssocID="{9B2375BA-C13A-42D5-A806-3F7F38259519}" presName="Ellipse" presStyleLbl="fgAcc1" presStyleIdx="3" presStyleCnt="6"/>
      <dgm:spPr>
        <a:solidFill>
          <a:schemeClr val="accent2">
            <a:lumMod val="60000"/>
            <a:lumOff val="40000"/>
          </a:schemeClr>
        </a:solidFill>
        <a:ln w="12700" cap="flat" cmpd="sng" algn="ctr">
          <a:noFill/>
          <a:prstDash val="solid"/>
          <a:miter lim="800000"/>
        </a:ln>
        <a:effectLst/>
      </dgm:spPr>
    </dgm:pt>
    <dgm:pt modelId="{D0E956F9-E2F6-49FC-BF2A-0C13D090AC5D}" type="pres">
      <dgm:prSet presAssocID="{9B2375BA-C13A-42D5-A806-3F7F38259519}" presName="L2TextContainer" presStyleLbl="revTx" presStyleIdx="4" presStyleCnt="10">
        <dgm:presLayoutVars>
          <dgm:bulletEnabled val="1"/>
        </dgm:presLayoutVars>
      </dgm:prSet>
      <dgm:spPr/>
    </dgm:pt>
    <dgm:pt modelId="{40CFD977-9B6D-462C-91E8-5DD8B09DD759}" type="pres">
      <dgm:prSet presAssocID="{9B2375BA-C13A-42D5-A806-3F7F38259519}" presName="L1TextContainer" presStyleLbl="revTx" presStyleIdx="5" presStyleCnt="10">
        <dgm:presLayoutVars>
          <dgm:chMax val="1"/>
          <dgm:chPref val="1"/>
          <dgm:bulletEnabled val="1"/>
        </dgm:presLayoutVars>
      </dgm:prSet>
      <dgm:spPr/>
    </dgm:pt>
    <dgm:pt modelId="{14CF6C30-6F30-407C-913F-FC528A701805}" type="pres">
      <dgm:prSet presAssocID="{9B2375BA-C13A-42D5-A806-3F7F38259519}" presName="ConnectLine" presStyleLbl="sibTrans1D1" presStyleIdx="2" presStyleCnt="5"/>
      <dgm:spPr>
        <a:noFill/>
        <a:ln w="12700" cap="flat" cmpd="sng" algn="ctr">
          <a:solidFill>
            <a:schemeClr val="accent4">
              <a:hueOff val="0"/>
              <a:satOff val="0"/>
              <a:lumOff val="0"/>
              <a:alphaOff val="0"/>
            </a:schemeClr>
          </a:solidFill>
          <a:prstDash val="dash"/>
          <a:miter lim="800000"/>
        </a:ln>
        <a:effectLst/>
      </dgm:spPr>
    </dgm:pt>
    <dgm:pt modelId="{32A19132-53EA-4CF5-B130-1E09359057E9}" type="pres">
      <dgm:prSet presAssocID="{9B2375BA-C13A-42D5-A806-3F7F38259519}" presName="EmptyPlaceHolder" presStyleCnt="0"/>
      <dgm:spPr/>
    </dgm:pt>
    <dgm:pt modelId="{94DB9AB1-980B-4038-AD5D-79C736E5386B}" type="pres">
      <dgm:prSet presAssocID="{17D60FA9-12A0-4723-B77F-CDA8891BC6AC}" presName="spaceBetweenRectangles" presStyleCnt="0"/>
      <dgm:spPr/>
    </dgm:pt>
    <dgm:pt modelId="{4060C67B-2638-4084-A9DE-DBD8A849F513}" type="pres">
      <dgm:prSet presAssocID="{818D2B96-6D96-4F08-BDB8-6F85CD71B155}" presName="composite" presStyleCnt="0"/>
      <dgm:spPr/>
    </dgm:pt>
    <dgm:pt modelId="{BBBC11E8-2D30-4C6B-B1DB-8A549E76FDD7}" type="pres">
      <dgm:prSet presAssocID="{818D2B96-6D96-4F08-BDB8-6F85CD71B155}" presName="ConnectorPoint" presStyleLbl="lnNode1" presStyleIdx="3" presStyleCnt="5"/>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878432F-E3FD-416B-963C-20836A77B08D}" type="pres">
      <dgm:prSet presAssocID="{818D2B96-6D96-4F08-BDB8-6F85CD71B155}" presName="DropPinPlaceHolder" presStyleCnt="0"/>
      <dgm:spPr/>
    </dgm:pt>
    <dgm:pt modelId="{2CA04968-0E5D-422F-9886-B87D0D632BA1}" type="pres">
      <dgm:prSet presAssocID="{818D2B96-6D96-4F08-BDB8-6F85CD71B155}" presName="DropPin" presStyleLbl="alignNode1" presStyleIdx="3" presStyleCnt="5"/>
      <dgm:spPr/>
    </dgm:pt>
    <dgm:pt modelId="{AF0BCAE1-23C0-4A37-8180-FEA128C0C304}" type="pres">
      <dgm:prSet presAssocID="{818D2B96-6D96-4F08-BDB8-6F85CD71B155}"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083EA4BB-1C3A-4826-9DA0-EF4F96588DAB}" type="pres">
      <dgm:prSet presAssocID="{818D2B96-6D96-4F08-BDB8-6F85CD71B155}" presName="L2TextContainer" presStyleLbl="revTx" presStyleIdx="6" presStyleCnt="10">
        <dgm:presLayoutVars>
          <dgm:bulletEnabled val="1"/>
        </dgm:presLayoutVars>
      </dgm:prSet>
      <dgm:spPr/>
    </dgm:pt>
    <dgm:pt modelId="{9E1DD236-C0E9-4718-9062-09312104B678}" type="pres">
      <dgm:prSet presAssocID="{818D2B96-6D96-4F08-BDB8-6F85CD71B155}" presName="L1TextContainer" presStyleLbl="revTx" presStyleIdx="7" presStyleCnt="10">
        <dgm:presLayoutVars>
          <dgm:chMax val="1"/>
          <dgm:chPref val="1"/>
          <dgm:bulletEnabled val="1"/>
        </dgm:presLayoutVars>
      </dgm:prSet>
      <dgm:spPr/>
    </dgm:pt>
    <dgm:pt modelId="{8A297FED-2911-453D-9B53-2A22DA46F1B8}" type="pres">
      <dgm:prSet presAssocID="{818D2B96-6D96-4F08-BDB8-6F85CD71B155}" presName="ConnectLine" presStyleLbl="sibTrans1D1" presStyleIdx="3" presStyleCnt="5"/>
      <dgm:spPr>
        <a:noFill/>
        <a:ln w="12700" cap="flat" cmpd="sng" algn="ctr">
          <a:solidFill>
            <a:schemeClr val="accent4">
              <a:hueOff val="0"/>
              <a:satOff val="0"/>
              <a:lumOff val="0"/>
              <a:alphaOff val="0"/>
            </a:schemeClr>
          </a:solidFill>
          <a:prstDash val="dash"/>
          <a:miter lim="800000"/>
        </a:ln>
        <a:effectLst/>
      </dgm:spPr>
    </dgm:pt>
    <dgm:pt modelId="{099705E0-59D5-4E81-8979-78BB8DFAA7F7}" type="pres">
      <dgm:prSet presAssocID="{818D2B96-6D96-4F08-BDB8-6F85CD71B155}" presName="EmptyPlaceHolder" presStyleCnt="0"/>
      <dgm:spPr/>
    </dgm:pt>
    <dgm:pt modelId="{C24569C2-5C2F-4875-8C2A-5353274DF9F4}" type="pres">
      <dgm:prSet presAssocID="{5C683AB0-A3D2-443A-8E99-6915DF32E183}" presName="spaceBetweenRectangles" presStyleCnt="0"/>
      <dgm:spPr/>
    </dgm:pt>
    <dgm:pt modelId="{BA341EB6-C7AA-49BA-968C-A56D60529DA7}" type="pres">
      <dgm:prSet presAssocID="{60661662-3DF8-49C1-A634-3B8DD119368C}" presName="composite" presStyleCnt="0"/>
      <dgm:spPr/>
    </dgm:pt>
    <dgm:pt modelId="{99826D03-D7DC-402E-ABE3-9BCFF2BBA9BE}" type="pres">
      <dgm:prSet presAssocID="{60661662-3DF8-49C1-A634-3B8DD119368C}" presName="ConnectorPoint" presStyleLbl="lnNode1" presStyleIdx="4" presStyleCnt="5"/>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59B95E0-7360-4EFE-B704-CA67783F72A8}" type="pres">
      <dgm:prSet presAssocID="{60661662-3DF8-49C1-A634-3B8DD119368C}" presName="DropPinPlaceHolder" presStyleCnt="0"/>
      <dgm:spPr/>
    </dgm:pt>
    <dgm:pt modelId="{C40FEC3F-458A-45DB-8653-72D83C4AB3E0}" type="pres">
      <dgm:prSet presAssocID="{60661662-3DF8-49C1-A634-3B8DD119368C}" presName="DropPin" presStyleLbl="alignNode1" presStyleIdx="4" presStyleCnt="5"/>
      <dgm:spPr/>
    </dgm:pt>
    <dgm:pt modelId="{FA67610D-9692-4245-8956-41B959D37CE2}" type="pres">
      <dgm:prSet presAssocID="{60661662-3DF8-49C1-A634-3B8DD119368C}"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707E84E2-DC5A-4B5E-A7B7-AC2BD43FACA1}" type="pres">
      <dgm:prSet presAssocID="{60661662-3DF8-49C1-A634-3B8DD119368C}" presName="L2TextContainer" presStyleLbl="revTx" presStyleIdx="8" presStyleCnt="10">
        <dgm:presLayoutVars>
          <dgm:bulletEnabled val="1"/>
        </dgm:presLayoutVars>
      </dgm:prSet>
      <dgm:spPr/>
    </dgm:pt>
    <dgm:pt modelId="{000B9D35-74B6-4F14-B9F8-3E3F2D061BF2}" type="pres">
      <dgm:prSet presAssocID="{60661662-3DF8-49C1-A634-3B8DD119368C}" presName="L1TextContainer" presStyleLbl="revTx" presStyleIdx="9" presStyleCnt="10">
        <dgm:presLayoutVars>
          <dgm:chMax val="1"/>
          <dgm:chPref val="1"/>
          <dgm:bulletEnabled val="1"/>
        </dgm:presLayoutVars>
      </dgm:prSet>
      <dgm:spPr/>
    </dgm:pt>
    <dgm:pt modelId="{DAA7E02A-51F6-4FB6-AD07-7B41721EF09A}" type="pres">
      <dgm:prSet presAssocID="{60661662-3DF8-49C1-A634-3B8DD119368C}" presName="ConnectLine" presStyleLbl="sibTrans1D1" presStyleIdx="4" presStyleCnt="5"/>
      <dgm:spPr>
        <a:noFill/>
        <a:ln w="12700" cap="flat" cmpd="sng" algn="ctr">
          <a:solidFill>
            <a:schemeClr val="accent4">
              <a:hueOff val="0"/>
              <a:satOff val="0"/>
              <a:lumOff val="0"/>
              <a:alphaOff val="0"/>
            </a:schemeClr>
          </a:solidFill>
          <a:prstDash val="dash"/>
          <a:miter lim="800000"/>
        </a:ln>
        <a:effectLst/>
      </dgm:spPr>
    </dgm:pt>
    <dgm:pt modelId="{AD3A81BA-BC35-42F2-AFFB-F0777CA7CA1E}" type="pres">
      <dgm:prSet presAssocID="{60661662-3DF8-49C1-A634-3B8DD119368C}" presName="EmptyPlaceHolder" presStyleCnt="0"/>
      <dgm:spPr/>
    </dgm:pt>
  </dgm:ptLst>
  <dgm:cxnLst>
    <dgm:cxn modelId="{5C95B100-576C-4CCE-BCBF-CD748D9AA34B}" type="presOf" srcId="{31477F04-BF63-466D-AC63-33B4CFACFBDA}" destId="{D0E956F9-E2F6-49FC-BF2A-0C13D090AC5D}" srcOrd="0" destOrd="0" presId="urn:microsoft.com/office/officeart/2017/3/layout/DropPinTimeline"/>
    <dgm:cxn modelId="{5519AC01-F5F9-4EEA-83E6-9AE26AA0490F}" srcId="{7AD27B2C-43EC-48D0-846E-BE64C8A9C89D}" destId="{9B2375BA-C13A-42D5-A806-3F7F38259519}" srcOrd="2" destOrd="0" parTransId="{7A8B05F1-AC64-4959-9BAC-D37FE823BEED}" sibTransId="{17D60FA9-12A0-4723-B77F-CDA8891BC6AC}"/>
    <dgm:cxn modelId="{3BB72F2C-5D69-4B1D-A848-4767CCE3C1C1}" type="presOf" srcId="{818D2B96-6D96-4F08-BDB8-6F85CD71B155}" destId="{9E1DD236-C0E9-4718-9062-09312104B678}" srcOrd="0" destOrd="0" presId="urn:microsoft.com/office/officeart/2017/3/layout/DropPinTimeline"/>
    <dgm:cxn modelId="{BF769A64-FA7B-4DBC-AC7D-A5969877656C}" srcId="{7AD27B2C-43EC-48D0-846E-BE64C8A9C89D}" destId="{FB6C0D7D-2B85-4B14-B1CC-E41F0B673030}" srcOrd="0" destOrd="0" parTransId="{EA046491-7BB9-487C-B040-22171C7D1B63}" sibTransId="{F3552A3C-52B2-444F-A4F3-F423408DB31B}"/>
    <dgm:cxn modelId="{1D2F6C4D-6A1B-4BD3-9F4A-2AF427AC09B9}" type="presOf" srcId="{7AD27B2C-43EC-48D0-846E-BE64C8A9C89D}" destId="{A2BEE7AC-13D6-4AB7-A7F7-71FC26BACC92}" srcOrd="0" destOrd="0" presId="urn:microsoft.com/office/officeart/2017/3/layout/DropPinTimeline"/>
    <dgm:cxn modelId="{20DCE66F-4C7F-48F8-9A27-9AE3CC5C45AF}" type="presOf" srcId="{60661662-3DF8-49C1-A634-3B8DD119368C}" destId="{000B9D35-74B6-4F14-B9F8-3E3F2D061BF2}" srcOrd="0" destOrd="0" presId="urn:microsoft.com/office/officeart/2017/3/layout/DropPinTimeline"/>
    <dgm:cxn modelId="{3B661959-D86C-4AE5-B63D-E9D44F6E6B89}" type="presOf" srcId="{34920787-E2E6-4137-BD6E-7B59DACE0691}" destId="{C3DCDA4A-BE9D-425F-BE8A-994D3EA14E18}" srcOrd="0" destOrd="0" presId="urn:microsoft.com/office/officeart/2017/3/layout/DropPinTimeline"/>
    <dgm:cxn modelId="{F1B17683-3D7C-4B7B-B8BC-6212A92D5269}" srcId="{FB6C0D7D-2B85-4B14-B1CC-E41F0B673030}" destId="{34920787-E2E6-4137-BD6E-7B59DACE0691}" srcOrd="0" destOrd="0" parTransId="{631F4ED7-18E8-4375-BFBA-80DA1A823CBC}" sibTransId="{66DDE56E-0037-4CB5-8D1C-C1A2BE784089}"/>
    <dgm:cxn modelId="{4F124086-5847-4B6B-AC1D-91C71ED78732}" type="presOf" srcId="{F5DC0F67-F9DA-413F-8006-93B20AB8054D}" destId="{C854BE71-0FBA-4208-9B3C-931CE892FF8A}" srcOrd="0" destOrd="0" presId="urn:microsoft.com/office/officeart/2017/3/layout/DropPinTimeline"/>
    <dgm:cxn modelId="{071A79AF-B409-4328-B4B5-B1DB11AB6EDB}" srcId="{7AD27B2C-43EC-48D0-846E-BE64C8A9C89D}" destId="{818D2B96-6D96-4F08-BDB8-6F85CD71B155}" srcOrd="3" destOrd="0" parTransId="{B778E080-8DAA-4A2C-9D88-8882C7F2EAD1}" sibTransId="{5C683AB0-A3D2-443A-8E99-6915DF32E183}"/>
    <dgm:cxn modelId="{890FE3B4-48F4-43C6-98E6-94EB5E3E134E}" srcId="{7AD27B2C-43EC-48D0-846E-BE64C8A9C89D}" destId="{F5DC0F67-F9DA-413F-8006-93B20AB8054D}" srcOrd="1" destOrd="0" parTransId="{50F68859-9D66-4778-978A-261597DD95A6}" sibTransId="{D6767EB6-E81A-4A15-8C97-6D1721507257}"/>
    <dgm:cxn modelId="{4B25CFBE-28A1-4249-B891-1D0080FDFD78}" srcId="{F5DC0F67-F9DA-413F-8006-93B20AB8054D}" destId="{10F87493-C193-4B7F-B6C7-A21FA7CA65A9}" srcOrd="0" destOrd="0" parTransId="{609DFDFD-DA06-4C52-9018-86415466B404}" sibTransId="{AD14E4E0-6AB3-4D3D-B521-2A99D07B1C8D}"/>
    <dgm:cxn modelId="{5ECBF1BF-5A40-4B75-9BFA-EDE8B7E8E221}" srcId="{7AD27B2C-43EC-48D0-846E-BE64C8A9C89D}" destId="{60661662-3DF8-49C1-A634-3B8DD119368C}" srcOrd="4" destOrd="0" parTransId="{4193DC4F-D2F1-4CEB-B4A2-F7D479E2618A}" sibTransId="{5F6C09D8-48DE-4134-A863-99D745236F97}"/>
    <dgm:cxn modelId="{24433BC6-0A35-4A6D-9C8F-3C2BFAC59F67}" type="presOf" srcId="{FB6C0D7D-2B85-4B14-B1CC-E41F0B673030}" destId="{E66D1030-65CB-4261-85FF-AF87FD44005C}" srcOrd="0" destOrd="0" presId="urn:microsoft.com/office/officeart/2017/3/layout/DropPinTimeline"/>
    <dgm:cxn modelId="{27E832CB-D900-4674-9AAF-7FEFFB0E0F91}" type="presOf" srcId="{9B2375BA-C13A-42D5-A806-3F7F38259519}" destId="{40CFD977-9B6D-462C-91E8-5DD8B09DD759}" srcOrd="0" destOrd="0" presId="urn:microsoft.com/office/officeart/2017/3/layout/DropPinTimeline"/>
    <dgm:cxn modelId="{EA0687F5-1C96-40DC-9925-A023580E2D3E}" srcId="{9B2375BA-C13A-42D5-A806-3F7F38259519}" destId="{31477F04-BF63-466D-AC63-33B4CFACFBDA}" srcOrd="0" destOrd="0" parTransId="{AD67CFCD-0779-4FD2-B10C-4CE44033A7B1}" sibTransId="{33AECC0C-A3EA-4882-BD7D-6560DC44967D}"/>
    <dgm:cxn modelId="{9D04C5F6-BA05-48AE-96BC-26005904A632}" type="presOf" srcId="{10F87493-C193-4B7F-B6C7-A21FA7CA65A9}" destId="{FC44DF60-4A7D-4F34-A38C-90D50B740751}" srcOrd="0" destOrd="0" presId="urn:microsoft.com/office/officeart/2017/3/layout/DropPinTimeline"/>
    <dgm:cxn modelId="{6D184081-6A93-46B0-9518-721847BAE79F}" type="presParOf" srcId="{A2BEE7AC-13D6-4AB7-A7F7-71FC26BACC92}" destId="{59D301D4-0D54-4A09-A15E-05C9AF4753E9}" srcOrd="0" destOrd="0" presId="urn:microsoft.com/office/officeart/2017/3/layout/DropPinTimeline"/>
    <dgm:cxn modelId="{53321C2B-3B7E-4914-A067-F3352E6BC05D}" type="presParOf" srcId="{A2BEE7AC-13D6-4AB7-A7F7-71FC26BACC92}" destId="{94450F89-828C-4B01-818B-60F8EEBCA779}" srcOrd="1" destOrd="0" presId="urn:microsoft.com/office/officeart/2017/3/layout/DropPinTimeline"/>
    <dgm:cxn modelId="{9531E7EE-63CC-4CCF-8033-C40B962BC288}" type="presParOf" srcId="{94450F89-828C-4B01-818B-60F8EEBCA779}" destId="{54847DAF-EF69-4EC0-A9E9-D42BEBDBF24C}" srcOrd="0" destOrd="0" presId="urn:microsoft.com/office/officeart/2017/3/layout/DropPinTimeline"/>
    <dgm:cxn modelId="{2E5D84CD-A27C-4477-A5D6-5D21B0250BD7}" type="presParOf" srcId="{54847DAF-EF69-4EC0-A9E9-D42BEBDBF24C}" destId="{AB9B8528-0CD7-44BC-BA14-3C18CFD0ACB6}" srcOrd="0" destOrd="0" presId="urn:microsoft.com/office/officeart/2017/3/layout/DropPinTimeline"/>
    <dgm:cxn modelId="{02F56FB9-88F2-46C2-A5C2-34BB6E706F48}" type="presParOf" srcId="{54847DAF-EF69-4EC0-A9E9-D42BEBDBF24C}" destId="{7BE35481-F706-4A22-829A-81AA343361A7}" srcOrd="1" destOrd="0" presId="urn:microsoft.com/office/officeart/2017/3/layout/DropPinTimeline"/>
    <dgm:cxn modelId="{4024A698-D1B4-4506-81AE-64A09F7A66E5}" type="presParOf" srcId="{7BE35481-F706-4A22-829A-81AA343361A7}" destId="{25F1F7FA-1E1C-4447-8F9F-828F689C200E}" srcOrd="0" destOrd="0" presId="urn:microsoft.com/office/officeart/2017/3/layout/DropPinTimeline"/>
    <dgm:cxn modelId="{06861672-8C83-4F44-A89D-41192B610A1C}" type="presParOf" srcId="{7BE35481-F706-4A22-829A-81AA343361A7}" destId="{25C5E4D4-D805-4D85-BC65-53BEBF29D881}" srcOrd="1" destOrd="0" presId="urn:microsoft.com/office/officeart/2017/3/layout/DropPinTimeline"/>
    <dgm:cxn modelId="{FBA8E47C-FEB1-4412-8B93-F2E2A5F9D480}" type="presParOf" srcId="{54847DAF-EF69-4EC0-A9E9-D42BEBDBF24C}" destId="{C3DCDA4A-BE9D-425F-BE8A-994D3EA14E18}" srcOrd="2" destOrd="0" presId="urn:microsoft.com/office/officeart/2017/3/layout/DropPinTimeline"/>
    <dgm:cxn modelId="{05E2B9C5-FC32-4AD5-9BD2-F09B22B22EC1}" type="presParOf" srcId="{54847DAF-EF69-4EC0-A9E9-D42BEBDBF24C}" destId="{E66D1030-65CB-4261-85FF-AF87FD44005C}" srcOrd="3" destOrd="0" presId="urn:microsoft.com/office/officeart/2017/3/layout/DropPinTimeline"/>
    <dgm:cxn modelId="{F2C22B2C-CF3F-42D8-8C78-58BF09FFA4F2}" type="presParOf" srcId="{54847DAF-EF69-4EC0-A9E9-D42BEBDBF24C}" destId="{BDC7C5B3-9550-4C45-9606-84707B544969}" srcOrd="4" destOrd="0" presId="urn:microsoft.com/office/officeart/2017/3/layout/DropPinTimeline"/>
    <dgm:cxn modelId="{F8D0F71A-E7A5-4EBB-AD64-A11B8A34026A}" type="presParOf" srcId="{54847DAF-EF69-4EC0-A9E9-D42BEBDBF24C}" destId="{C5818DD6-BBD5-45FB-A3AB-B856E4A466CE}" srcOrd="5" destOrd="0" presId="urn:microsoft.com/office/officeart/2017/3/layout/DropPinTimeline"/>
    <dgm:cxn modelId="{9DE42751-39B0-4EFC-8D3B-CE948B0F6861}" type="presParOf" srcId="{94450F89-828C-4B01-818B-60F8EEBCA779}" destId="{5FAF71F6-7388-489A-9525-1C3572DCA4EE}" srcOrd="1" destOrd="0" presId="urn:microsoft.com/office/officeart/2017/3/layout/DropPinTimeline"/>
    <dgm:cxn modelId="{8F767032-6874-4FD1-AECA-B2F13352114E}" type="presParOf" srcId="{94450F89-828C-4B01-818B-60F8EEBCA779}" destId="{13D25E39-3C9B-4601-BA95-25053754FA12}" srcOrd="2" destOrd="0" presId="urn:microsoft.com/office/officeart/2017/3/layout/DropPinTimeline"/>
    <dgm:cxn modelId="{69C43B44-AD37-4F22-9C2E-1EE2D5DCDA8C}" type="presParOf" srcId="{13D25E39-3C9B-4601-BA95-25053754FA12}" destId="{2EA399DE-7EB2-44A1-9575-25D14B3953B8}" srcOrd="0" destOrd="0" presId="urn:microsoft.com/office/officeart/2017/3/layout/DropPinTimeline"/>
    <dgm:cxn modelId="{80D5DF98-3F25-4239-BA9B-3B5ADEF7929F}" type="presParOf" srcId="{13D25E39-3C9B-4601-BA95-25053754FA12}" destId="{DF848C70-05F1-4D3B-A87E-B0D7C0E5DCDE}" srcOrd="1" destOrd="0" presId="urn:microsoft.com/office/officeart/2017/3/layout/DropPinTimeline"/>
    <dgm:cxn modelId="{D4CEEB27-EE73-4751-A1BE-19CBF5641BB5}" type="presParOf" srcId="{DF848C70-05F1-4D3B-A87E-B0D7C0E5DCDE}" destId="{17A42DD7-C182-4AD2-8C33-CBAC2FA5EC12}" srcOrd="0" destOrd="0" presId="urn:microsoft.com/office/officeart/2017/3/layout/DropPinTimeline"/>
    <dgm:cxn modelId="{5A7ECE24-A83E-4D05-B302-ACA4CDC87089}" type="presParOf" srcId="{DF848C70-05F1-4D3B-A87E-B0D7C0E5DCDE}" destId="{1A3DA9B4-E087-435F-A908-73562121050F}" srcOrd="1" destOrd="0" presId="urn:microsoft.com/office/officeart/2017/3/layout/DropPinTimeline"/>
    <dgm:cxn modelId="{589DEF4D-6AF7-44D2-86B9-CDC6A0E6D929}" type="presParOf" srcId="{13D25E39-3C9B-4601-BA95-25053754FA12}" destId="{FC44DF60-4A7D-4F34-A38C-90D50B740751}" srcOrd="2" destOrd="0" presId="urn:microsoft.com/office/officeart/2017/3/layout/DropPinTimeline"/>
    <dgm:cxn modelId="{14957D3A-2CC7-4B98-A419-A142F365085A}" type="presParOf" srcId="{13D25E39-3C9B-4601-BA95-25053754FA12}" destId="{C854BE71-0FBA-4208-9B3C-931CE892FF8A}" srcOrd="3" destOrd="0" presId="urn:microsoft.com/office/officeart/2017/3/layout/DropPinTimeline"/>
    <dgm:cxn modelId="{CEA0F7E5-9F55-47A3-97EA-D86968DF519D}" type="presParOf" srcId="{13D25E39-3C9B-4601-BA95-25053754FA12}" destId="{ACD26D87-4605-45FA-9726-09BBB738576A}" srcOrd="4" destOrd="0" presId="urn:microsoft.com/office/officeart/2017/3/layout/DropPinTimeline"/>
    <dgm:cxn modelId="{878B150D-29B7-428A-87DA-D96B4C5318A2}" type="presParOf" srcId="{13D25E39-3C9B-4601-BA95-25053754FA12}" destId="{D705C9D0-5D87-4579-A87B-5F349F1711D8}" srcOrd="5" destOrd="0" presId="urn:microsoft.com/office/officeart/2017/3/layout/DropPinTimeline"/>
    <dgm:cxn modelId="{6BFF27EF-2D8E-443E-8024-3B686B5A440D}" type="presParOf" srcId="{94450F89-828C-4B01-818B-60F8EEBCA779}" destId="{003676C7-436E-448F-AB38-635C75511101}" srcOrd="3" destOrd="0" presId="urn:microsoft.com/office/officeart/2017/3/layout/DropPinTimeline"/>
    <dgm:cxn modelId="{F97DC529-5325-4DAB-8DF5-3630ADAD411C}" type="presParOf" srcId="{94450F89-828C-4B01-818B-60F8EEBCA779}" destId="{844C5FB3-4EEE-494B-BF4C-BDD6688B213A}" srcOrd="4" destOrd="0" presId="urn:microsoft.com/office/officeart/2017/3/layout/DropPinTimeline"/>
    <dgm:cxn modelId="{F2AEAF6E-0C24-4329-A99E-D97611D36A2E}" type="presParOf" srcId="{844C5FB3-4EEE-494B-BF4C-BDD6688B213A}" destId="{175007CA-6486-4B4C-A048-3CB77796279B}" srcOrd="0" destOrd="0" presId="urn:microsoft.com/office/officeart/2017/3/layout/DropPinTimeline"/>
    <dgm:cxn modelId="{0CBCE9B3-6F3E-4AFA-87C6-D09D1EA38E96}" type="presParOf" srcId="{844C5FB3-4EEE-494B-BF4C-BDD6688B213A}" destId="{499ADFB9-84F2-4667-8973-0B0D88F39345}" srcOrd="1" destOrd="0" presId="urn:microsoft.com/office/officeart/2017/3/layout/DropPinTimeline"/>
    <dgm:cxn modelId="{5C21364A-BD17-4E2E-97F6-F43F378CCAE7}" type="presParOf" srcId="{499ADFB9-84F2-4667-8973-0B0D88F39345}" destId="{AB46A8D6-022F-4CBE-8502-8396F5A057DB}" srcOrd="0" destOrd="0" presId="urn:microsoft.com/office/officeart/2017/3/layout/DropPinTimeline"/>
    <dgm:cxn modelId="{51BF4A6A-B8DD-46A8-A584-6453CAA4F8B2}" type="presParOf" srcId="{499ADFB9-84F2-4667-8973-0B0D88F39345}" destId="{640F06C5-F843-4074-8917-43BE7CBE717E}" srcOrd="1" destOrd="0" presId="urn:microsoft.com/office/officeart/2017/3/layout/DropPinTimeline"/>
    <dgm:cxn modelId="{1AD69EFB-9C08-441F-BB36-2BDF66DE377B}" type="presParOf" srcId="{844C5FB3-4EEE-494B-BF4C-BDD6688B213A}" destId="{D0E956F9-E2F6-49FC-BF2A-0C13D090AC5D}" srcOrd="2" destOrd="0" presId="urn:microsoft.com/office/officeart/2017/3/layout/DropPinTimeline"/>
    <dgm:cxn modelId="{722986FA-7E66-435C-A2AD-CD11A9B4BCA6}" type="presParOf" srcId="{844C5FB3-4EEE-494B-BF4C-BDD6688B213A}" destId="{40CFD977-9B6D-462C-91E8-5DD8B09DD759}" srcOrd="3" destOrd="0" presId="urn:microsoft.com/office/officeart/2017/3/layout/DropPinTimeline"/>
    <dgm:cxn modelId="{931CD153-83B3-4DC8-BC33-50C69648A469}" type="presParOf" srcId="{844C5FB3-4EEE-494B-BF4C-BDD6688B213A}" destId="{14CF6C30-6F30-407C-913F-FC528A701805}" srcOrd="4" destOrd="0" presId="urn:microsoft.com/office/officeart/2017/3/layout/DropPinTimeline"/>
    <dgm:cxn modelId="{064F2156-2A5A-4E22-B809-F09E2A70FCCF}" type="presParOf" srcId="{844C5FB3-4EEE-494B-BF4C-BDD6688B213A}" destId="{32A19132-53EA-4CF5-B130-1E09359057E9}" srcOrd="5" destOrd="0" presId="urn:microsoft.com/office/officeart/2017/3/layout/DropPinTimeline"/>
    <dgm:cxn modelId="{EF4087EF-97FC-4401-912B-AEE621B0D4BC}" type="presParOf" srcId="{94450F89-828C-4B01-818B-60F8EEBCA779}" destId="{94DB9AB1-980B-4038-AD5D-79C736E5386B}" srcOrd="5" destOrd="0" presId="urn:microsoft.com/office/officeart/2017/3/layout/DropPinTimeline"/>
    <dgm:cxn modelId="{7CF89A49-ED8E-4F54-8E73-A470A24965B2}" type="presParOf" srcId="{94450F89-828C-4B01-818B-60F8EEBCA779}" destId="{4060C67B-2638-4084-A9DE-DBD8A849F513}" srcOrd="6" destOrd="0" presId="urn:microsoft.com/office/officeart/2017/3/layout/DropPinTimeline"/>
    <dgm:cxn modelId="{93020EA7-3FD2-4A31-AB1B-0F4C8D81DFE9}" type="presParOf" srcId="{4060C67B-2638-4084-A9DE-DBD8A849F513}" destId="{BBBC11E8-2D30-4C6B-B1DB-8A549E76FDD7}" srcOrd="0" destOrd="0" presId="urn:microsoft.com/office/officeart/2017/3/layout/DropPinTimeline"/>
    <dgm:cxn modelId="{3090619D-2E69-4E04-8F21-FDB071104F02}" type="presParOf" srcId="{4060C67B-2638-4084-A9DE-DBD8A849F513}" destId="{D878432F-E3FD-416B-963C-20836A77B08D}" srcOrd="1" destOrd="0" presId="urn:microsoft.com/office/officeart/2017/3/layout/DropPinTimeline"/>
    <dgm:cxn modelId="{0F31C61B-F379-4ACF-B1F6-6C09C15BED8A}" type="presParOf" srcId="{D878432F-E3FD-416B-963C-20836A77B08D}" destId="{2CA04968-0E5D-422F-9886-B87D0D632BA1}" srcOrd="0" destOrd="0" presId="urn:microsoft.com/office/officeart/2017/3/layout/DropPinTimeline"/>
    <dgm:cxn modelId="{DF2984EA-348A-46A5-A81C-5849F5F3F37F}" type="presParOf" srcId="{D878432F-E3FD-416B-963C-20836A77B08D}" destId="{AF0BCAE1-23C0-4A37-8180-FEA128C0C304}" srcOrd="1" destOrd="0" presId="urn:microsoft.com/office/officeart/2017/3/layout/DropPinTimeline"/>
    <dgm:cxn modelId="{48E493F4-C922-4B2C-86DB-D2E2EF4103F1}" type="presParOf" srcId="{4060C67B-2638-4084-A9DE-DBD8A849F513}" destId="{083EA4BB-1C3A-4826-9DA0-EF4F96588DAB}" srcOrd="2" destOrd="0" presId="urn:microsoft.com/office/officeart/2017/3/layout/DropPinTimeline"/>
    <dgm:cxn modelId="{1415E6A9-9DF0-4BD6-8E2F-0CBDBDD92ECD}" type="presParOf" srcId="{4060C67B-2638-4084-A9DE-DBD8A849F513}" destId="{9E1DD236-C0E9-4718-9062-09312104B678}" srcOrd="3" destOrd="0" presId="urn:microsoft.com/office/officeart/2017/3/layout/DropPinTimeline"/>
    <dgm:cxn modelId="{024B1FEF-004B-471A-8811-392AB07DBE3B}" type="presParOf" srcId="{4060C67B-2638-4084-A9DE-DBD8A849F513}" destId="{8A297FED-2911-453D-9B53-2A22DA46F1B8}" srcOrd="4" destOrd="0" presId="urn:microsoft.com/office/officeart/2017/3/layout/DropPinTimeline"/>
    <dgm:cxn modelId="{AC3F7C88-0743-4EC8-A02B-A6B4E1D26EAA}" type="presParOf" srcId="{4060C67B-2638-4084-A9DE-DBD8A849F513}" destId="{099705E0-59D5-4E81-8979-78BB8DFAA7F7}" srcOrd="5" destOrd="0" presId="urn:microsoft.com/office/officeart/2017/3/layout/DropPinTimeline"/>
    <dgm:cxn modelId="{46FB0D7E-DC80-4C69-A19D-523980DE0144}" type="presParOf" srcId="{94450F89-828C-4B01-818B-60F8EEBCA779}" destId="{C24569C2-5C2F-4875-8C2A-5353274DF9F4}" srcOrd="7" destOrd="0" presId="urn:microsoft.com/office/officeart/2017/3/layout/DropPinTimeline"/>
    <dgm:cxn modelId="{68D33F8D-0653-49A7-AF19-DDD7C3C2ABEA}" type="presParOf" srcId="{94450F89-828C-4B01-818B-60F8EEBCA779}" destId="{BA341EB6-C7AA-49BA-968C-A56D60529DA7}" srcOrd="8" destOrd="0" presId="urn:microsoft.com/office/officeart/2017/3/layout/DropPinTimeline"/>
    <dgm:cxn modelId="{38EF7BCD-E4A4-4181-AB6C-9F17E057EEC0}" type="presParOf" srcId="{BA341EB6-C7AA-49BA-968C-A56D60529DA7}" destId="{99826D03-D7DC-402E-ABE3-9BCFF2BBA9BE}" srcOrd="0" destOrd="0" presId="urn:microsoft.com/office/officeart/2017/3/layout/DropPinTimeline"/>
    <dgm:cxn modelId="{A927EB5A-C50E-44F4-8722-9F62B6CB4A24}" type="presParOf" srcId="{BA341EB6-C7AA-49BA-968C-A56D60529DA7}" destId="{059B95E0-7360-4EFE-B704-CA67783F72A8}" srcOrd="1" destOrd="0" presId="urn:microsoft.com/office/officeart/2017/3/layout/DropPinTimeline"/>
    <dgm:cxn modelId="{A2F3DFA7-6B39-42FB-930F-BC6143453EBB}" type="presParOf" srcId="{059B95E0-7360-4EFE-B704-CA67783F72A8}" destId="{C40FEC3F-458A-45DB-8653-72D83C4AB3E0}" srcOrd="0" destOrd="0" presId="urn:microsoft.com/office/officeart/2017/3/layout/DropPinTimeline"/>
    <dgm:cxn modelId="{8773C6A9-B8CB-4759-BB02-A3C260206249}" type="presParOf" srcId="{059B95E0-7360-4EFE-B704-CA67783F72A8}" destId="{FA67610D-9692-4245-8956-41B959D37CE2}" srcOrd="1" destOrd="0" presId="urn:microsoft.com/office/officeart/2017/3/layout/DropPinTimeline"/>
    <dgm:cxn modelId="{C0C8F96F-D506-48D2-AFD1-EAEB134B24C6}" type="presParOf" srcId="{BA341EB6-C7AA-49BA-968C-A56D60529DA7}" destId="{707E84E2-DC5A-4B5E-A7B7-AC2BD43FACA1}" srcOrd="2" destOrd="0" presId="urn:microsoft.com/office/officeart/2017/3/layout/DropPinTimeline"/>
    <dgm:cxn modelId="{D85A6CD9-F0F4-488E-8FF6-9BC24BA42DC7}" type="presParOf" srcId="{BA341EB6-C7AA-49BA-968C-A56D60529DA7}" destId="{000B9D35-74B6-4F14-B9F8-3E3F2D061BF2}" srcOrd="3" destOrd="0" presId="urn:microsoft.com/office/officeart/2017/3/layout/DropPinTimeline"/>
    <dgm:cxn modelId="{C589173C-5625-4349-81D2-4BD9BAAC1D1E}" type="presParOf" srcId="{BA341EB6-C7AA-49BA-968C-A56D60529DA7}" destId="{DAA7E02A-51F6-4FB6-AD07-7B41721EF09A}" srcOrd="4" destOrd="0" presId="urn:microsoft.com/office/officeart/2017/3/layout/DropPinTimeline"/>
    <dgm:cxn modelId="{AE8E9BA1-39C8-4880-A7FA-D6763962059A}" type="presParOf" srcId="{BA341EB6-C7AA-49BA-968C-A56D60529DA7}" destId="{AD3A81BA-BC35-42F2-AFFB-F0777CA7CA1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301D4-0D54-4A09-A15E-05C9AF4753E9}">
      <dsp:nvSpPr>
        <dsp:cNvPr id="0" name=""/>
        <dsp:cNvSpPr/>
      </dsp:nvSpPr>
      <dsp:spPr>
        <a:xfrm>
          <a:off x="0" y="1970431"/>
          <a:ext cx="7612865" cy="0"/>
        </a:xfrm>
        <a:prstGeom prst="lin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25F1F7FA-1E1C-4447-8F9F-828F689C200E}">
      <dsp:nvSpPr>
        <dsp:cNvPr id="0" name=""/>
        <dsp:cNvSpPr/>
      </dsp:nvSpPr>
      <dsp:spPr>
        <a:xfrm rot="8100000">
          <a:off x="61112" y="454107"/>
          <a:ext cx="289807" cy="28980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5C5E4D4-D805-4D85-BC65-53BEBF29D881}">
      <dsp:nvSpPr>
        <dsp:cNvPr id="0" name=""/>
        <dsp:cNvSpPr/>
      </dsp:nvSpPr>
      <dsp:spPr>
        <a:xfrm>
          <a:off x="93307" y="486302"/>
          <a:ext cx="225417" cy="22541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3DCDA4A-BE9D-425F-BE8A-994D3EA14E18}">
      <dsp:nvSpPr>
        <dsp:cNvPr id="0" name=""/>
        <dsp:cNvSpPr/>
      </dsp:nvSpPr>
      <dsp:spPr>
        <a:xfrm>
          <a:off x="410941" y="803935"/>
          <a:ext cx="2112445" cy="1166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b="0" kern="1200" dirty="0">
              <a:latin typeface="Poppins"/>
              <a:cs typeface="Poppins"/>
            </a:rPr>
            <a:t>September 2022-January 2023</a:t>
          </a:r>
        </a:p>
      </dsp:txBody>
      <dsp:txXfrm>
        <a:off x="410941" y="803935"/>
        <a:ext cx="2112445" cy="1166495"/>
      </dsp:txXfrm>
    </dsp:sp>
    <dsp:sp modelId="{E66D1030-65CB-4261-85FF-AF87FD44005C}">
      <dsp:nvSpPr>
        <dsp:cNvPr id="0" name=""/>
        <dsp:cNvSpPr/>
      </dsp:nvSpPr>
      <dsp:spPr>
        <a:xfrm>
          <a:off x="410941" y="394086"/>
          <a:ext cx="2112445" cy="40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latin typeface="Poppins"/>
              <a:cs typeface="Poppins"/>
            </a:rPr>
            <a:t>Discovery &amp; Planning</a:t>
          </a:r>
        </a:p>
      </dsp:txBody>
      <dsp:txXfrm>
        <a:off x="410941" y="394086"/>
        <a:ext cx="2112445" cy="409849"/>
      </dsp:txXfrm>
    </dsp:sp>
    <dsp:sp modelId="{BDC7C5B3-9550-4C45-9606-84707B544969}">
      <dsp:nvSpPr>
        <dsp:cNvPr id="0" name=""/>
        <dsp:cNvSpPr/>
      </dsp:nvSpPr>
      <dsp:spPr>
        <a:xfrm>
          <a:off x="206016" y="803935"/>
          <a:ext cx="0" cy="1166495"/>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B9B8528-0CD7-44BC-BA14-3C18CFD0ACB6}">
      <dsp:nvSpPr>
        <dsp:cNvPr id="0" name=""/>
        <dsp:cNvSpPr/>
      </dsp:nvSpPr>
      <dsp:spPr>
        <a:xfrm>
          <a:off x="169130" y="1933544"/>
          <a:ext cx="73772" cy="73772"/>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7A42DD7-C182-4AD2-8C33-CBAC2FA5EC12}">
      <dsp:nvSpPr>
        <dsp:cNvPr id="0" name=""/>
        <dsp:cNvSpPr/>
      </dsp:nvSpPr>
      <dsp:spPr>
        <a:xfrm rot="18900000">
          <a:off x="1327504" y="3196947"/>
          <a:ext cx="289807" cy="28980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A3DA9B4-E087-435F-A908-73562121050F}">
      <dsp:nvSpPr>
        <dsp:cNvPr id="0" name=""/>
        <dsp:cNvSpPr/>
      </dsp:nvSpPr>
      <dsp:spPr>
        <a:xfrm>
          <a:off x="1359699" y="3229142"/>
          <a:ext cx="225417" cy="22541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C44DF60-4A7D-4F34-A38C-90D50B740751}">
      <dsp:nvSpPr>
        <dsp:cNvPr id="0" name=""/>
        <dsp:cNvSpPr/>
      </dsp:nvSpPr>
      <dsp:spPr>
        <a:xfrm>
          <a:off x="1677333" y="1970431"/>
          <a:ext cx="2112445" cy="1166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US" sz="1000" kern="1200" dirty="0">
              <a:latin typeface="Poppins"/>
              <a:cs typeface="Poppins"/>
            </a:rPr>
            <a:t>January 2023 – May 2023</a:t>
          </a:r>
        </a:p>
      </dsp:txBody>
      <dsp:txXfrm>
        <a:off x="1677333" y="1970431"/>
        <a:ext cx="2112445" cy="1166495"/>
      </dsp:txXfrm>
    </dsp:sp>
    <dsp:sp modelId="{C854BE71-0FBA-4208-9B3C-931CE892FF8A}">
      <dsp:nvSpPr>
        <dsp:cNvPr id="0" name=""/>
        <dsp:cNvSpPr/>
      </dsp:nvSpPr>
      <dsp:spPr>
        <a:xfrm>
          <a:off x="1677333" y="3136926"/>
          <a:ext cx="2112445" cy="40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latin typeface="Poppins"/>
              <a:cs typeface="Poppins"/>
            </a:rPr>
            <a:t>Build MVP Application</a:t>
          </a:r>
        </a:p>
      </dsp:txBody>
      <dsp:txXfrm>
        <a:off x="1677333" y="3136926"/>
        <a:ext cx="2112445" cy="409849"/>
      </dsp:txXfrm>
    </dsp:sp>
    <dsp:sp modelId="{ACD26D87-4605-45FA-9726-09BBB738576A}">
      <dsp:nvSpPr>
        <dsp:cNvPr id="0" name=""/>
        <dsp:cNvSpPr/>
      </dsp:nvSpPr>
      <dsp:spPr>
        <a:xfrm>
          <a:off x="1472408" y="1970431"/>
          <a:ext cx="0" cy="1166495"/>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EA399DE-7EB2-44A1-9575-25D14B3953B8}">
      <dsp:nvSpPr>
        <dsp:cNvPr id="0" name=""/>
        <dsp:cNvSpPr/>
      </dsp:nvSpPr>
      <dsp:spPr>
        <a:xfrm>
          <a:off x="1435521" y="1933544"/>
          <a:ext cx="73772" cy="73772"/>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B46A8D6-022F-4CBE-8502-8396F5A057DB}">
      <dsp:nvSpPr>
        <dsp:cNvPr id="0" name=""/>
        <dsp:cNvSpPr/>
      </dsp:nvSpPr>
      <dsp:spPr>
        <a:xfrm rot="8100000">
          <a:off x="2593896" y="454107"/>
          <a:ext cx="289807" cy="28980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40F06C5-F843-4074-8917-43BE7CBE717E}">
      <dsp:nvSpPr>
        <dsp:cNvPr id="0" name=""/>
        <dsp:cNvSpPr/>
      </dsp:nvSpPr>
      <dsp:spPr>
        <a:xfrm>
          <a:off x="2626091" y="486302"/>
          <a:ext cx="225417" cy="225417"/>
        </a:xfrm>
        <a:prstGeom prst="ellipse">
          <a:avLst/>
        </a:prstGeom>
        <a:solidFill>
          <a:schemeClr val="accent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0E956F9-E2F6-49FC-BF2A-0C13D090AC5D}">
      <dsp:nvSpPr>
        <dsp:cNvPr id="0" name=""/>
        <dsp:cNvSpPr/>
      </dsp:nvSpPr>
      <dsp:spPr>
        <a:xfrm>
          <a:off x="2943724" y="803935"/>
          <a:ext cx="2112445" cy="1166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rtl="0">
            <a:lnSpc>
              <a:spcPct val="90000"/>
            </a:lnSpc>
            <a:spcBef>
              <a:spcPct val="0"/>
            </a:spcBef>
            <a:spcAft>
              <a:spcPct val="35000"/>
            </a:spcAft>
            <a:buNone/>
          </a:pPr>
          <a:r>
            <a:rPr lang="en-US" sz="1000" kern="1200" dirty="0">
              <a:latin typeface="Poppins"/>
              <a:cs typeface="Calibri"/>
            </a:rPr>
            <a:t>May 2023 – June 2023</a:t>
          </a:r>
          <a:endParaRPr lang="en-US" sz="1000" kern="1200" dirty="0">
            <a:latin typeface="Poppins"/>
            <a:cs typeface="Poppins"/>
          </a:endParaRPr>
        </a:p>
      </dsp:txBody>
      <dsp:txXfrm>
        <a:off x="2943724" y="803935"/>
        <a:ext cx="2112445" cy="1166495"/>
      </dsp:txXfrm>
    </dsp:sp>
    <dsp:sp modelId="{40CFD977-9B6D-462C-91E8-5DD8B09DD759}">
      <dsp:nvSpPr>
        <dsp:cNvPr id="0" name=""/>
        <dsp:cNvSpPr/>
      </dsp:nvSpPr>
      <dsp:spPr>
        <a:xfrm>
          <a:off x="2943724" y="394086"/>
          <a:ext cx="2112445" cy="40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latin typeface="Poppins"/>
              <a:cs typeface="Poppins"/>
            </a:rPr>
            <a:t>Soft Launch &amp; User Testing</a:t>
          </a:r>
        </a:p>
      </dsp:txBody>
      <dsp:txXfrm>
        <a:off x="2943724" y="394086"/>
        <a:ext cx="2112445" cy="409849"/>
      </dsp:txXfrm>
    </dsp:sp>
    <dsp:sp modelId="{14CF6C30-6F30-407C-913F-FC528A701805}">
      <dsp:nvSpPr>
        <dsp:cNvPr id="0" name=""/>
        <dsp:cNvSpPr/>
      </dsp:nvSpPr>
      <dsp:spPr>
        <a:xfrm>
          <a:off x="2738799" y="803935"/>
          <a:ext cx="0" cy="1166495"/>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75007CA-6486-4B4C-A048-3CB77796279B}">
      <dsp:nvSpPr>
        <dsp:cNvPr id="0" name=""/>
        <dsp:cNvSpPr/>
      </dsp:nvSpPr>
      <dsp:spPr>
        <a:xfrm>
          <a:off x="2701913" y="1933544"/>
          <a:ext cx="73772" cy="73772"/>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CA04968-0E5D-422F-9886-B87D0D632BA1}">
      <dsp:nvSpPr>
        <dsp:cNvPr id="0" name=""/>
        <dsp:cNvSpPr/>
      </dsp:nvSpPr>
      <dsp:spPr>
        <a:xfrm rot="18900000">
          <a:off x="3860287" y="3196947"/>
          <a:ext cx="289807" cy="28980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0BCAE1-23C0-4A37-8180-FEA128C0C304}">
      <dsp:nvSpPr>
        <dsp:cNvPr id="0" name=""/>
        <dsp:cNvSpPr/>
      </dsp:nvSpPr>
      <dsp:spPr>
        <a:xfrm>
          <a:off x="3892482" y="3229142"/>
          <a:ext cx="225417" cy="22541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3EA4BB-1C3A-4826-9DA0-EF4F96588DAB}">
      <dsp:nvSpPr>
        <dsp:cNvPr id="0" name=""/>
        <dsp:cNvSpPr/>
      </dsp:nvSpPr>
      <dsp:spPr>
        <a:xfrm>
          <a:off x="4210116" y="1970431"/>
          <a:ext cx="2112445" cy="1166495"/>
        </a:xfrm>
        <a:prstGeom prst="rect">
          <a:avLst/>
        </a:prstGeom>
        <a:noFill/>
        <a:ln>
          <a:noFill/>
        </a:ln>
        <a:effectLst/>
      </dsp:spPr>
      <dsp:style>
        <a:lnRef idx="0">
          <a:scrgbClr r="0" g="0" b="0"/>
        </a:lnRef>
        <a:fillRef idx="0">
          <a:scrgbClr r="0" g="0" b="0"/>
        </a:fillRef>
        <a:effectRef idx="0">
          <a:scrgbClr r="0" g="0" b="0"/>
        </a:effectRef>
        <a:fontRef idx="minor"/>
      </dsp:style>
    </dsp:sp>
    <dsp:sp modelId="{9E1DD236-C0E9-4718-9062-09312104B678}">
      <dsp:nvSpPr>
        <dsp:cNvPr id="0" name=""/>
        <dsp:cNvSpPr/>
      </dsp:nvSpPr>
      <dsp:spPr>
        <a:xfrm>
          <a:off x="4210116" y="3136926"/>
          <a:ext cx="2112445" cy="40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dirty="0">
              <a:latin typeface="Poppins"/>
              <a:cs typeface="Poppins"/>
            </a:rPr>
            <a:t>Wide</a:t>
          </a:r>
          <a:r>
            <a:rPr lang="en-US" sz="1300" kern="1200" dirty="0">
              <a:latin typeface="Poppins"/>
              <a:cs typeface="Poppins"/>
            </a:rPr>
            <a:t> Release (General Availability)</a:t>
          </a:r>
        </a:p>
      </dsp:txBody>
      <dsp:txXfrm>
        <a:off x="4210116" y="3136926"/>
        <a:ext cx="2112445" cy="409849"/>
      </dsp:txXfrm>
    </dsp:sp>
    <dsp:sp modelId="{8A297FED-2911-453D-9B53-2A22DA46F1B8}">
      <dsp:nvSpPr>
        <dsp:cNvPr id="0" name=""/>
        <dsp:cNvSpPr/>
      </dsp:nvSpPr>
      <dsp:spPr>
        <a:xfrm>
          <a:off x="4005191" y="1970431"/>
          <a:ext cx="0" cy="1166495"/>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BBC11E8-2D30-4C6B-B1DB-8A549E76FDD7}">
      <dsp:nvSpPr>
        <dsp:cNvPr id="0" name=""/>
        <dsp:cNvSpPr/>
      </dsp:nvSpPr>
      <dsp:spPr>
        <a:xfrm>
          <a:off x="3968304" y="1933544"/>
          <a:ext cx="73772" cy="73772"/>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40FEC3F-458A-45DB-8653-72D83C4AB3E0}">
      <dsp:nvSpPr>
        <dsp:cNvPr id="0" name=""/>
        <dsp:cNvSpPr/>
      </dsp:nvSpPr>
      <dsp:spPr>
        <a:xfrm rot="8100000">
          <a:off x="5126679" y="454107"/>
          <a:ext cx="289807" cy="289807"/>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A67610D-9692-4245-8956-41B959D37CE2}">
      <dsp:nvSpPr>
        <dsp:cNvPr id="0" name=""/>
        <dsp:cNvSpPr/>
      </dsp:nvSpPr>
      <dsp:spPr>
        <a:xfrm>
          <a:off x="5158874" y="486302"/>
          <a:ext cx="225417" cy="22541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07E84E2-DC5A-4B5E-A7B7-AC2BD43FACA1}">
      <dsp:nvSpPr>
        <dsp:cNvPr id="0" name=""/>
        <dsp:cNvSpPr/>
      </dsp:nvSpPr>
      <dsp:spPr>
        <a:xfrm>
          <a:off x="5476507" y="803935"/>
          <a:ext cx="2112445" cy="1166495"/>
        </a:xfrm>
        <a:prstGeom prst="rect">
          <a:avLst/>
        </a:prstGeom>
        <a:noFill/>
        <a:ln>
          <a:noFill/>
        </a:ln>
        <a:effectLst/>
      </dsp:spPr>
      <dsp:style>
        <a:lnRef idx="0">
          <a:scrgbClr r="0" g="0" b="0"/>
        </a:lnRef>
        <a:fillRef idx="0">
          <a:scrgbClr r="0" g="0" b="0"/>
        </a:fillRef>
        <a:effectRef idx="0">
          <a:scrgbClr r="0" g="0" b="0"/>
        </a:effectRef>
        <a:fontRef idx="minor"/>
      </dsp:style>
    </dsp:sp>
    <dsp:sp modelId="{000B9D35-74B6-4F14-B9F8-3E3F2D061BF2}">
      <dsp:nvSpPr>
        <dsp:cNvPr id="0" name=""/>
        <dsp:cNvSpPr/>
      </dsp:nvSpPr>
      <dsp:spPr>
        <a:xfrm>
          <a:off x="5476507" y="394086"/>
          <a:ext cx="2112445" cy="40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dirty="0">
              <a:latin typeface="Poppins"/>
              <a:cs typeface="Poppins"/>
            </a:rPr>
            <a:t>Iterative Development </a:t>
          </a:r>
        </a:p>
      </dsp:txBody>
      <dsp:txXfrm>
        <a:off x="5476507" y="394086"/>
        <a:ext cx="2112445" cy="409849"/>
      </dsp:txXfrm>
    </dsp:sp>
    <dsp:sp modelId="{DAA7E02A-51F6-4FB6-AD07-7B41721EF09A}">
      <dsp:nvSpPr>
        <dsp:cNvPr id="0" name=""/>
        <dsp:cNvSpPr/>
      </dsp:nvSpPr>
      <dsp:spPr>
        <a:xfrm>
          <a:off x="5271583" y="803935"/>
          <a:ext cx="0" cy="1166495"/>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9826D03-D7DC-402E-ABE3-9BCFF2BBA9BE}">
      <dsp:nvSpPr>
        <dsp:cNvPr id="0" name=""/>
        <dsp:cNvSpPr/>
      </dsp:nvSpPr>
      <dsp:spPr>
        <a:xfrm>
          <a:off x="5234696" y="1933544"/>
          <a:ext cx="73772" cy="73772"/>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689BA6FC-448B-26AC-2F2E-55486D31F275}"/>
              </a:ext>
            </a:extLst>
          </p:cNvPr>
          <p:cNvSpPr>
            <a:spLocks noGrp="1" noChangeArrowheads="1"/>
          </p:cNvSpPr>
          <p:nvPr>
            <p:ph type="hdr" sz="quarter"/>
          </p:nvPr>
        </p:nvSpPr>
        <p:spPr bwMode="auto">
          <a:xfrm>
            <a:off x="0" y="0"/>
            <a:ext cx="3037840" cy="461565"/>
          </a:xfrm>
          <a:prstGeom prst="rect">
            <a:avLst/>
          </a:prstGeom>
          <a:noFill/>
          <a:ln>
            <a:noFill/>
          </a:ln>
          <a:effectLst/>
        </p:spPr>
        <p:txBody>
          <a:bodyPr vert="horz" wrap="square" lIns="92611" tIns="46306" rIns="92611" bIns="46306" numCol="1" anchor="t" anchorCtr="0" compatLnSpc="1">
            <a:prstTxWarp prst="textNoShape">
              <a:avLst/>
            </a:prstTxWarp>
          </a:bodyPr>
          <a:lstStyle>
            <a:lvl1pPr eaLnBrk="1" hangingPunct="1">
              <a:defRPr sz="1200"/>
            </a:lvl1pPr>
          </a:lstStyle>
          <a:p>
            <a:pPr>
              <a:defRPr/>
            </a:pPr>
            <a:endParaRPr lang="en-US"/>
          </a:p>
        </p:txBody>
      </p:sp>
      <p:sp>
        <p:nvSpPr>
          <p:cNvPr id="98307" name="Rectangle 3">
            <a:extLst>
              <a:ext uri="{FF2B5EF4-FFF2-40B4-BE49-F238E27FC236}">
                <a16:creationId xmlns:a16="http://schemas.microsoft.com/office/drawing/2014/main" id="{91E28995-B407-F3D5-E4DC-B456F92E0FA4}"/>
              </a:ext>
            </a:extLst>
          </p:cNvPr>
          <p:cNvSpPr>
            <a:spLocks noGrp="1" noChangeArrowheads="1"/>
          </p:cNvSpPr>
          <p:nvPr>
            <p:ph type="dt" sz="quarter" idx="1"/>
          </p:nvPr>
        </p:nvSpPr>
        <p:spPr bwMode="auto">
          <a:xfrm>
            <a:off x="3970938" y="0"/>
            <a:ext cx="3037840" cy="461565"/>
          </a:xfrm>
          <a:prstGeom prst="rect">
            <a:avLst/>
          </a:prstGeom>
          <a:noFill/>
          <a:ln>
            <a:noFill/>
          </a:ln>
          <a:effectLst/>
        </p:spPr>
        <p:txBody>
          <a:bodyPr vert="horz" wrap="square" lIns="92611" tIns="46306" rIns="92611" bIns="46306" numCol="1" anchor="t" anchorCtr="0" compatLnSpc="1">
            <a:prstTxWarp prst="textNoShape">
              <a:avLst/>
            </a:prstTxWarp>
          </a:bodyPr>
          <a:lstStyle>
            <a:lvl1pPr algn="r" eaLnBrk="1" hangingPunct="1">
              <a:defRPr sz="1200"/>
            </a:lvl1pPr>
          </a:lstStyle>
          <a:p>
            <a:pPr>
              <a:defRPr/>
            </a:pPr>
            <a:endParaRPr lang="en-US"/>
          </a:p>
        </p:txBody>
      </p:sp>
      <p:sp>
        <p:nvSpPr>
          <p:cNvPr id="98308" name="Rectangle 4">
            <a:extLst>
              <a:ext uri="{FF2B5EF4-FFF2-40B4-BE49-F238E27FC236}">
                <a16:creationId xmlns:a16="http://schemas.microsoft.com/office/drawing/2014/main" id="{A971DA30-EC42-8C70-1D30-C83D77F163AB}"/>
              </a:ext>
            </a:extLst>
          </p:cNvPr>
          <p:cNvSpPr>
            <a:spLocks noGrp="1" noChangeArrowheads="1"/>
          </p:cNvSpPr>
          <p:nvPr>
            <p:ph type="ftr" sz="quarter" idx="2"/>
          </p:nvPr>
        </p:nvSpPr>
        <p:spPr bwMode="auto">
          <a:xfrm>
            <a:off x="0" y="8772914"/>
            <a:ext cx="3037840" cy="461564"/>
          </a:xfrm>
          <a:prstGeom prst="rect">
            <a:avLst/>
          </a:prstGeom>
          <a:noFill/>
          <a:ln>
            <a:noFill/>
          </a:ln>
          <a:effectLst/>
        </p:spPr>
        <p:txBody>
          <a:bodyPr vert="horz" wrap="square" lIns="92611" tIns="46306" rIns="92611" bIns="46306" numCol="1" anchor="b" anchorCtr="0" compatLnSpc="1">
            <a:prstTxWarp prst="textNoShape">
              <a:avLst/>
            </a:prstTxWarp>
          </a:bodyPr>
          <a:lstStyle>
            <a:lvl1pPr eaLnBrk="1" hangingPunct="1">
              <a:defRPr sz="1200"/>
            </a:lvl1pPr>
          </a:lstStyle>
          <a:p>
            <a:pPr>
              <a:defRPr/>
            </a:pPr>
            <a:endParaRPr lang="en-US"/>
          </a:p>
        </p:txBody>
      </p:sp>
      <p:sp>
        <p:nvSpPr>
          <p:cNvPr id="98309" name="Rectangle 5">
            <a:extLst>
              <a:ext uri="{FF2B5EF4-FFF2-40B4-BE49-F238E27FC236}">
                <a16:creationId xmlns:a16="http://schemas.microsoft.com/office/drawing/2014/main" id="{A832EAE7-8802-E116-233E-3DF2A9BF83C3}"/>
              </a:ext>
            </a:extLst>
          </p:cNvPr>
          <p:cNvSpPr>
            <a:spLocks noGrp="1" noChangeArrowheads="1"/>
          </p:cNvSpPr>
          <p:nvPr>
            <p:ph type="sldNum" sz="quarter" idx="3"/>
          </p:nvPr>
        </p:nvSpPr>
        <p:spPr bwMode="auto">
          <a:xfrm>
            <a:off x="3970938" y="8772914"/>
            <a:ext cx="3037840" cy="461564"/>
          </a:xfrm>
          <a:prstGeom prst="rect">
            <a:avLst/>
          </a:prstGeom>
          <a:noFill/>
          <a:ln>
            <a:noFill/>
          </a:ln>
          <a:effectLst/>
        </p:spPr>
        <p:txBody>
          <a:bodyPr vert="horz" wrap="square" lIns="92611" tIns="46306" rIns="92611" bIns="46306" numCol="1" anchor="b" anchorCtr="0" compatLnSpc="1">
            <a:prstTxWarp prst="textNoShape">
              <a:avLst/>
            </a:prstTxWarp>
          </a:bodyPr>
          <a:lstStyle>
            <a:lvl1pPr algn="r" eaLnBrk="1" hangingPunct="1">
              <a:defRPr sz="1200"/>
            </a:lvl1pPr>
          </a:lstStyle>
          <a:p>
            <a:pPr>
              <a:defRPr/>
            </a:pPr>
            <a:fld id="{342F59B2-5434-422C-8D9E-E7DADF54210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79E8E62-0EC8-C9E9-450E-09D97BA1D1EE}"/>
              </a:ext>
            </a:extLst>
          </p:cNvPr>
          <p:cNvSpPr>
            <a:spLocks noGrp="1" noChangeArrowheads="1"/>
          </p:cNvSpPr>
          <p:nvPr>
            <p:ph type="hdr" sz="quarter"/>
          </p:nvPr>
        </p:nvSpPr>
        <p:spPr bwMode="auto">
          <a:xfrm>
            <a:off x="0" y="0"/>
            <a:ext cx="3037840" cy="461565"/>
          </a:xfrm>
          <a:prstGeom prst="rect">
            <a:avLst/>
          </a:prstGeom>
          <a:noFill/>
          <a:ln>
            <a:noFill/>
          </a:ln>
          <a:effectLst/>
        </p:spPr>
        <p:txBody>
          <a:bodyPr vert="horz" wrap="none" lIns="92611" tIns="46306" rIns="92611" bIns="46306" numCol="1" anchor="t" anchorCtr="0" compatLnSpc="1">
            <a:prstTxWarp prst="textNoShape">
              <a:avLst/>
            </a:prstTxWarp>
          </a:bodyPr>
          <a:lstStyle>
            <a:lvl1pPr eaLnBrk="1" hangingPunct="1">
              <a:defRPr sz="1200"/>
            </a:lvl1pPr>
          </a:lstStyle>
          <a:p>
            <a:pPr>
              <a:defRPr/>
            </a:pPr>
            <a:endParaRPr lang="en-US"/>
          </a:p>
        </p:txBody>
      </p:sp>
      <p:sp>
        <p:nvSpPr>
          <p:cNvPr id="41987" name="Rectangle 3">
            <a:extLst>
              <a:ext uri="{FF2B5EF4-FFF2-40B4-BE49-F238E27FC236}">
                <a16:creationId xmlns:a16="http://schemas.microsoft.com/office/drawing/2014/main" id="{09595A6D-09C6-2883-EC32-9D6774523AA6}"/>
              </a:ext>
            </a:extLst>
          </p:cNvPr>
          <p:cNvSpPr>
            <a:spLocks noGrp="1" noChangeArrowheads="1"/>
          </p:cNvSpPr>
          <p:nvPr>
            <p:ph type="dt" idx="1"/>
          </p:nvPr>
        </p:nvSpPr>
        <p:spPr bwMode="auto">
          <a:xfrm>
            <a:off x="3972560" y="0"/>
            <a:ext cx="3037840" cy="461565"/>
          </a:xfrm>
          <a:prstGeom prst="rect">
            <a:avLst/>
          </a:prstGeom>
          <a:noFill/>
          <a:ln>
            <a:noFill/>
          </a:ln>
          <a:effectLst/>
        </p:spPr>
        <p:txBody>
          <a:bodyPr vert="horz" wrap="none" lIns="92611" tIns="46306" rIns="92611" bIns="46306" numCol="1" anchor="t" anchorCtr="0" compatLnSpc="1">
            <a:prstTxWarp prst="textNoShape">
              <a:avLst/>
            </a:prstTxWarp>
          </a:bodyPr>
          <a:lstStyle>
            <a:lvl1pPr algn="r" eaLnBrk="1" hangingPunct="1">
              <a:defRPr sz="1200"/>
            </a:lvl1pPr>
          </a:lstStyle>
          <a:p>
            <a:pPr>
              <a:defRPr/>
            </a:pPr>
            <a:endParaRPr lang="en-US"/>
          </a:p>
        </p:txBody>
      </p:sp>
      <p:sp>
        <p:nvSpPr>
          <p:cNvPr id="3076" name="Rectangle 4">
            <a:extLst>
              <a:ext uri="{FF2B5EF4-FFF2-40B4-BE49-F238E27FC236}">
                <a16:creationId xmlns:a16="http://schemas.microsoft.com/office/drawing/2014/main" id="{6CA98618-A820-D6B4-5292-4B091C52F7CF}"/>
              </a:ext>
            </a:extLst>
          </p:cNvPr>
          <p:cNvSpPr>
            <a:spLocks noGrp="1" noRot="1" noChangeAspect="1" noChangeArrowheads="1" noTextEdit="1"/>
          </p:cNvSpPr>
          <p:nvPr>
            <p:ph type="sldImg" idx="2"/>
          </p:nvPr>
        </p:nvSpPr>
        <p:spPr bwMode="auto">
          <a:xfrm>
            <a:off x="1196975"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a:extLst>
              <a:ext uri="{FF2B5EF4-FFF2-40B4-BE49-F238E27FC236}">
                <a16:creationId xmlns:a16="http://schemas.microsoft.com/office/drawing/2014/main" id="{482AE9F3-1ED1-A3EA-676C-8320F83FB9AD}"/>
              </a:ext>
            </a:extLst>
          </p:cNvPr>
          <p:cNvSpPr>
            <a:spLocks noGrp="1" noChangeArrowheads="1"/>
          </p:cNvSpPr>
          <p:nvPr>
            <p:ph type="body" sz="quarter" idx="3"/>
          </p:nvPr>
        </p:nvSpPr>
        <p:spPr bwMode="auto">
          <a:xfrm>
            <a:off x="934720" y="4387256"/>
            <a:ext cx="5140960" cy="4155675"/>
          </a:xfrm>
          <a:prstGeom prst="rect">
            <a:avLst/>
          </a:prstGeom>
          <a:noFill/>
          <a:ln>
            <a:noFill/>
          </a:ln>
          <a:effectLst/>
        </p:spPr>
        <p:txBody>
          <a:bodyPr vert="horz" wrap="none" lIns="92611" tIns="46306" rIns="92611" bIns="463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a:extLst>
              <a:ext uri="{FF2B5EF4-FFF2-40B4-BE49-F238E27FC236}">
                <a16:creationId xmlns:a16="http://schemas.microsoft.com/office/drawing/2014/main" id="{28EEE929-B8B1-0678-67CA-1BF547FF1BF0}"/>
              </a:ext>
            </a:extLst>
          </p:cNvPr>
          <p:cNvSpPr>
            <a:spLocks noGrp="1" noChangeArrowheads="1"/>
          </p:cNvSpPr>
          <p:nvPr>
            <p:ph type="ftr" sz="quarter" idx="4"/>
          </p:nvPr>
        </p:nvSpPr>
        <p:spPr bwMode="auto">
          <a:xfrm>
            <a:off x="0" y="8774510"/>
            <a:ext cx="3037840" cy="461565"/>
          </a:xfrm>
          <a:prstGeom prst="rect">
            <a:avLst/>
          </a:prstGeom>
          <a:noFill/>
          <a:ln>
            <a:noFill/>
          </a:ln>
          <a:effectLst/>
        </p:spPr>
        <p:txBody>
          <a:bodyPr vert="horz" wrap="none" lIns="92611" tIns="46306" rIns="92611" bIns="46306" numCol="1" anchor="b" anchorCtr="0" compatLnSpc="1">
            <a:prstTxWarp prst="textNoShape">
              <a:avLst/>
            </a:prstTxWarp>
          </a:bodyPr>
          <a:lstStyle>
            <a:lvl1pPr eaLnBrk="1" hangingPunct="1">
              <a:defRPr sz="1200"/>
            </a:lvl1pPr>
          </a:lstStyle>
          <a:p>
            <a:pPr>
              <a:defRPr/>
            </a:pPr>
            <a:endParaRPr lang="en-US"/>
          </a:p>
        </p:txBody>
      </p:sp>
      <p:sp>
        <p:nvSpPr>
          <p:cNvPr id="41991" name="Rectangle 7">
            <a:extLst>
              <a:ext uri="{FF2B5EF4-FFF2-40B4-BE49-F238E27FC236}">
                <a16:creationId xmlns:a16="http://schemas.microsoft.com/office/drawing/2014/main" id="{AED2693C-1A9B-0E9C-F928-94D578B74FA8}"/>
              </a:ext>
            </a:extLst>
          </p:cNvPr>
          <p:cNvSpPr>
            <a:spLocks noGrp="1" noChangeArrowheads="1"/>
          </p:cNvSpPr>
          <p:nvPr>
            <p:ph type="sldNum" sz="quarter" idx="5"/>
          </p:nvPr>
        </p:nvSpPr>
        <p:spPr bwMode="auto">
          <a:xfrm>
            <a:off x="3972560" y="8774510"/>
            <a:ext cx="3037840" cy="461565"/>
          </a:xfrm>
          <a:prstGeom prst="rect">
            <a:avLst/>
          </a:prstGeom>
          <a:noFill/>
          <a:ln>
            <a:noFill/>
          </a:ln>
          <a:effectLst/>
        </p:spPr>
        <p:txBody>
          <a:bodyPr vert="horz" wrap="none" lIns="92611" tIns="46306" rIns="92611" bIns="46306" numCol="1" anchor="b" anchorCtr="0" compatLnSpc="1">
            <a:prstTxWarp prst="textNoShape">
              <a:avLst/>
            </a:prstTxWarp>
          </a:bodyPr>
          <a:lstStyle>
            <a:lvl1pPr algn="r" eaLnBrk="1" hangingPunct="1">
              <a:defRPr sz="1200"/>
            </a:lvl1pPr>
          </a:lstStyle>
          <a:p>
            <a:pPr>
              <a:defRPr/>
            </a:pPr>
            <a:fld id="{FD27E331-7D5E-4E64-8923-5C7917160B3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wage.hour@dol.nj.gov"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nj.gov/labor/forms_pdfs/earnedsickleave/whatemployersneedtoknow.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242BDDBE-AABF-63A1-430E-1FCF095D0D9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52534" indent="-289436">
              <a:spcBef>
                <a:spcPct val="30000"/>
              </a:spcBef>
              <a:defRPr sz="1200">
                <a:solidFill>
                  <a:schemeClr val="tx1"/>
                </a:solidFill>
                <a:latin typeface="Times New Roman" panose="02020603050405020304" pitchFamily="18" charset="0"/>
              </a:defRPr>
            </a:lvl2pPr>
            <a:lvl3pPr marL="1157745" indent="-231549">
              <a:spcBef>
                <a:spcPct val="30000"/>
              </a:spcBef>
              <a:defRPr sz="1200">
                <a:solidFill>
                  <a:schemeClr val="tx1"/>
                </a:solidFill>
                <a:latin typeface="Times New Roman" panose="02020603050405020304" pitchFamily="18" charset="0"/>
              </a:defRPr>
            </a:lvl3pPr>
            <a:lvl4pPr marL="1620843" indent="-231549">
              <a:spcBef>
                <a:spcPct val="30000"/>
              </a:spcBef>
              <a:defRPr sz="1200">
                <a:solidFill>
                  <a:schemeClr val="tx1"/>
                </a:solidFill>
                <a:latin typeface="Times New Roman" panose="02020603050405020304" pitchFamily="18" charset="0"/>
              </a:defRPr>
            </a:lvl4pPr>
            <a:lvl5pPr marL="2083940" indent="-231549">
              <a:spcBef>
                <a:spcPct val="30000"/>
              </a:spcBef>
              <a:defRPr sz="1200">
                <a:solidFill>
                  <a:schemeClr val="tx1"/>
                </a:solidFill>
                <a:latin typeface="Times New Roman" panose="02020603050405020304" pitchFamily="18" charset="0"/>
              </a:defRPr>
            </a:lvl5pPr>
            <a:lvl6pPr marL="2547038" indent="-231549" eaLnBrk="0" fontAlgn="base" hangingPunct="0">
              <a:spcBef>
                <a:spcPct val="30000"/>
              </a:spcBef>
              <a:spcAft>
                <a:spcPct val="0"/>
              </a:spcAft>
              <a:defRPr sz="1200">
                <a:solidFill>
                  <a:schemeClr val="tx1"/>
                </a:solidFill>
                <a:latin typeface="Times New Roman" panose="02020603050405020304" pitchFamily="18" charset="0"/>
              </a:defRPr>
            </a:lvl6pPr>
            <a:lvl7pPr marL="3010136" indent="-231549" eaLnBrk="0" fontAlgn="base" hangingPunct="0">
              <a:spcBef>
                <a:spcPct val="30000"/>
              </a:spcBef>
              <a:spcAft>
                <a:spcPct val="0"/>
              </a:spcAft>
              <a:defRPr sz="1200">
                <a:solidFill>
                  <a:schemeClr val="tx1"/>
                </a:solidFill>
                <a:latin typeface="Times New Roman" panose="02020603050405020304" pitchFamily="18" charset="0"/>
              </a:defRPr>
            </a:lvl7pPr>
            <a:lvl8pPr marL="3473234" indent="-231549" eaLnBrk="0" fontAlgn="base" hangingPunct="0">
              <a:spcBef>
                <a:spcPct val="30000"/>
              </a:spcBef>
              <a:spcAft>
                <a:spcPct val="0"/>
              </a:spcAft>
              <a:defRPr sz="1200">
                <a:solidFill>
                  <a:schemeClr val="tx1"/>
                </a:solidFill>
                <a:latin typeface="Times New Roman" panose="02020603050405020304" pitchFamily="18" charset="0"/>
              </a:defRPr>
            </a:lvl8pPr>
            <a:lvl9pPr marL="3936332" indent="-2315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93ED39-1632-46FC-8468-6B2DF266CA1D}" type="slidenum">
              <a:rPr lang="en-US" altLang="en-US" smtClean="0"/>
              <a:pPr>
                <a:spcBef>
                  <a:spcPct val="0"/>
                </a:spcBef>
              </a:pPr>
              <a:t>1</a:t>
            </a:fld>
            <a:endParaRPr lang="en-US" altLang="en-US"/>
          </a:p>
        </p:txBody>
      </p:sp>
      <p:sp>
        <p:nvSpPr>
          <p:cNvPr id="6147" name="Rectangle 2">
            <a:extLst>
              <a:ext uri="{FF2B5EF4-FFF2-40B4-BE49-F238E27FC236}">
                <a16:creationId xmlns:a16="http://schemas.microsoft.com/office/drawing/2014/main" id="{CA03226A-CD2D-074E-60AE-9D8D43E1B2F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DC2FCC1-64AB-259B-00E8-711B9B34EEE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Abby</a:t>
            </a:r>
          </a:p>
          <a:p>
            <a:endParaRPr lang="en-US" b="1"/>
          </a:p>
          <a:p>
            <a:r>
              <a:rPr lang="en-US" b="1" dirty="0">
                <a:cs typeface="Calibri" panose="020F0502020204030204"/>
              </a:rPr>
              <a:t>Tech for social impact non-profit. </a:t>
            </a:r>
            <a:r>
              <a:rPr lang="en-US" b="1" dirty="0"/>
              <a:t>we have well-rounded expertise to deliver tech-based policy solutions so that we can bring </a:t>
            </a:r>
            <a:r>
              <a:rPr lang="en-US" dirty="0"/>
              <a:t>technology that the private sector uses to the public sector a speed that public sector usually can’t do alone, in order to help governments better solve policy problems using their own data.</a:t>
            </a:r>
            <a:endParaRPr lang="en-US" dirty="0">
              <a:cs typeface="Calibri"/>
            </a:endParaRPr>
          </a:p>
          <a:p>
            <a:endParaRPr lang="en-US" b="1" dirty="0">
              <a:cs typeface="Calibri"/>
            </a:endParaRPr>
          </a:p>
          <a:p>
            <a:endParaRPr lang="en-US" b="1" dirty="0"/>
          </a:p>
          <a:p>
            <a:r>
              <a:rPr lang="en-US" b="1" dirty="0"/>
              <a:t>Policy – come with expertise around how governments function so that we can effectively partner; have policy expertise in public finance, workforce development, postsecondary education, labor etc.</a:t>
            </a:r>
            <a:endParaRPr lang="en-US" b="1" dirty="0">
              <a:cs typeface="Calibri"/>
            </a:endParaRPr>
          </a:p>
          <a:p>
            <a:r>
              <a:rPr lang="en-US" b="1" dirty="0"/>
              <a:t>Tech – we have both front and back end developers dedicated to creating solutions that meet partners’ needs; our solutions rest on cloud-based infrastructure that is both flexible and scalable.</a:t>
            </a:r>
            <a:endParaRPr lang="en-US" b="1" dirty="0">
              <a:cs typeface="Calibri"/>
            </a:endParaRPr>
          </a:p>
          <a:p>
            <a:r>
              <a:rPr lang="en-US" b="1" dirty="0"/>
              <a:t>Science – world class economists and data scientists who help deliver machine learning and analytics; embed analytics into our solutions.</a:t>
            </a:r>
            <a:endParaRPr lang="en-US" b="1" dirty="0">
              <a:cs typeface="Calibri"/>
            </a:endParaRP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8CDFB-E94D-45DA-9768-BAEF645795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11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Ultimately – want to make it easy for everyone to comply with laws; easy data submission and tools to use data.</a:t>
            </a:r>
          </a:p>
          <a:p>
            <a:endParaRPr lang="en-US">
              <a:cs typeface="Calibri"/>
            </a:endParaRPr>
          </a:p>
        </p:txBody>
      </p:sp>
      <p:sp>
        <p:nvSpPr>
          <p:cNvPr id="4" name="Slide Number Placeholder 3"/>
          <p:cNvSpPr>
            <a:spLocks noGrp="1"/>
          </p:cNvSpPr>
          <p:nvPr>
            <p:ph type="sldNum" sz="quarter" idx="5"/>
          </p:nvPr>
        </p:nvSpPr>
        <p:spPr/>
        <p:txBody>
          <a:bodyPr/>
          <a:lstStyle/>
          <a:p>
            <a:fld id="{0DF767E6-809A-4E16-852C-FCA62ABB6A11}" type="slidenum">
              <a:rPr lang="en-US"/>
              <a:t>23</a:t>
            </a:fld>
            <a:endParaRPr lang="en-US"/>
          </a:p>
        </p:txBody>
      </p:sp>
    </p:spTree>
    <p:extLst>
      <p:ext uri="{BB962C8B-B14F-4D97-AF65-F5344CB8AC3E}">
        <p14:creationId xmlns:p14="http://schemas.microsoft.com/office/powerpoint/2010/main" val="2691247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panose="020F0502020204030204"/>
              </a:rPr>
              <a:t>Internal portal – also connecting existing administrative data for insights/analytics</a:t>
            </a:r>
            <a:endParaRPr lang="en-US">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r>
              <a:rPr lang="en-US">
                <a:cs typeface="Calibri" panose="020F0502020204030204"/>
              </a:rPr>
              <a:t>Certified payrolls – variety of formats to make it extremely user friendly</a:t>
            </a:r>
            <a:endParaRPr lang="en-US">
              <a:ea typeface="Calibri"/>
              <a:cs typeface="Calibri"/>
            </a:endParaRPr>
          </a:p>
          <a:p>
            <a:pPr marL="171450" indent="-171450">
              <a:buFont typeface="Arial"/>
              <a:buChar char="•"/>
            </a:pPr>
            <a:endParaRPr lang="en-US">
              <a:cs typeface="Calibri" panose="020F0502020204030204"/>
            </a:endParaRPr>
          </a:p>
          <a:p>
            <a:pPr marL="171450" indent="-171450">
              <a:buFont typeface="Arial"/>
              <a:buChar char="•"/>
            </a:pPr>
            <a:r>
              <a:rPr lang="en-US">
                <a:cs typeface="Calibri" panose="020F0502020204030204"/>
              </a:rPr>
              <a:t>Information in public portal – help improve transparency AND cut down on time NJDOL spends responding to inquiries and requests so they can focus on enforcement.</a:t>
            </a:r>
          </a:p>
          <a:p>
            <a:pPr marL="171450" indent="-171450">
              <a:buFont typeface="Arial"/>
              <a:buChar char="•"/>
            </a:pPr>
            <a:endParaRPr lang="en-US">
              <a:cs typeface="Calibri" panose="020F0502020204030204"/>
            </a:endParaRPr>
          </a:p>
          <a:p>
            <a:pPr marL="171450" indent="-171450">
              <a:buFont typeface="Arial"/>
              <a:buChar char="•"/>
            </a:pPr>
            <a:r>
              <a:rPr lang="en-US">
                <a:cs typeface="Calibri" panose="020F0502020204030204"/>
              </a:rPr>
              <a:t>The public body piece may be unique to NJ, but this technology is customizable.</a:t>
            </a:r>
            <a:endParaRPr lang="en-US">
              <a:ea typeface="Calibri"/>
              <a:cs typeface="Calibri" panose="020F0502020204030204"/>
            </a:endParaRPr>
          </a:p>
          <a:p>
            <a:pPr marL="171450" indent="-171450">
              <a:buFont typeface="Arial"/>
              <a:buChar char="•"/>
            </a:pPr>
            <a:endParaRPr lang="en-US">
              <a:ea typeface="Calibri"/>
              <a:cs typeface="Calibri" panose="020F0502020204030204"/>
            </a:endParaRPr>
          </a:p>
          <a:p>
            <a:pPr marL="171450" indent="-171450">
              <a:buFont typeface="Arial"/>
              <a:buChar char="•"/>
            </a:pPr>
            <a:r>
              <a:rPr lang="en-US">
                <a:ea typeface="Calibri"/>
                <a:cs typeface="Calibri" panose="020F0502020204030204"/>
              </a:rPr>
              <a:t>What we're about to show you is our first release – a minimum lovable product – and as soon as we launch this, we are diving right back into discovery, user testing, &amp; prioritization with the project team to make sure the next versions meet their needs for new features and functionality.</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90605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Agile, iterative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BBFFE2-8FF6-44CE-AEFE-74CFAF3121BE}"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035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Agile, iterative process</a:t>
            </a:r>
          </a:p>
        </p:txBody>
      </p:sp>
      <p:sp>
        <p:nvSpPr>
          <p:cNvPr id="4" name="Slide Number Placeholder 3"/>
          <p:cNvSpPr>
            <a:spLocks noGrp="1"/>
          </p:cNvSpPr>
          <p:nvPr>
            <p:ph type="sldNum" sz="quarter" idx="5"/>
          </p:nvPr>
        </p:nvSpPr>
        <p:spPr/>
        <p:txBody>
          <a:bodyPr/>
          <a:lstStyle/>
          <a:p>
            <a:fld id="{29BBFFE2-8FF6-44CE-AEFE-74CFAF3121BE}" type="slidenum">
              <a:t>26</a:t>
            </a:fld>
            <a:endParaRPr lang="en-US"/>
          </a:p>
        </p:txBody>
      </p:sp>
    </p:spTree>
    <p:extLst>
      <p:ext uri="{BB962C8B-B14F-4D97-AF65-F5344CB8AC3E}">
        <p14:creationId xmlns:p14="http://schemas.microsoft.com/office/powerpoint/2010/main" val="1371280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3359BB7-D658-D305-D086-71561C29B8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52534" indent="-289436">
              <a:spcBef>
                <a:spcPct val="30000"/>
              </a:spcBef>
              <a:defRPr sz="1200">
                <a:solidFill>
                  <a:schemeClr val="tx1"/>
                </a:solidFill>
                <a:latin typeface="Times New Roman" panose="02020603050405020304" pitchFamily="18" charset="0"/>
              </a:defRPr>
            </a:lvl2pPr>
            <a:lvl3pPr marL="1157745" indent="-231549">
              <a:spcBef>
                <a:spcPct val="30000"/>
              </a:spcBef>
              <a:defRPr sz="1200">
                <a:solidFill>
                  <a:schemeClr val="tx1"/>
                </a:solidFill>
                <a:latin typeface="Times New Roman" panose="02020603050405020304" pitchFamily="18" charset="0"/>
              </a:defRPr>
            </a:lvl3pPr>
            <a:lvl4pPr marL="1620843" indent="-231549">
              <a:spcBef>
                <a:spcPct val="30000"/>
              </a:spcBef>
              <a:defRPr sz="1200">
                <a:solidFill>
                  <a:schemeClr val="tx1"/>
                </a:solidFill>
                <a:latin typeface="Times New Roman" panose="02020603050405020304" pitchFamily="18" charset="0"/>
              </a:defRPr>
            </a:lvl4pPr>
            <a:lvl5pPr marL="2083940" indent="-231549">
              <a:spcBef>
                <a:spcPct val="30000"/>
              </a:spcBef>
              <a:defRPr sz="1200">
                <a:solidFill>
                  <a:schemeClr val="tx1"/>
                </a:solidFill>
                <a:latin typeface="Times New Roman" panose="02020603050405020304" pitchFamily="18" charset="0"/>
              </a:defRPr>
            </a:lvl5pPr>
            <a:lvl6pPr marL="2547038" indent="-231549" eaLnBrk="0" fontAlgn="base" hangingPunct="0">
              <a:spcBef>
                <a:spcPct val="30000"/>
              </a:spcBef>
              <a:spcAft>
                <a:spcPct val="0"/>
              </a:spcAft>
              <a:defRPr sz="1200">
                <a:solidFill>
                  <a:schemeClr val="tx1"/>
                </a:solidFill>
                <a:latin typeface="Times New Roman" panose="02020603050405020304" pitchFamily="18" charset="0"/>
              </a:defRPr>
            </a:lvl6pPr>
            <a:lvl7pPr marL="3010136" indent="-231549" eaLnBrk="0" fontAlgn="base" hangingPunct="0">
              <a:spcBef>
                <a:spcPct val="30000"/>
              </a:spcBef>
              <a:spcAft>
                <a:spcPct val="0"/>
              </a:spcAft>
              <a:defRPr sz="1200">
                <a:solidFill>
                  <a:schemeClr val="tx1"/>
                </a:solidFill>
                <a:latin typeface="Times New Roman" panose="02020603050405020304" pitchFamily="18" charset="0"/>
              </a:defRPr>
            </a:lvl7pPr>
            <a:lvl8pPr marL="3473234" indent="-231549" eaLnBrk="0" fontAlgn="base" hangingPunct="0">
              <a:spcBef>
                <a:spcPct val="30000"/>
              </a:spcBef>
              <a:spcAft>
                <a:spcPct val="0"/>
              </a:spcAft>
              <a:defRPr sz="1200">
                <a:solidFill>
                  <a:schemeClr val="tx1"/>
                </a:solidFill>
                <a:latin typeface="Times New Roman" panose="02020603050405020304" pitchFamily="18" charset="0"/>
              </a:defRPr>
            </a:lvl8pPr>
            <a:lvl9pPr marL="3936332" indent="-2315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B7C086-5E9D-4B5B-AFFE-964F5A107799}" type="slidenum">
              <a:rPr lang="en-US" altLang="en-US" smtClean="0"/>
              <a:pPr>
                <a:spcBef>
                  <a:spcPct val="0"/>
                </a:spcBef>
              </a:pPr>
              <a:t>27</a:t>
            </a:fld>
            <a:endParaRPr lang="en-US" altLang="en-US"/>
          </a:p>
        </p:txBody>
      </p:sp>
      <p:sp>
        <p:nvSpPr>
          <p:cNvPr id="61443" name="Rectangle 2">
            <a:extLst>
              <a:ext uri="{FF2B5EF4-FFF2-40B4-BE49-F238E27FC236}">
                <a16:creationId xmlns:a16="http://schemas.microsoft.com/office/drawing/2014/main" id="{6DBFD3F2-27D7-FB4C-B2AD-7BCDC5EB6890}"/>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E7936630-26D1-478B-FD84-4C452AF7FD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Helvetica" pitchFamily="2" charset="0"/>
              </a:rPr>
              <a:t>Employers must pay New Jersey Minimum Wage or </a:t>
            </a:r>
            <a:br>
              <a:rPr lang="en-US" sz="1200">
                <a:latin typeface="Helvetica" pitchFamily="2" charset="0"/>
              </a:rPr>
            </a:br>
            <a:r>
              <a:rPr lang="en-US" sz="1200">
                <a:latin typeface="Helvetica" pitchFamily="2" charset="0"/>
              </a:rPr>
              <a:t>any higher rate of pay agreed upon at time of hiring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latin typeface="Helvetica"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Helvetica" pitchFamily="2" charset="0"/>
              </a:rPr>
              <a:t>Employers must pay New Jersey Minimum Wage or </a:t>
            </a:r>
            <a:br>
              <a:rPr lang="en-US" sz="1200">
                <a:latin typeface="Helvetica" pitchFamily="2" charset="0"/>
              </a:rPr>
            </a:br>
            <a:r>
              <a:rPr lang="en-US" sz="1200">
                <a:latin typeface="Helvetica" pitchFamily="2" charset="0"/>
              </a:rPr>
              <a:t>any higher rate of pay agreed upon at time of hiring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latin typeface="Helvetica" pitchFamily="2" charset="0"/>
            </a:endParaRPr>
          </a:p>
          <a:p>
            <a:endParaRPr lang="en-US"/>
          </a:p>
        </p:txBody>
      </p:sp>
    </p:spTree>
    <p:extLst>
      <p:ext uri="{BB962C8B-B14F-4D97-AF65-F5344CB8AC3E}">
        <p14:creationId xmlns:p14="http://schemas.microsoft.com/office/powerpoint/2010/main" val="385784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Seasonal employer” means an employer who exclusively provides its services in a continuous period of not more than ten weeks during the months of June, July, August, and September, </a:t>
            </a:r>
            <a:r>
              <a:rPr lang="en-US" b="1" u="sng" dirty="0"/>
              <a:t>or</a:t>
            </a:r>
            <a:r>
              <a:rPr lang="en-US" dirty="0"/>
              <a:t> an employer for which, during the immediately previous calendar year, not less than two thirds of the employer’s gross receipts were received in a continuous period of not more than sixteen weeks </a:t>
            </a:r>
            <a:r>
              <a:rPr lang="en-US" b="1" u="sng" dirty="0"/>
              <a:t>or</a:t>
            </a:r>
            <a:r>
              <a:rPr lang="en-US" dirty="0"/>
              <a:t> for which not less than 75 percent of the wages paid by the employer during the immediately preceding year were paid for work performed during a single calendar quarter.</a:t>
            </a: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“Seasonal employment” means employment during a year by an employer that is a seasonal employer, or employment by a non-profit or government entity of an individual who is not employed by that employer outside of the period of that year commencing on May 1 and ending September 30, or employment by a governmental entity in a recreational program or service during the period commencing on May 1 and ending September 30, except that “</a:t>
            </a:r>
            <a:r>
              <a:rPr lang="en-US" altLang="en-US" b="1" dirty="0">
                <a:latin typeface="Arial" panose="020B0604020202020204" pitchFamily="34" charset="0"/>
              </a:rPr>
              <a:t>seasonal employment” does not include employment of employees engaged to labor on a farm on either a piece-rate or regular hourly rate basis.</a:t>
            </a:r>
          </a:p>
          <a:p>
            <a:endParaRPr lang="en-US" dirty="0"/>
          </a:p>
          <a:p>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325128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2/14/2005 Federal provisions and HAZARDOUS ORDERS were Updated and there are restrictions of Work that Minors Cannot Do:   </a:t>
            </a:r>
          </a:p>
          <a:p>
            <a:r>
              <a:rPr lang="en-US" dirty="0"/>
              <a:t>If a Fourteen- and 15-year-old wants to work for McDonalds they may cook only with electric or gas grills, or automated deep fryers.</a:t>
            </a:r>
          </a:p>
          <a:p>
            <a:endParaRPr lang="en-US" dirty="0"/>
          </a:p>
          <a:p>
            <a:r>
              <a:rPr lang="en-US" dirty="0"/>
              <a:t>Minors working in an office at a Construction site they have to be – more than 30 feet from site.</a:t>
            </a:r>
          </a:p>
          <a:p>
            <a:endParaRPr lang="en-US" dirty="0"/>
          </a:p>
          <a:p>
            <a:r>
              <a:rPr lang="en-US" dirty="0"/>
              <a:t>Minors who are 14 -17 years old are permitted to work as volunteers for nonprofit organizations such as Habitat for Humanity</a:t>
            </a:r>
          </a:p>
          <a:p>
            <a:r>
              <a:rPr lang="en-US" dirty="0"/>
              <a:t> </a:t>
            </a:r>
          </a:p>
          <a:p>
            <a:r>
              <a:rPr lang="en-US" dirty="0"/>
              <a:t>Commissioner of Labor has specific restrictions that No Minor shall:</a:t>
            </a:r>
          </a:p>
          <a:p>
            <a:r>
              <a:rPr lang="en-US" dirty="0"/>
              <a:t> </a:t>
            </a:r>
          </a:p>
          <a:p>
            <a:r>
              <a:rPr lang="en-US" dirty="0"/>
              <a:t>operate, perform maintenance, clean, inspect or work in, about, or in connection with any power-driven machinery</a:t>
            </a:r>
          </a:p>
          <a:p>
            <a:endParaRPr lang="en-US" dirty="0"/>
          </a:p>
          <a:p>
            <a:r>
              <a:rPr lang="en-US" dirty="0"/>
              <a:t>work without the safety equipment required by law</a:t>
            </a:r>
          </a:p>
          <a:p>
            <a:endParaRPr lang="en-US" dirty="0"/>
          </a:p>
          <a:p>
            <a:r>
              <a:rPr lang="en-US" dirty="0"/>
              <a:t>be exposed to hazardous waste products or other hazardous substances</a:t>
            </a:r>
          </a:p>
          <a:p>
            <a:endParaRPr lang="en-US" dirty="0"/>
          </a:p>
          <a:p>
            <a:r>
              <a:rPr lang="en-US" dirty="0"/>
              <a:t>no minor shall be permitted to work on any excavation, scaffolding or roofing;</a:t>
            </a:r>
          </a:p>
          <a:p>
            <a:br>
              <a:rPr lang="en-US" dirty="0"/>
            </a:br>
            <a:r>
              <a:rPr lang="en-US" dirty="0"/>
              <a:t>For more information refer to the Child Labor Laws &amp; Regulations number 12:58-3.1 through 4.6  in the Blue Book Pages 22 &amp;23 </a:t>
            </a:r>
          </a:p>
          <a:p>
            <a:endParaRPr lang="en-US" dirty="0"/>
          </a:p>
          <a:p>
            <a:r>
              <a:rPr lang="en-US" dirty="0"/>
              <a:t>Lifeguards (as per USDOL, not NJ Child Labor Laws)</a:t>
            </a:r>
          </a:p>
          <a:p>
            <a:r>
              <a:rPr lang="en-US" dirty="0"/>
              <a:t>Fifteen-year-olds, but not youth less than 15 years of age, may be employed as lifeguards at traditional swimming pools and most facilities of water amusement parks. Such employment must meet the following conditions:</a:t>
            </a:r>
          </a:p>
          <a:p>
            <a:r>
              <a:rPr lang="en-US" dirty="0"/>
              <a:t>The 15-year-old must be trained and certified by the American Red Cross, or a similar certifying organization, in aquatics and water safety; and</a:t>
            </a:r>
          </a:p>
          <a:p>
            <a:r>
              <a:rPr lang="en-US" dirty="0"/>
              <a:t>The 15-year-old must be employed in compliance with all the other applicable provisions of the federal child labor rules contained in Child Labor Regulations No. 3 (see Subpart C of 29 CFR Part 570), , including the restrictions on the hours and times of day that 15-year-olds may be employed as discussed below; and</a:t>
            </a:r>
          </a:p>
          <a:p>
            <a:r>
              <a:rPr lang="en-US" dirty="0"/>
              <a:t>The federal child labor rules require that 15-year-olds who are employed to teach or assist in teaching others how to swim must also be certified as swimming instructors by the American Red Cross or some other similar certifying agency.</a:t>
            </a:r>
          </a:p>
          <a:p>
            <a:endParaRPr lang="en-US" dirty="0"/>
          </a:p>
          <a:p>
            <a:r>
              <a:rPr lang="en-US" dirty="0"/>
              <a:t>Emphasize the “written parental permission” and that this only applies to summer period  “ during the period beginning on the last day of a minor's school year and ending on Labor Day of each year until 9 p.m. of any day with written permission from a parent or legal guardian.”</a:t>
            </a:r>
          </a:p>
          <a:p>
            <a:endParaRPr lang="en-US" dirty="0"/>
          </a:p>
          <a:p>
            <a:r>
              <a:rPr lang="en-US" dirty="0"/>
              <a:t>FOR 16 TO 17 YEAR OLDS</a:t>
            </a:r>
          </a:p>
          <a:p>
            <a:r>
              <a:rPr lang="en-US" dirty="0"/>
              <a:t>minors between 16 and 18 years of age may be employed after 11 p.m. during any regular vacation season, and on days which do not precede a regularly scheduled school day, with a special written permit from their parents or legal guardian stating the hours they are permitted to work; provided that minors between 16 and 18 years of age may be employed in a seasonal amusement or restaurant occupation after 11 p.m. and following 12:01 a.m. of the next day, if that employment is a continuation of a workday which began before 11 p.m., either during any regular school vacation season, or on workdays which do not begin on a day which precedes a regularly scheduled school day, with a special written permit from their parents or legal guardian stating the hours they are permitted to work, except that in no case shall minors between 16 and 18 years of age be employed after 3 a.m. or before 6 a.m. on a day which precedes a regularly scheduled school day</a:t>
            </a:r>
          </a:p>
          <a:p>
            <a:endParaRPr lang="en-US" dirty="0"/>
          </a:p>
          <a:p>
            <a:pPr marL="0" indent="0">
              <a:buNone/>
            </a:pPr>
            <a:r>
              <a:rPr lang="en-US" sz="1200" b="0" i="0" kern="1200" dirty="0">
                <a:solidFill>
                  <a:schemeClr val="tx1"/>
                </a:solidFill>
                <a:effectLst/>
                <a:latin typeface="+mn-lt"/>
                <a:ea typeface="+mn-ea"/>
                <a:cs typeface="+mn-cs"/>
              </a:rPr>
              <a:t>g) "Restaurant" means any establishment or business primarily engaged in the preparation and serving of meals or refreshments, both food and drink, and shall include but not be limited to the following: dining establishments, catering establishments, industrial caterers, and drive-in restaurants.</a:t>
            </a:r>
          </a:p>
          <a:p>
            <a:pPr marL="0" indent="0">
              <a:buNone/>
            </a:pPr>
            <a:endParaRPr lang="en-US" sz="1200" b="0" i="0" kern="1200" dirty="0">
              <a:solidFill>
                <a:schemeClr val="tx1"/>
              </a:solidFill>
              <a:effectLst/>
              <a:latin typeface="+mn-lt"/>
              <a:ea typeface="+mn-ea"/>
              <a:cs typeface="+mn-cs"/>
            </a:endParaRPr>
          </a:p>
          <a:p>
            <a:pPr marL="285750" indent="-285750">
              <a:buAutoNum type="romanLcParenBoth"/>
            </a:pPr>
            <a:r>
              <a:rPr lang="en-US" sz="1200" b="0" i="0" kern="1200" dirty="0">
                <a:solidFill>
                  <a:schemeClr val="tx1"/>
                </a:solidFill>
                <a:effectLst/>
                <a:latin typeface="+mn-lt"/>
                <a:ea typeface="+mn-ea"/>
                <a:cs typeface="+mn-cs"/>
              </a:rPr>
              <a:t>"Seasonal amusement" means any exclusively recreational or amusement establishment or business which does not operate more than seven months in any calendar year or which has received during any consecutive six months of the preceding calendar year average receipts equal to or less than 33 1/3 percent of its average receipts for the other six months of that year. "Seasonal amusement" includes but is not limited to amusement rides and amusement device ticket sales, and operations of games. However, "seasonal amusement" does not include retail, eating or drinking concessions, camps, beach and swimming facilities, movie theatres, theatrical productions, athletic events, professional entertainment, pool and billiard parlors, circuses and outdoor shows, sport activities or centers, country club athletic facilities, bowling alleys, race tracks and like facilities which are not part of a diversified amusement enterprise.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D27E331-7D5E-4E64-8923-5C7917160B33}" type="slidenum">
              <a:rPr lang="en-US" altLang="en-US" smtClean="0"/>
              <a:pPr>
                <a:defRPr/>
              </a:pPr>
              <a:t>7</a:t>
            </a:fld>
            <a:endParaRPr lang="en-US" altLang="en-US"/>
          </a:p>
        </p:txBody>
      </p:sp>
    </p:spTree>
    <p:extLst>
      <p:ext uri="{BB962C8B-B14F-4D97-AF65-F5344CB8AC3E}">
        <p14:creationId xmlns:p14="http://schemas.microsoft.com/office/powerpoint/2010/main" val="851881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solidFill>
                  <a:srgbClr val="151F48"/>
                </a:solidFill>
                <a:latin typeface="Roboto" panose="02000000000000000000" pitchFamily="2" charset="0"/>
              </a:rPr>
              <a:t>Questions:</a:t>
            </a:r>
          </a:p>
          <a:p>
            <a:pPr algn="l">
              <a:buFont typeface="Arial" panose="020B0604020202020204" pitchFamily="34" charset="0"/>
              <a:buChar char="•"/>
            </a:pPr>
            <a:r>
              <a:rPr lang="en-US" sz="1200" b="1" i="0">
                <a:solidFill>
                  <a:srgbClr val="151F48"/>
                </a:solidFill>
                <a:effectLst/>
                <a:latin typeface="Roboto" panose="02000000000000000000" pitchFamily="2" charset="0"/>
              </a:rPr>
              <a:t>By email: </a:t>
            </a:r>
            <a:r>
              <a:rPr lang="en-US" sz="1200" b="0" i="0">
                <a:solidFill>
                  <a:srgbClr val="151F48"/>
                </a:solidFill>
                <a:effectLst/>
                <a:latin typeface="Roboto" panose="02000000000000000000" pitchFamily="2" charset="0"/>
              </a:rPr>
              <a:t>Send a message to </a:t>
            </a:r>
            <a:r>
              <a:rPr lang="en-US" sz="1200" b="0" i="0" u="none" strike="noStrike">
                <a:solidFill>
                  <a:srgbClr val="0050E6"/>
                </a:solidFill>
                <a:effectLst/>
                <a:latin typeface="Roboto" panose="02000000000000000000" pitchFamily="2" charset="0"/>
                <a:hlinkClick r:id="rId3"/>
              </a:rPr>
              <a:t>wage.hour@dol.nj.gov</a:t>
            </a:r>
            <a:r>
              <a:rPr lang="en-US" sz="1200" b="0" i="0" u="none" strike="noStrike">
                <a:solidFill>
                  <a:srgbClr val="0050E6"/>
                </a:solidFill>
                <a:effectLst/>
                <a:latin typeface="Roboto" panose="02000000000000000000" pitchFamily="2" charset="0"/>
              </a:rPr>
              <a:t> </a:t>
            </a:r>
          </a:p>
          <a:p>
            <a:pPr algn="l">
              <a:buFont typeface="Arial" panose="020B0604020202020204" pitchFamily="34" charset="0"/>
              <a:buChar char="•"/>
            </a:pPr>
            <a:endParaRPr lang="en-US" sz="1200" b="0" i="0">
              <a:solidFill>
                <a:srgbClr val="151F48"/>
              </a:solidFill>
              <a:effectLst/>
              <a:latin typeface="Roboto" panose="02000000000000000000" pitchFamily="2" charset="0"/>
            </a:endParaRPr>
          </a:p>
          <a:p>
            <a:pPr algn="l">
              <a:buFont typeface="Arial" panose="020B0604020202020204" pitchFamily="34" charset="0"/>
              <a:buChar char="•"/>
            </a:pPr>
            <a:r>
              <a:rPr lang="en-US" sz="1200" b="1" i="0">
                <a:solidFill>
                  <a:srgbClr val="151F48"/>
                </a:solidFill>
                <a:effectLst/>
                <a:latin typeface="Roboto" panose="02000000000000000000" pitchFamily="2" charset="0"/>
              </a:rPr>
              <a:t>By phone:</a:t>
            </a:r>
            <a:r>
              <a:rPr lang="en-US" sz="1200" b="0" i="0">
                <a:solidFill>
                  <a:srgbClr val="151F48"/>
                </a:solidFill>
                <a:effectLst/>
                <a:latin typeface="Roboto" panose="02000000000000000000" pitchFamily="2" charset="0"/>
              </a:rPr>
              <a:t> Call 609-292-2305 between 8:30 a.m. and 4 p.m. TTY users can contact this department through NJ Relay: 7-1-1</a:t>
            </a:r>
          </a:p>
          <a:p>
            <a:pPr algn="l">
              <a:buFont typeface="Arial" panose="020B0604020202020204" pitchFamily="34" charset="0"/>
              <a:buChar char="•"/>
            </a:pPr>
            <a:r>
              <a:rPr lang="en-US" sz="1200">
                <a:solidFill>
                  <a:srgbClr val="151F48"/>
                </a:solidFill>
                <a:latin typeface="Roboto" panose="02000000000000000000" pitchFamily="2" charset="0"/>
              </a:rPr>
              <a:t>Printable </a:t>
            </a:r>
            <a:r>
              <a:rPr lang="en-US" sz="1200" err="1">
                <a:solidFill>
                  <a:srgbClr val="151F48"/>
                </a:solidFill>
                <a:latin typeface="Roboto" panose="02000000000000000000" pitchFamily="2" charset="0"/>
              </a:rPr>
              <a:t>faqs</a:t>
            </a:r>
            <a:r>
              <a:rPr lang="en-US" sz="1200">
                <a:solidFill>
                  <a:srgbClr val="151F48"/>
                </a:solidFill>
                <a:latin typeface="Roboto" panose="02000000000000000000" pitchFamily="2" charset="0"/>
              </a:rPr>
              <a:t>: </a:t>
            </a:r>
            <a:r>
              <a:rPr lang="en-US" sz="1050">
                <a:hlinkClick r:id="rId4"/>
              </a:rPr>
              <a:t>whatemployersneedtoknow.pdf (nj.gov)</a:t>
            </a:r>
            <a:endParaRPr lang="en-US" sz="1200" b="0" i="0">
              <a:solidFill>
                <a:srgbClr val="151F48"/>
              </a:solidFill>
              <a:effectLst/>
              <a:latin typeface="Roboto" panose="02000000000000000000" pitchFamily="2" charset="0"/>
            </a:endParaRPr>
          </a:p>
          <a:p>
            <a:pPr lvl="1">
              <a:buFont typeface="Arial" panose="020B0604020202020204" pitchFamily="34" charset="0"/>
              <a:buChar char="•"/>
            </a:pPr>
            <a:endParaRPr lang="en-US" sz="1600" b="0" i="0">
              <a:solidFill>
                <a:srgbClr val="151F48"/>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pPr>
              <a:defRPr/>
            </a:pPr>
            <a:fld id="{FD27E331-7D5E-4E64-8923-5C7917160B33}" type="slidenum">
              <a:rPr lang="en-US" altLang="en-US" smtClean="0"/>
              <a:pPr>
                <a:defRPr/>
              </a:pPr>
              <a:t>9</a:t>
            </a:fld>
            <a:endParaRPr lang="en-US" altLang="en-US"/>
          </a:p>
        </p:txBody>
      </p:sp>
    </p:spTree>
    <p:extLst>
      <p:ext uri="{BB962C8B-B14F-4D97-AF65-F5344CB8AC3E}">
        <p14:creationId xmlns:p14="http://schemas.microsoft.com/office/powerpoint/2010/main" val="140878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If an employee</a:t>
            </a:r>
            <a:r>
              <a:rPr lang="en-US" baseline="0"/>
              <a:t> knows they are going to need sick leave in advance – for example for an appointment – the employer can require up to 7 days advance notice</a:t>
            </a:r>
          </a:p>
          <a:p>
            <a:r>
              <a:rPr lang="en-US" baseline="0"/>
              <a:t>But if they can’t plan the need for sick leave – like a child wakes up sick and they cannot go to work because they must stay home with them – the employer can only require the employee to provide notice as soon as they possibly can.</a:t>
            </a:r>
          </a:p>
          <a:p>
            <a:r>
              <a:rPr lang="en-US" baseline="0"/>
              <a:t>See webpage for printable handouts in English and Spanish and additional languages! </a:t>
            </a:r>
            <a:endParaRPr lang="en-US"/>
          </a:p>
          <a:p>
            <a:endParaRPr lang="en-US"/>
          </a:p>
        </p:txBody>
      </p:sp>
      <p:sp>
        <p:nvSpPr>
          <p:cNvPr id="4" name="Slide Number Placeholder 3"/>
          <p:cNvSpPr>
            <a:spLocks noGrp="1"/>
          </p:cNvSpPr>
          <p:nvPr>
            <p:ph type="sldNum" sz="quarter" idx="5"/>
          </p:nvPr>
        </p:nvSpPr>
        <p:spPr/>
        <p:txBody>
          <a:bodyPr/>
          <a:lstStyle/>
          <a:p>
            <a:pPr>
              <a:defRPr/>
            </a:pPr>
            <a:fld id="{FD27E331-7D5E-4E64-8923-5C7917160B33}" type="slidenum">
              <a:rPr lang="en-US" altLang="en-US" smtClean="0"/>
              <a:pPr>
                <a:defRPr/>
              </a:pPr>
              <a:t>10</a:t>
            </a:fld>
            <a:endParaRPr lang="en-US" altLang="en-US"/>
          </a:p>
        </p:txBody>
      </p:sp>
    </p:spTree>
    <p:extLst>
      <p:ext uri="{BB962C8B-B14F-4D97-AF65-F5344CB8AC3E}">
        <p14:creationId xmlns:p14="http://schemas.microsoft.com/office/powerpoint/2010/main" val="422166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3C5EA26-474A-2A0E-401A-7717093F32E4}"/>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39D51577-FC1F-BB8C-0BFC-5183D41030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PW Contractor list should be consulted by any government agency or entity before hiring for a public works job. Doing so can help avoid unnecessary project delays and extra costs to businesses, schools, government entities and taxpayers. </a:t>
            </a:r>
          </a:p>
        </p:txBody>
      </p:sp>
      <p:sp>
        <p:nvSpPr>
          <p:cNvPr id="36868" name="Slide Number Placeholder 3">
            <a:extLst>
              <a:ext uri="{FF2B5EF4-FFF2-40B4-BE49-F238E27FC236}">
                <a16:creationId xmlns:a16="http://schemas.microsoft.com/office/drawing/2014/main" id="{49E62C3D-2255-6BB6-DEB3-09C7D3484EA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2534" indent="-289436">
              <a:defRPr sz="2400">
                <a:solidFill>
                  <a:schemeClr val="tx1"/>
                </a:solidFill>
                <a:latin typeface="Times New Roman" panose="02020603050405020304" pitchFamily="18" charset="0"/>
              </a:defRPr>
            </a:lvl2pPr>
            <a:lvl3pPr marL="1157745" indent="-231549">
              <a:defRPr sz="2400">
                <a:solidFill>
                  <a:schemeClr val="tx1"/>
                </a:solidFill>
                <a:latin typeface="Times New Roman" panose="02020603050405020304" pitchFamily="18" charset="0"/>
              </a:defRPr>
            </a:lvl3pPr>
            <a:lvl4pPr marL="1620843" indent="-231549">
              <a:defRPr sz="2400">
                <a:solidFill>
                  <a:schemeClr val="tx1"/>
                </a:solidFill>
                <a:latin typeface="Times New Roman" panose="02020603050405020304" pitchFamily="18" charset="0"/>
              </a:defRPr>
            </a:lvl4pPr>
            <a:lvl5pPr marL="2083940" indent="-231549">
              <a:defRPr sz="2400">
                <a:solidFill>
                  <a:schemeClr val="tx1"/>
                </a:solidFill>
                <a:latin typeface="Times New Roman" panose="02020603050405020304" pitchFamily="18" charset="0"/>
              </a:defRPr>
            </a:lvl5pPr>
            <a:lvl6pPr marL="2547038" indent="-231549" eaLnBrk="0" fontAlgn="base" hangingPunct="0">
              <a:spcBef>
                <a:spcPct val="0"/>
              </a:spcBef>
              <a:spcAft>
                <a:spcPct val="0"/>
              </a:spcAft>
              <a:defRPr sz="2400">
                <a:solidFill>
                  <a:schemeClr val="tx1"/>
                </a:solidFill>
                <a:latin typeface="Times New Roman" panose="02020603050405020304" pitchFamily="18" charset="0"/>
              </a:defRPr>
            </a:lvl6pPr>
            <a:lvl7pPr marL="3010136" indent="-231549" eaLnBrk="0" fontAlgn="base" hangingPunct="0">
              <a:spcBef>
                <a:spcPct val="0"/>
              </a:spcBef>
              <a:spcAft>
                <a:spcPct val="0"/>
              </a:spcAft>
              <a:defRPr sz="2400">
                <a:solidFill>
                  <a:schemeClr val="tx1"/>
                </a:solidFill>
                <a:latin typeface="Times New Roman" panose="02020603050405020304" pitchFamily="18" charset="0"/>
              </a:defRPr>
            </a:lvl7pPr>
            <a:lvl8pPr marL="3473234" indent="-231549" eaLnBrk="0" fontAlgn="base" hangingPunct="0">
              <a:spcBef>
                <a:spcPct val="0"/>
              </a:spcBef>
              <a:spcAft>
                <a:spcPct val="0"/>
              </a:spcAft>
              <a:defRPr sz="2400">
                <a:solidFill>
                  <a:schemeClr val="tx1"/>
                </a:solidFill>
                <a:latin typeface="Times New Roman" panose="02020603050405020304" pitchFamily="18" charset="0"/>
              </a:defRPr>
            </a:lvl8pPr>
            <a:lvl9pPr marL="3936332" indent="-231549" eaLnBrk="0" fontAlgn="base" hangingPunct="0">
              <a:spcBef>
                <a:spcPct val="0"/>
              </a:spcBef>
              <a:spcAft>
                <a:spcPct val="0"/>
              </a:spcAft>
              <a:defRPr sz="2400">
                <a:solidFill>
                  <a:schemeClr val="tx1"/>
                </a:solidFill>
                <a:latin typeface="Times New Roman" panose="02020603050405020304" pitchFamily="18" charset="0"/>
              </a:defRPr>
            </a:lvl9pPr>
          </a:lstStyle>
          <a:p>
            <a:fld id="{06A067A4-D76C-4FE6-B5E9-9AD5E551969A}" type="slidenum">
              <a:rPr lang="en-US" altLang="en-US" sz="1200"/>
              <a:pPr/>
              <a:t>13</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B15AFC3-C64A-7D0B-4AF1-5719D65CBD65}"/>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E43886FF-B01B-AE8D-7D3C-F38CE93E8C2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Times New Roman"/>
            </a:endParaRPr>
          </a:p>
        </p:txBody>
      </p:sp>
      <p:sp>
        <p:nvSpPr>
          <p:cNvPr id="17412" name="Slide Number Placeholder 3">
            <a:extLst>
              <a:ext uri="{FF2B5EF4-FFF2-40B4-BE49-F238E27FC236}">
                <a16:creationId xmlns:a16="http://schemas.microsoft.com/office/drawing/2014/main" id="{7C8E9FE5-DB4D-985E-45C4-E7C3BCFE17C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2534" indent="-289436">
              <a:defRPr sz="2400">
                <a:solidFill>
                  <a:schemeClr val="tx1"/>
                </a:solidFill>
                <a:latin typeface="Times New Roman" panose="02020603050405020304" pitchFamily="18" charset="0"/>
              </a:defRPr>
            </a:lvl2pPr>
            <a:lvl3pPr marL="1157745" indent="-231549">
              <a:defRPr sz="2400">
                <a:solidFill>
                  <a:schemeClr val="tx1"/>
                </a:solidFill>
                <a:latin typeface="Times New Roman" panose="02020603050405020304" pitchFamily="18" charset="0"/>
              </a:defRPr>
            </a:lvl3pPr>
            <a:lvl4pPr marL="1620843" indent="-231549">
              <a:defRPr sz="2400">
                <a:solidFill>
                  <a:schemeClr val="tx1"/>
                </a:solidFill>
                <a:latin typeface="Times New Roman" panose="02020603050405020304" pitchFamily="18" charset="0"/>
              </a:defRPr>
            </a:lvl4pPr>
            <a:lvl5pPr marL="2083940" indent="-231549">
              <a:defRPr sz="2400">
                <a:solidFill>
                  <a:schemeClr val="tx1"/>
                </a:solidFill>
                <a:latin typeface="Times New Roman" panose="02020603050405020304" pitchFamily="18" charset="0"/>
              </a:defRPr>
            </a:lvl5pPr>
            <a:lvl6pPr marL="2547038" indent="-231549" eaLnBrk="0" fontAlgn="base" hangingPunct="0">
              <a:spcBef>
                <a:spcPct val="0"/>
              </a:spcBef>
              <a:spcAft>
                <a:spcPct val="0"/>
              </a:spcAft>
              <a:defRPr sz="2400">
                <a:solidFill>
                  <a:schemeClr val="tx1"/>
                </a:solidFill>
                <a:latin typeface="Times New Roman" panose="02020603050405020304" pitchFamily="18" charset="0"/>
              </a:defRPr>
            </a:lvl6pPr>
            <a:lvl7pPr marL="3010136" indent="-231549" eaLnBrk="0" fontAlgn="base" hangingPunct="0">
              <a:spcBef>
                <a:spcPct val="0"/>
              </a:spcBef>
              <a:spcAft>
                <a:spcPct val="0"/>
              </a:spcAft>
              <a:defRPr sz="2400">
                <a:solidFill>
                  <a:schemeClr val="tx1"/>
                </a:solidFill>
                <a:latin typeface="Times New Roman" panose="02020603050405020304" pitchFamily="18" charset="0"/>
              </a:defRPr>
            </a:lvl7pPr>
            <a:lvl8pPr marL="3473234" indent="-231549" eaLnBrk="0" fontAlgn="base" hangingPunct="0">
              <a:spcBef>
                <a:spcPct val="0"/>
              </a:spcBef>
              <a:spcAft>
                <a:spcPct val="0"/>
              </a:spcAft>
              <a:defRPr sz="2400">
                <a:solidFill>
                  <a:schemeClr val="tx1"/>
                </a:solidFill>
                <a:latin typeface="Times New Roman" panose="02020603050405020304" pitchFamily="18" charset="0"/>
              </a:defRPr>
            </a:lvl8pPr>
            <a:lvl9pPr marL="3936332" indent="-231549" eaLnBrk="0" fontAlgn="base" hangingPunct="0">
              <a:spcBef>
                <a:spcPct val="0"/>
              </a:spcBef>
              <a:spcAft>
                <a:spcPct val="0"/>
              </a:spcAft>
              <a:defRPr sz="2400">
                <a:solidFill>
                  <a:schemeClr val="tx1"/>
                </a:solidFill>
                <a:latin typeface="Times New Roman" panose="02020603050405020304" pitchFamily="18" charset="0"/>
              </a:defRPr>
            </a:lvl9pPr>
          </a:lstStyle>
          <a:p>
            <a:fld id="{73741A72-639E-4912-8208-232FAEFEFBCE}" type="slidenum">
              <a:rPr lang="en-US" altLang="en-US" sz="1200"/>
              <a:pPr/>
              <a:t>15</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D27E331-7D5E-4E64-8923-5C7917160B33}" type="slidenum">
              <a:rPr lang="en-US" altLang="en-US" smtClean="0"/>
              <a:pPr>
                <a:defRPr/>
              </a:pPr>
              <a:t>19</a:t>
            </a:fld>
            <a:endParaRPr lang="en-US" altLang="en-US"/>
          </a:p>
        </p:txBody>
      </p:sp>
    </p:spTree>
    <p:extLst>
      <p:ext uri="{BB962C8B-B14F-4D97-AF65-F5344CB8AC3E}">
        <p14:creationId xmlns:p14="http://schemas.microsoft.com/office/powerpoint/2010/main" val="416615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19FB197-2D57-F2E4-0324-9745E434642E}"/>
              </a:ext>
            </a:extLst>
          </p:cNvPr>
          <p:cNvGrpSpPr>
            <a:grpSpLocks/>
          </p:cNvGrpSpPr>
          <p:nvPr/>
        </p:nvGrpSpPr>
        <p:grpSpPr bwMode="auto">
          <a:xfrm>
            <a:off x="19050" y="1109663"/>
            <a:ext cx="9156700" cy="757237"/>
            <a:chOff x="0" y="0"/>
            <a:chExt cx="5768" cy="477"/>
          </a:xfrm>
        </p:grpSpPr>
        <p:sp>
          <p:nvSpPr>
            <p:cNvPr id="3" name="Freeform 3">
              <a:extLst>
                <a:ext uri="{FF2B5EF4-FFF2-40B4-BE49-F238E27FC236}">
                  <a16:creationId xmlns:a16="http://schemas.microsoft.com/office/drawing/2014/main" id="{60243A3E-00F8-6145-6294-403A98B90C14}"/>
                </a:ext>
              </a:extLst>
            </p:cNvPr>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Freeform 4">
              <a:extLst>
                <a:ext uri="{FF2B5EF4-FFF2-40B4-BE49-F238E27FC236}">
                  <a16:creationId xmlns:a16="http://schemas.microsoft.com/office/drawing/2014/main" id="{F18BD2DA-5FB2-60A4-819E-41418B48F70A}"/>
                </a:ext>
              </a:extLst>
            </p:cNvPr>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Freeform 5">
              <a:extLst>
                <a:ext uri="{FF2B5EF4-FFF2-40B4-BE49-F238E27FC236}">
                  <a16:creationId xmlns:a16="http://schemas.microsoft.com/office/drawing/2014/main" id="{936AEAC5-97E6-075A-9782-1CFDFAB4C523}"/>
                </a:ext>
              </a:extLst>
            </p:cNvPr>
            <p:cNvSpPr>
              <a:spLocks/>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p:spPr>
          <p:txBody>
            <a:bodyPr wrap="none" anchor="ctr"/>
            <a:lstStyle/>
            <a:p>
              <a:pPr eaLnBrk="1" hangingPunct="1">
                <a:defRPr/>
              </a:pPr>
              <a:endParaRPr lang="en-US"/>
            </a:p>
          </p:txBody>
        </p:sp>
        <p:sp>
          <p:nvSpPr>
            <p:cNvPr id="6" name="Freeform 6">
              <a:extLst>
                <a:ext uri="{FF2B5EF4-FFF2-40B4-BE49-F238E27FC236}">
                  <a16:creationId xmlns:a16="http://schemas.microsoft.com/office/drawing/2014/main" id="{AB815DE6-E6B4-B869-6220-F5ED903B1C02}"/>
                </a:ext>
              </a:extLst>
            </p:cNvPr>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7">
              <a:extLst>
                <a:ext uri="{FF2B5EF4-FFF2-40B4-BE49-F238E27FC236}">
                  <a16:creationId xmlns:a16="http://schemas.microsoft.com/office/drawing/2014/main" id="{D3E1341D-0DD7-30AE-6FA7-2234B586F8D1}"/>
                </a:ext>
              </a:extLst>
            </p:cNvPr>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Freeform 8">
              <a:extLst>
                <a:ext uri="{FF2B5EF4-FFF2-40B4-BE49-F238E27FC236}">
                  <a16:creationId xmlns:a16="http://schemas.microsoft.com/office/drawing/2014/main" id="{FB437040-20B8-8FC7-1339-75FFA177A09A}"/>
                </a:ext>
              </a:extLst>
            </p:cNvPr>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9">
              <a:extLst>
                <a:ext uri="{FF2B5EF4-FFF2-40B4-BE49-F238E27FC236}">
                  <a16:creationId xmlns:a16="http://schemas.microsoft.com/office/drawing/2014/main" id="{5D1F827B-DAFF-5BAB-5EBD-D1CB63B1D645}"/>
                </a:ext>
              </a:extLst>
            </p:cNvPr>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10">
              <a:extLst>
                <a:ext uri="{FF2B5EF4-FFF2-40B4-BE49-F238E27FC236}">
                  <a16:creationId xmlns:a16="http://schemas.microsoft.com/office/drawing/2014/main" id="{20203D7D-0B90-2E1B-411B-BB017EBB2712}"/>
                </a:ext>
              </a:extLst>
            </p:cNvPr>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11">
              <a:extLst>
                <a:ext uri="{FF2B5EF4-FFF2-40B4-BE49-F238E27FC236}">
                  <a16:creationId xmlns:a16="http://schemas.microsoft.com/office/drawing/2014/main" id="{98FF5D88-ABDC-A795-6AF6-B9B78881126C}"/>
                </a:ext>
              </a:extLst>
            </p:cNvPr>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2">
              <a:extLst>
                <a:ext uri="{FF2B5EF4-FFF2-40B4-BE49-F238E27FC236}">
                  <a16:creationId xmlns:a16="http://schemas.microsoft.com/office/drawing/2014/main" id="{3B3677C3-BC54-C38C-3753-490B8A97D8B8}"/>
                </a:ext>
              </a:extLst>
            </p:cNvPr>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3">
              <a:extLst>
                <a:ext uri="{FF2B5EF4-FFF2-40B4-BE49-F238E27FC236}">
                  <a16:creationId xmlns:a16="http://schemas.microsoft.com/office/drawing/2014/main" id="{19FD455D-8CE3-7843-4D20-B21E3121676B}"/>
                </a:ext>
              </a:extLst>
            </p:cNvPr>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4">
              <a:extLst>
                <a:ext uri="{FF2B5EF4-FFF2-40B4-BE49-F238E27FC236}">
                  <a16:creationId xmlns:a16="http://schemas.microsoft.com/office/drawing/2014/main" id="{7E6FD7A4-73DB-11AB-6220-07CDB250D194}"/>
                </a:ext>
              </a:extLst>
            </p:cNvPr>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15">
              <a:extLst>
                <a:ext uri="{FF2B5EF4-FFF2-40B4-BE49-F238E27FC236}">
                  <a16:creationId xmlns:a16="http://schemas.microsoft.com/office/drawing/2014/main" id="{654BBAE2-5D72-DDDC-8E77-8346D4320221}"/>
                </a:ext>
              </a:extLst>
            </p:cNvPr>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6">
              <a:extLst>
                <a:ext uri="{FF2B5EF4-FFF2-40B4-BE49-F238E27FC236}">
                  <a16:creationId xmlns:a16="http://schemas.microsoft.com/office/drawing/2014/main" id="{3F6C0360-0F64-8B73-CEB0-CA3312FF18D4}"/>
                </a:ext>
              </a:extLst>
            </p:cNvPr>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7">
              <a:extLst>
                <a:ext uri="{FF2B5EF4-FFF2-40B4-BE49-F238E27FC236}">
                  <a16:creationId xmlns:a16="http://schemas.microsoft.com/office/drawing/2014/main" id="{958C6970-C73B-1F53-77F8-24066AD8C1B2}"/>
                </a:ext>
              </a:extLst>
            </p:cNvPr>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8">
              <a:extLst>
                <a:ext uri="{FF2B5EF4-FFF2-40B4-BE49-F238E27FC236}">
                  <a16:creationId xmlns:a16="http://schemas.microsoft.com/office/drawing/2014/main" id="{06FADADC-A461-294A-A438-76F091AB81EE}"/>
                </a:ext>
              </a:extLst>
            </p:cNvPr>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9">
              <a:extLst>
                <a:ext uri="{FF2B5EF4-FFF2-40B4-BE49-F238E27FC236}">
                  <a16:creationId xmlns:a16="http://schemas.microsoft.com/office/drawing/2014/main" id="{089AE028-CD6B-BC2F-A4E0-26A2B76BB72F}"/>
                </a:ext>
              </a:extLst>
            </p:cNvPr>
            <p:cNvSpPr>
              <a:spLocks/>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p:spPr>
          <p:txBody>
            <a:bodyPr wrap="none" anchor="ctr"/>
            <a:lstStyle/>
            <a:p>
              <a:pPr eaLnBrk="1" hangingPunct="1">
                <a:defRPr/>
              </a:pPr>
              <a:endParaRPr lang="en-US"/>
            </a:p>
          </p:txBody>
        </p:sp>
        <p:sp>
          <p:nvSpPr>
            <p:cNvPr id="20" name="Freeform 20">
              <a:extLst>
                <a:ext uri="{FF2B5EF4-FFF2-40B4-BE49-F238E27FC236}">
                  <a16:creationId xmlns:a16="http://schemas.microsoft.com/office/drawing/2014/main" id="{792F705B-2050-61A5-9798-B6144282A099}"/>
                </a:ext>
              </a:extLst>
            </p:cNvPr>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21">
              <a:extLst>
                <a:ext uri="{FF2B5EF4-FFF2-40B4-BE49-F238E27FC236}">
                  <a16:creationId xmlns:a16="http://schemas.microsoft.com/office/drawing/2014/main" id="{C43E4FCC-9A39-C99B-329A-437C0764D258}"/>
                </a:ext>
              </a:extLst>
            </p:cNvPr>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22">
              <a:extLst>
                <a:ext uri="{FF2B5EF4-FFF2-40B4-BE49-F238E27FC236}">
                  <a16:creationId xmlns:a16="http://schemas.microsoft.com/office/drawing/2014/main" id="{2E626360-E4B5-19F7-25C2-50F6F7622D4C}"/>
                </a:ext>
              </a:extLst>
            </p:cNvPr>
            <p:cNvSpPr>
              <a:spLocks/>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p:spPr>
          <p:txBody>
            <a:bodyPr wrap="none" anchor="ctr"/>
            <a:lstStyle/>
            <a:p>
              <a:pPr eaLnBrk="1" hangingPunct="1">
                <a:defRPr/>
              </a:pPr>
              <a:endParaRPr lang="en-US"/>
            </a:p>
          </p:txBody>
        </p:sp>
        <p:sp>
          <p:nvSpPr>
            <p:cNvPr id="23" name="Freeform 23">
              <a:extLst>
                <a:ext uri="{FF2B5EF4-FFF2-40B4-BE49-F238E27FC236}">
                  <a16:creationId xmlns:a16="http://schemas.microsoft.com/office/drawing/2014/main" id="{18C13524-A481-A100-3AB5-720E6D4AC38D}"/>
                </a:ext>
              </a:extLst>
            </p:cNvPr>
            <p:cNvSpPr>
              <a:spLocks/>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p:spPr>
          <p:txBody>
            <a:bodyPr wrap="none" anchor="ctr"/>
            <a:lstStyle/>
            <a:p>
              <a:pPr eaLnBrk="1" hangingPunct="1">
                <a:defRPr/>
              </a:pPr>
              <a:endParaRPr lang="en-US"/>
            </a:p>
          </p:txBody>
        </p:sp>
        <p:sp>
          <p:nvSpPr>
            <p:cNvPr id="24" name="Freeform 24">
              <a:extLst>
                <a:ext uri="{FF2B5EF4-FFF2-40B4-BE49-F238E27FC236}">
                  <a16:creationId xmlns:a16="http://schemas.microsoft.com/office/drawing/2014/main" id="{04A81212-DF6A-62EA-579B-A3168C7FB3A3}"/>
                </a:ext>
              </a:extLst>
            </p:cNvPr>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 name="Group 25">
            <a:extLst>
              <a:ext uri="{FF2B5EF4-FFF2-40B4-BE49-F238E27FC236}">
                <a16:creationId xmlns:a16="http://schemas.microsoft.com/office/drawing/2014/main" id="{37324751-2EE5-FE5C-1D9A-87AEFED17FF3}"/>
              </a:ext>
            </a:extLst>
          </p:cNvPr>
          <p:cNvGrpSpPr>
            <a:grpSpLocks/>
          </p:cNvGrpSpPr>
          <p:nvPr/>
        </p:nvGrpSpPr>
        <p:grpSpPr bwMode="auto">
          <a:xfrm>
            <a:off x="20638" y="6161088"/>
            <a:ext cx="9169400" cy="138112"/>
            <a:chOff x="0" y="4032"/>
            <a:chExt cx="5776" cy="87"/>
          </a:xfrm>
        </p:grpSpPr>
        <p:sp>
          <p:nvSpPr>
            <p:cNvPr id="26" name="Freeform 26">
              <a:extLst>
                <a:ext uri="{FF2B5EF4-FFF2-40B4-BE49-F238E27FC236}">
                  <a16:creationId xmlns:a16="http://schemas.microsoft.com/office/drawing/2014/main" id="{338AA3DA-40B1-569D-38F6-40A859640262}"/>
                </a:ext>
              </a:extLst>
            </p:cNvPr>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Freeform 27">
              <a:extLst>
                <a:ext uri="{FF2B5EF4-FFF2-40B4-BE49-F238E27FC236}">
                  <a16:creationId xmlns:a16="http://schemas.microsoft.com/office/drawing/2014/main" id="{6610BAEC-F5E3-D63F-69EC-B622D99694D8}"/>
                </a:ext>
              </a:extLst>
            </p:cNvPr>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Freeform 28">
              <a:extLst>
                <a:ext uri="{FF2B5EF4-FFF2-40B4-BE49-F238E27FC236}">
                  <a16:creationId xmlns:a16="http://schemas.microsoft.com/office/drawing/2014/main" id="{F9345D2A-B542-3B52-2094-4341A52693CC}"/>
                </a:ext>
              </a:extLst>
            </p:cNvPr>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21" name="Rectangle 29"/>
          <p:cNvSpPr>
            <a:spLocks noGrp="1" noChangeArrowheads="1"/>
          </p:cNvSpPr>
          <p:nvPr>
            <p:ph type="ctrTitle" sz="quarter"/>
          </p:nvPr>
        </p:nvSpPr>
        <p:spPr>
          <a:xfrm>
            <a:off x="685800" y="1868488"/>
            <a:ext cx="7772400" cy="1600200"/>
          </a:xfrm>
        </p:spPr>
        <p:txBody>
          <a:bodyPr anchorCtr="1"/>
          <a:lstStyle>
            <a:lvl1pPr>
              <a:defRPr/>
            </a:lvl1pPr>
          </a:lstStyle>
          <a:p>
            <a:pPr lvl="0"/>
            <a:r>
              <a:rPr lang="en-US" noProof="0"/>
              <a:t>Click to edit Master title style</a:t>
            </a:r>
          </a:p>
        </p:txBody>
      </p:sp>
      <p:sp>
        <p:nvSpPr>
          <p:cNvPr id="8222"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pPr lvl="0"/>
            <a:r>
              <a:rPr lang="en-US" noProof="0"/>
              <a:t>Click to edit Master subtitle style</a:t>
            </a:r>
          </a:p>
        </p:txBody>
      </p:sp>
      <p:sp>
        <p:nvSpPr>
          <p:cNvPr id="29" name="Rectangle 31">
            <a:extLst>
              <a:ext uri="{FF2B5EF4-FFF2-40B4-BE49-F238E27FC236}">
                <a16:creationId xmlns:a16="http://schemas.microsoft.com/office/drawing/2014/main" id="{59F88512-BAF1-CD49-6765-15626663923D}"/>
              </a:ext>
            </a:extLst>
          </p:cNvPr>
          <p:cNvSpPr>
            <a:spLocks noGrp="1" noChangeArrowheads="1"/>
          </p:cNvSpPr>
          <p:nvPr>
            <p:ph type="dt" sz="quarter" idx="10"/>
          </p:nvPr>
        </p:nvSpPr>
        <p:spPr>
          <a:xfrm>
            <a:off x="685800" y="6348413"/>
            <a:ext cx="1905000" cy="457200"/>
          </a:xfrm>
        </p:spPr>
        <p:txBody>
          <a:bodyPr/>
          <a:lstStyle>
            <a:lvl1pPr>
              <a:defRPr/>
            </a:lvl1pPr>
          </a:lstStyle>
          <a:p>
            <a:pPr>
              <a:defRPr/>
            </a:pPr>
            <a:endParaRPr lang="en-US"/>
          </a:p>
        </p:txBody>
      </p:sp>
      <p:sp>
        <p:nvSpPr>
          <p:cNvPr id="30" name="Rectangle 32">
            <a:extLst>
              <a:ext uri="{FF2B5EF4-FFF2-40B4-BE49-F238E27FC236}">
                <a16:creationId xmlns:a16="http://schemas.microsoft.com/office/drawing/2014/main" id="{09C6B405-BF4A-88B5-1370-21D2DC201E60}"/>
              </a:ext>
            </a:extLst>
          </p:cNvPr>
          <p:cNvSpPr>
            <a:spLocks noGrp="1" noChangeArrowheads="1"/>
          </p:cNvSpPr>
          <p:nvPr>
            <p:ph type="ftr" sz="quarter" idx="11"/>
          </p:nvPr>
        </p:nvSpPr>
        <p:spPr>
          <a:xfrm>
            <a:off x="3124200" y="6348413"/>
            <a:ext cx="2895600" cy="457200"/>
          </a:xfrm>
        </p:spPr>
        <p:txBody>
          <a:bodyPr/>
          <a:lstStyle>
            <a:lvl1pPr>
              <a:defRPr/>
            </a:lvl1pPr>
          </a:lstStyle>
          <a:p>
            <a:pPr>
              <a:defRPr/>
            </a:pPr>
            <a:endParaRPr lang="en-US"/>
          </a:p>
        </p:txBody>
      </p:sp>
      <p:sp>
        <p:nvSpPr>
          <p:cNvPr id="31" name="Rectangle 33">
            <a:extLst>
              <a:ext uri="{FF2B5EF4-FFF2-40B4-BE49-F238E27FC236}">
                <a16:creationId xmlns:a16="http://schemas.microsoft.com/office/drawing/2014/main" id="{1315A641-069F-93D7-72D9-54CDD4E07684}"/>
              </a:ext>
            </a:extLst>
          </p:cNvPr>
          <p:cNvSpPr>
            <a:spLocks noGrp="1" noChangeArrowheads="1"/>
          </p:cNvSpPr>
          <p:nvPr>
            <p:ph type="sldNum" sz="quarter" idx="12"/>
          </p:nvPr>
        </p:nvSpPr>
        <p:spPr>
          <a:xfrm>
            <a:off x="6553200" y="6348413"/>
            <a:ext cx="1905000" cy="457200"/>
          </a:xfrm>
        </p:spPr>
        <p:txBody>
          <a:bodyPr/>
          <a:lstStyle>
            <a:lvl1pPr>
              <a:defRPr/>
            </a:lvl1pPr>
          </a:lstStyle>
          <a:p>
            <a:pPr>
              <a:defRPr/>
            </a:pPr>
            <a:fld id="{50BC42E2-CF36-45EF-A750-D85B50CC487A}" type="slidenum">
              <a:rPr lang="en-US" altLang="en-US"/>
              <a:pPr>
                <a:defRPr/>
              </a:pPr>
              <a:t>‹#›</a:t>
            </a:fld>
            <a:endParaRPr lang="en-US" altLang="en-US"/>
          </a:p>
        </p:txBody>
      </p:sp>
    </p:spTree>
    <p:extLst>
      <p:ext uri="{BB962C8B-B14F-4D97-AF65-F5344CB8AC3E}">
        <p14:creationId xmlns:p14="http://schemas.microsoft.com/office/powerpoint/2010/main" val="146986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a:extLst>
              <a:ext uri="{FF2B5EF4-FFF2-40B4-BE49-F238E27FC236}">
                <a16:creationId xmlns:a16="http://schemas.microsoft.com/office/drawing/2014/main" id="{C5B2FA50-3847-A763-D31D-F3A3F6B98C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2">
            <a:extLst>
              <a:ext uri="{FF2B5EF4-FFF2-40B4-BE49-F238E27FC236}">
                <a16:creationId xmlns:a16="http://schemas.microsoft.com/office/drawing/2014/main" id="{F463CE84-FBC7-1BCA-5985-37D6FA62CF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3">
            <a:extLst>
              <a:ext uri="{FF2B5EF4-FFF2-40B4-BE49-F238E27FC236}">
                <a16:creationId xmlns:a16="http://schemas.microsoft.com/office/drawing/2014/main" id="{B820B7D6-A3F4-6819-7CAE-1FE93330A457}"/>
              </a:ext>
            </a:extLst>
          </p:cNvPr>
          <p:cNvSpPr>
            <a:spLocks noGrp="1" noChangeArrowheads="1"/>
          </p:cNvSpPr>
          <p:nvPr>
            <p:ph type="sldNum" sz="quarter" idx="12"/>
          </p:nvPr>
        </p:nvSpPr>
        <p:spPr>
          <a:ln/>
        </p:spPr>
        <p:txBody>
          <a:bodyPr/>
          <a:lstStyle>
            <a:lvl1pPr>
              <a:defRPr/>
            </a:lvl1pPr>
          </a:lstStyle>
          <a:p>
            <a:pPr>
              <a:defRPr/>
            </a:pPr>
            <a:fld id="{85661B4E-AF50-40D3-9034-BB7594C159D8}" type="slidenum">
              <a:rPr lang="en-US" altLang="en-US"/>
              <a:pPr>
                <a:defRPr/>
              </a:pPr>
              <a:t>‹#›</a:t>
            </a:fld>
            <a:endParaRPr lang="en-US" altLang="en-US"/>
          </a:p>
        </p:txBody>
      </p:sp>
    </p:spTree>
    <p:extLst>
      <p:ext uri="{BB962C8B-B14F-4D97-AF65-F5344CB8AC3E}">
        <p14:creationId xmlns:p14="http://schemas.microsoft.com/office/powerpoint/2010/main" val="375461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8350"/>
            <a:ext cx="1943100" cy="5327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8350"/>
            <a:ext cx="5676900" cy="532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a:extLst>
              <a:ext uri="{FF2B5EF4-FFF2-40B4-BE49-F238E27FC236}">
                <a16:creationId xmlns:a16="http://schemas.microsoft.com/office/drawing/2014/main" id="{C5F23182-98D4-43D8-5B51-72C16D24A2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2">
            <a:extLst>
              <a:ext uri="{FF2B5EF4-FFF2-40B4-BE49-F238E27FC236}">
                <a16:creationId xmlns:a16="http://schemas.microsoft.com/office/drawing/2014/main" id="{720048CE-5DB4-FE19-950C-24BD0D9517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3">
            <a:extLst>
              <a:ext uri="{FF2B5EF4-FFF2-40B4-BE49-F238E27FC236}">
                <a16:creationId xmlns:a16="http://schemas.microsoft.com/office/drawing/2014/main" id="{5C04F6B8-90D0-89B4-9391-858FB3717546}"/>
              </a:ext>
            </a:extLst>
          </p:cNvPr>
          <p:cNvSpPr>
            <a:spLocks noGrp="1" noChangeArrowheads="1"/>
          </p:cNvSpPr>
          <p:nvPr>
            <p:ph type="sldNum" sz="quarter" idx="12"/>
          </p:nvPr>
        </p:nvSpPr>
        <p:spPr>
          <a:ln/>
        </p:spPr>
        <p:txBody>
          <a:bodyPr/>
          <a:lstStyle>
            <a:lvl1pPr>
              <a:defRPr/>
            </a:lvl1pPr>
          </a:lstStyle>
          <a:p>
            <a:pPr>
              <a:defRPr/>
            </a:pPr>
            <a:fld id="{087C143B-7040-43AF-B3AF-3925B28DF54A}" type="slidenum">
              <a:rPr lang="en-US" altLang="en-US"/>
              <a:pPr>
                <a:defRPr/>
              </a:pPr>
              <a:t>‹#›</a:t>
            </a:fld>
            <a:endParaRPr lang="en-US" altLang="en-US"/>
          </a:p>
        </p:txBody>
      </p:sp>
    </p:spTree>
    <p:extLst>
      <p:ext uri="{BB962C8B-B14F-4D97-AF65-F5344CB8AC3E}">
        <p14:creationId xmlns:p14="http://schemas.microsoft.com/office/powerpoint/2010/main" val="2369740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31">
            <a:extLst>
              <a:ext uri="{FF2B5EF4-FFF2-40B4-BE49-F238E27FC236}">
                <a16:creationId xmlns:a16="http://schemas.microsoft.com/office/drawing/2014/main" id="{0D730380-E1C2-668F-7715-F9B0698053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2">
            <a:extLst>
              <a:ext uri="{FF2B5EF4-FFF2-40B4-BE49-F238E27FC236}">
                <a16:creationId xmlns:a16="http://schemas.microsoft.com/office/drawing/2014/main" id="{837F01D1-3689-ED19-F316-087C821C5A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3">
            <a:extLst>
              <a:ext uri="{FF2B5EF4-FFF2-40B4-BE49-F238E27FC236}">
                <a16:creationId xmlns:a16="http://schemas.microsoft.com/office/drawing/2014/main" id="{B95334D2-6FE8-C39E-B741-FC3D6B785DE8}"/>
              </a:ext>
            </a:extLst>
          </p:cNvPr>
          <p:cNvSpPr>
            <a:spLocks noGrp="1" noChangeArrowheads="1"/>
          </p:cNvSpPr>
          <p:nvPr>
            <p:ph type="sldNum" sz="quarter" idx="12"/>
          </p:nvPr>
        </p:nvSpPr>
        <p:spPr>
          <a:ln/>
        </p:spPr>
        <p:txBody>
          <a:bodyPr/>
          <a:lstStyle>
            <a:lvl1pPr>
              <a:defRPr/>
            </a:lvl1pPr>
          </a:lstStyle>
          <a:p>
            <a:pPr>
              <a:defRPr/>
            </a:pPr>
            <a:fld id="{ADAE5206-46A3-44AF-B9D5-72FC4D55D17D}" type="slidenum">
              <a:rPr lang="en-US" altLang="en-US"/>
              <a:pPr>
                <a:defRPr/>
              </a:pPr>
              <a:t>‹#›</a:t>
            </a:fld>
            <a:endParaRPr lang="en-US" altLang="en-US"/>
          </a:p>
        </p:txBody>
      </p:sp>
    </p:spTree>
    <p:extLst>
      <p:ext uri="{BB962C8B-B14F-4D97-AF65-F5344CB8AC3E}">
        <p14:creationId xmlns:p14="http://schemas.microsoft.com/office/powerpoint/2010/main" val="3424595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B8DF-845A-49FE-BB6B-720EEAEECC64}"/>
              </a:ext>
            </a:extLst>
          </p:cNvPr>
          <p:cNvSpPr>
            <a:spLocks noGrp="1"/>
          </p:cNvSpPr>
          <p:nvPr>
            <p:ph type="ctrTitle" hasCustomPrompt="1"/>
          </p:nvPr>
        </p:nvSpPr>
        <p:spPr>
          <a:xfrm>
            <a:off x="3502025" y="2982076"/>
            <a:ext cx="5193242" cy="602147"/>
          </a:xfrm>
        </p:spPr>
        <p:txBody>
          <a:bodyPr anchor="t">
            <a:normAutofit/>
          </a:bodyPr>
          <a:lstStyle>
            <a:lvl1pPr algn="l">
              <a:defRPr sz="2400" b="1">
                <a:solidFill>
                  <a:schemeClr val="accent5"/>
                </a:solidFill>
                <a:latin typeface="Poppins" panose="00000500000000000000" pitchFamily="2" charset="0"/>
                <a:cs typeface="Poppins" panose="00000500000000000000" pitchFamily="2" charset="0"/>
              </a:defRPr>
            </a:lvl1pPr>
          </a:lstStyle>
          <a:p>
            <a:r>
              <a:rPr lang="en-US"/>
              <a:t>Click to edit title</a:t>
            </a:r>
          </a:p>
        </p:txBody>
      </p:sp>
      <p:sp>
        <p:nvSpPr>
          <p:cNvPr id="3" name="Subtitle 2">
            <a:extLst>
              <a:ext uri="{FF2B5EF4-FFF2-40B4-BE49-F238E27FC236}">
                <a16:creationId xmlns:a16="http://schemas.microsoft.com/office/drawing/2014/main" id="{AC6CF7DF-0E64-4BF8-B13C-681D9FDD2098}"/>
              </a:ext>
            </a:extLst>
          </p:cNvPr>
          <p:cNvSpPr>
            <a:spLocks noGrp="1"/>
          </p:cNvSpPr>
          <p:nvPr>
            <p:ph type="subTitle" idx="1" hasCustomPrompt="1"/>
          </p:nvPr>
        </p:nvSpPr>
        <p:spPr>
          <a:xfrm>
            <a:off x="3502026" y="3776576"/>
            <a:ext cx="4572001" cy="524051"/>
          </a:xfrm>
        </p:spPr>
        <p:txBody>
          <a:bodyPr/>
          <a:lstStyle>
            <a:lvl1pPr marL="0" indent="0" algn="l">
              <a:buNone/>
              <a:defRPr sz="1800" b="1" i="1">
                <a:solidFill>
                  <a:schemeClr val="accent5"/>
                </a:solidFill>
                <a:latin typeface="Poppins" panose="00000500000000000000" pitchFamily="2" charset="0"/>
                <a:cs typeface="Poppins"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subtitle</a:t>
            </a:r>
          </a:p>
        </p:txBody>
      </p:sp>
      <p:pic>
        <p:nvPicPr>
          <p:cNvPr id="9" name="Picture 8" descr="Icon&#10;&#10;Description automatically generated">
            <a:extLst>
              <a:ext uri="{FF2B5EF4-FFF2-40B4-BE49-F238E27FC236}">
                <a16:creationId xmlns:a16="http://schemas.microsoft.com/office/drawing/2014/main" id="{3FCB41BD-9EDA-48DF-939C-DA89A07BDC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1767130"/>
            <a:ext cx="2492806" cy="3323741"/>
          </a:xfrm>
          <a:prstGeom prst="rect">
            <a:avLst/>
          </a:prstGeom>
        </p:spPr>
      </p:pic>
      <p:sp>
        <p:nvSpPr>
          <p:cNvPr id="15" name="Text Placeholder 14">
            <a:extLst>
              <a:ext uri="{FF2B5EF4-FFF2-40B4-BE49-F238E27FC236}">
                <a16:creationId xmlns:a16="http://schemas.microsoft.com/office/drawing/2014/main" id="{086C97DD-959A-47C0-ADB8-4959C68E5199}"/>
              </a:ext>
            </a:extLst>
          </p:cNvPr>
          <p:cNvSpPr>
            <a:spLocks noGrp="1"/>
          </p:cNvSpPr>
          <p:nvPr>
            <p:ph type="body" sz="quarter" idx="11" hasCustomPrompt="1"/>
          </p:nvPr>
        </p:nvSpPr>
        <p:spPr>
          <a:xfrm>
            <a:off x="3502025" y="4481691"/>
            <a:ext cx="1625204" cy="293510"/>
          </a:xfrm>
        </p:spPr>
        <p:txBody>
          <a:bodyPr>
            <a:noAutofit/>
          </a:bodyPr>
          <a:lstStyle>
            <a:lvl1pPr marL="0" indent="0">
              <a:buNone/>
              <a:defRPr sz="1200">
                <a:solidFill>
                  <a:schemeClr val="accent5"/>
                </a:solidFill>
                <a:latin typeface="Poppins" panose="00000500000000000000" pitchFamily="2" charset="0"/>
                <a:cs typeface="Poppins" panose="00000500000000000000" pitchFamily="2" charset="0"/>
              </a:defRPr>
            </a:lvl1pPr>
          </a:lstStyle>
          <a:p>
            <a:pPr lvl="0"/>
            <a:r>
              <a:rPr lang="en-US"/>
              <a:t>Date</a:t>
            </a:r>
          </a:p>
        </p:txBody>
      </p:sp>
    </p:spTree>
    <p:extLst>
      <p:ext uri="{BB962C8B-B14F-4D97-AF65-F5344CB8AC3E}">
        <p14:creationId xmlns:p14="http://schemas.microsoft.com/office/powerpoint/2010/main" val="270166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alpha val="79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9CF980-5470-481C-BCA8-B26B8248614A}"/>
              </a:ext>
            </a:extLst>
          </p:cNvPr>
          <p:cNvSpPr/>
          <p:nvPr userDrawn="1"/>
        </p:nvSpPr>
        <p:spPr>
          <a:xfrm>
            <a:off x="1" y="0"/>
            <a:ext cx="2212901" cy="6858000"/>
          </a:xfrm>
          <a:prstGeom prst="rect">
            <a:avLst/>
          </a:prstGeom>
          <a:solidFill>
            <a:schemeClr val="accent5"/>
          </a:solidFill>
          <a:ln>
            <a:solidFill>
              <a:schemeClr val="accent5"/>
            </a:solidFill>
          </a:ln>
          <a:effectLst>
            <a:outerShdw blurRad="50800" dist="38100" dir="2700000" algn="tl" rotWithShape="0">
              <a:schemeClr val="accent5">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0C7A3A31-9B48-4A77-8972-D10D69E4B30C}"/>
              </a:ext>
            </a:extLst>
          </p:cNvPr>
          <p:cNvSpPr>
            <a:spLocks noGrp="1"/>
          </p:cNvSpPr>
          <p:nvPr>
            <p:ph type="title" hasCustomPrompt="1"/>
          </p:nvPr>
        </p:nvSpPr>
        <p:spPr>
          <a:xfrm>
            <a:off x="260498" y="1625084"/>
            <a:ext cx="1412801" cy="629019"/>
          </a:xfrm>
        </p:spPr>
        <p:txBody>
          <a:bodyPr>
            <a:noAutofit/>
          </a:bodyPr>
          <a:lstStyle>
            <a:lvl1pPr>
              <a:defRPr sz="2400" b="1">
                <a:solidFill>
                  <a:schemeClr val="bg1"/>
                </a:solidFill>
                <a:latin typeface="Poppins" panose="00000500000000000000" pitchFamily="2" charset="0"/>
                <a:cs typeface="Poppins" panose="00000500000000000000" pitchFamily="2" charset="0"/>
              </a:defRPr>
            </a:lvl1pPr>
          </a:lstStyle>
          <a:p>
            <a:r>
              <a:rPr lang="en-US"/>
              <a:t>Agenda</a:t>
            </a:r>
          </a:p>
        </p:txBody>
      </p:sp>
      <p:sp>
        <p:nvSpPr>
          <p:cNvPr id="5" name="Text Placeholder 4">
            <a:extLst>
              <a:ext uri="{FF2B5EF4-FFF2-40B4-BE49-F238E27FC236}">
                <a16:creationId xmlns:a16="http://schemas.microsoft.com/office/drawing/2014/main" id="{55A31D05-2036-49A9-87B8-9753726AB196}"/>
              </a:ext>
            </a:extLst>
          </p:cNvPr>
          <p:cNvSpPr>
            <a:spLocks noGrp="1"/>
          </p:cNvSpPr>
          <p:nvPr>
            <p:ph type="body" sz="quarter" idx="10"/>
          </p:nvPr>
        </p:nvSpPr>
        <p:spPr>
          <a:xfrm>
            <a:off x="2664784" y="1688879"/>
            <a:ext cx="4262438" cy="2892425"/>
          </a:xfrm>
        </p:spPr>
        <p:txBody>
          <a:bodyPr>
            <a:normAutofit/>
          </a:bodyPr>
          <a:lstStyle>
            <a:lvl1pPr>
              <a:defRPr sz="1800">
                <a:solidFill>
                  <a:schemeClr val="accent5"/>
                </a:solidFill>
                <a:latin typeface="Poppins" panose="00000500000000000000" pitchFamily="2" charset="0"/>
                <a:cs typeface="Poppins" panose="00000500000000000000" pitchFamily="2" charset="0"/>
              </a:defRPr>
            </a:lvl1pPr>
            <a:lvl2pPr>
              <a:defRPr sz="1500">
                <a:solidFill>
                  <a:schemeClr val="accent5"/>
                </a:solidFill>
                <a:latin typeface="Poppins" panose="00000500000000000000" pitchFamily="2" charset="0"/>
                <a:cs typeface="Poppins" panose="00000500000000000000" pitchFamily="2" charset="0"/>
              </a:defRPr>
            </a:lvl2pPr>
            <a:lvl3pPr>
              <a:defRPr sz="1350">
                <a:solidFill>
                  <a:schemeClr val="accent5"/>
                </a:solidFill>
                <a:latin typeface="Poppins" panose="00000500000000000000" pitchFamily="2" charset="0"/>
                <a:cs typeface="Poppins" panose="00000500000000000000" pitchFamily="2" charset="0"/>
              </a:defRPr>
            </a:lvl3pPr>
            <a:lvl4pPr>
              <a:defRPr sz="1200">
                <a:solidFill>
                  <a:schemeClr val="accent5"/>
                </a:solidFill>
                <a:latin typeface="Poppins" panose="00000500000000000000" pitchFamily="2" charset="0"/>
                <a:cs typeface="Poppins" panose="00000500000000000000" pitchFamily="2" charset="0"/>
              </a:defRPr>
            </a:lvl4pPr>
            <a:lvl5pPr>
              <a:defRPr sz="1200">
                <a:solidFill>
                  <a:schemeClr val="accent5"/>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204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8877-313F-4A78-9BE4-559154746D5E}"/>
              </a:ext>
            </a:extLst>
          </p:cNvPr>
          <p:cNvSpPr>
            <a:spLocks noGrp="1"/>
          </p:cNvSpPr>
          <p:nvPr>
            <p:ph type="title"/>
          </p:nvPr>
        </p:nvSpPr>
        <p:spPr>
          <a:xfrm>
            <a:off x="143933" y="257882"/>
            <a:ext cx="8911167" cy="650875"/>
          </a:xfrm>
        </p:spPr>
        <p:txBody>
          <a:bodyPr>
            <a:normAutofit/>
          </a:bodyPr>
          <a:lstStyle>
            <a:lvl1pPr>
              <a:defRPr sz="2100" b="1">
                <a:solidFill>
                  <a:schemeClr val="accent5"/>
                </a:solidFill>
                <a:latin typeface="Poppins" panose="00000500000000000000" pitchFamily="2" charset="0"/>
                <a:cs typeface="Poppins" panose="000005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94D001F-82FF-4F8F-B257-EA2287EC1164}"/>
              </a:ext>
            </a:extLst>
          </p:cNvPr>
          <p:cNvSpPr>
            <a:spLocks noGrp="1"/>
          </p:cNvSpPr>
          <p:nvPr>
            <p:ph idx="1"/>
          </p:nvPr>
        </p:nvSpPr>
        <p:spPr>
          <a:xfrm>
            <a:off x="143933" y="1097492"/>
            <a:ext cx="8945033" cy="4351338"/>
          </a:xfrm>
        </p:spPr>
        <p:txBody>
          <a:bodyPr/>
          <a:lstStyle>
            <a:lvl1pPr>
              <a:defRPr sz="1350">
                <a:latin typeface="Roboto" panose="02000000000000000000" pitchFamily="2" charset="0"/>
                <a:ea typeface="Roboto" panose="02000000000000000000" pitchFamily="2" charset="0"/>
                <a:cs typeface="Arial" panose="020B0604020202020204" pitchFamily="34" charset="0"/>
              </a:defRPr>
            </a:lvl1pPr>
            <a:lvl2pPr>
              <a:defRPr sz="1200">
                <a:latin typeface="Roboto" panose="02000000000000000000" pitchFamily="2" charset="0"/>
                <a:ea typeface="Roboto" panose="02000000000000000000" pitchFamily="2" charset="0"/>
                <a:cs typeface="Arial" panose="020B0604020202020204" pitchFamily="34" charset="0"/>
              </a:defRPr>
            </a:lvl2pPr>
            <a:lvl3pPr>
              <a:defRPr sz="1050">
                <a:latin typeface="Roboto" panose="02000000000000000000" pitchFamily="2" charset="0"/>
                <a:ea typeface="Roboto" panose="02000000000000000000" pitchFamily="2" charset="0"/>
                <a:cs typeface="Arial" panose="020B0604020202020204" pitchFamily="34" charset="0"/>
              </a:defRPr>
            </a:lvl3pPr>
            <a:lvl4pPr>
              <a:defRPr sz="900">
                <a:latin typeface="Roboto" panose="02000000000000000000" pitchFamily="2" charset="0"/>
                <a:ea typeface="Roboto" panose="02000000000000000000" pitchFamily="2" charset="0"/>
                <a:cs typeface="Arial" panose="020B0604020202020204" pitchFamily="34" charset="0"/>
              </a:defRPr>
            </a:lvl4pPr>
            <a:lvl5pPr>
              <a:defRPr sz="825">
                <a:latin typeface="Roboto" panose="02000000000000000000" pitchFamily="2" charset="0"/>
                <a:ea typeface="Roboto"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A6987E-860B-4BBA-AD53-6E1F4EA17544}"/>
              </a:ext>
            </a:extLst>
          </p:cNvPr>
          <p:cNvSpPr>
            <a:spLocks noGrp="1"/>
          </p:cNvSpPr>
          <p:nvPr>
            <p:ph type="sldNum" sz="quarter" idx="12"/>
          </p:nvPr>
        </p:nvSpPr>
        <p:spPr>
          <a:xfrm>
            <a:off x="8813800" y="6600119"/>
            <a:ext cx="241301" cy="257754"/>
          </a:xfrm>
        </p:spPr>
        <p:txBody>
          <a:bodyPr/>
          <a:lstStyle>
            <a:lvl1pPr>
              <a:defRPr sz="600">
                <a:latin typeface="Arial" panose="020B0604020202020204" pitchFamily="34" charset="0"/>
                <a:cs typeface="Arial" panose="020B0604020202020204" pitchFamily="34" charset="0"/>
              </a:defRPr>
            </a:lvl1pPr>
          </a:lstStyle>
          <a:p>
            <a:fld id="{80B70DD2-ABF8-4AAE-9CE8-139B20ABD0A4}" type="slidenum">
              <a:rPr lang="en-US" smtClean="0"/>
              <a:pPr/>
              <a:t>‹#›</a:t>
            </a:fld>
            <a:endParaRPr lang="en-US"/>
          </a:p>
        </p:txBody>
      </p:sp>
      <p:pic>
        <p:nvPicPr>
          <p:cNvPr id="8" name="Picture 7" descr="A picture containing icon&#10;&#10;Description automatically generated">
            <a:extLst>
              <a:ext uri="{FF2B5EF4-FFF2-40B4-BE49-F238E27FC236}">
                <a16:creationId xmlns:a16="http://schemas.microsoft.com/office/drawing/2014/main" id="{0BB8577D-40D6-46F2-9A07-A13FC7328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13956"/>
            <a:ext cx="1554159" cy="444045"/>
          </a:xfrm>
          <a:prstGeom prst="rect">
            <a:avLst/>
          </a:prstGeom>
        </p:spPr>
      </p:pic>
      <p:sp>
        <p:nvSpPr>
          <p:cNvPr id="5" name="Footer Placeholder 4">
            <a:extLst>
              <a:ext uri="{FF2B5EF4-FFF2-40B4-BE49-F238E27FC236}">
                <a16:creationId xmlns:a16="http://schemas.microsoft.com/office/drawing/2014/main" id="{EE4CF7E5-06A6-4A35-B782-73B6A41ED382}"/>
              </a:ext>
            </a:extLst>
          </p:cNvPr>
          <p:cNvSpPr>
            <a:spLocks noGrp="1"/>
          </p:cNvSpPr>
          <p:nvPr>
            <p:ph type="ftr" sz="quarter" idx="11"/>
          </p:nvPr>
        </p:nvSpPr>
        <p:spPr>
          <a:xfrm>
            <a:off x="833968" y="6686651"/>
            <a:ext cx="2579159" cy="171223"/>
          </a:xfrm>
        </p:spPr>
        <p:txBody>
          <a:bodyPr/>
          <a:lstStyle>
            <a:lvl1pPr algn="l">
              <a:defRPr sz="413">
                <a:latin typeface="Arial" panose="020B0604020202020204" pitchFamily="34" charset="0"/>
                <a:cs typeface="Arial" panose="020B0604020202020204" pitchFamily="34" charset="0"/>
              </a:defRPr>
            </a:lvl1pPr>
          </a:lstStyle>
          <a:p>
            <a:r>
              <a:rPr lang="en-US"/>
              <a:t>© 2023 Innovative Policy Lab, D.B.A. Research Improving People’s Lives (“RIPL”). All Rights Reserved.</a:t>
            </a:r>
          </a:p>
        </p:txBody>
      </p:sp>
    </p:spTree>
    <p:extLst>
      <p:ext uri="{BB962C8B-B14F-4D97-AF65-F5344CB8AC3E}">
        <p14:creationId xmlns:p14="http://schemas.microsoft.com/office/powerpoint/2010/main" val="1702494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age Separator_Blue">
    <p:bg>
      <p:bgPr>
        <a:solidFill>
          <a:schemeClr val="bg1">
            <a:alpha val="50000"/>
          </a:schemeClr>
        </a:solidFill>
        <a:effectLst/>
      </p:bgPr>
    </p:bg>
    <p:spTree>
      <p:nvGrpSpPr>
        <p:cNvPr id="1" name=""/>
        <p:cNvGrpSpPr/>
        <p:nvPr/>
      </p:nvGrpSpPr>
      <p:grpSpPr>
        <a:xfrm>
          <a:off x="0" y="0"/>
          <a:ext cx="0" cy="0"/>
          <a:chOff x="0" y="0"/>
          <a:chExt cx="0" cy="0"/>
        </a:xfrm>
      </p:grpSpPr>
      <p:sp>
        <p:nvSpPr>
          <p:cNvPr id="14" name="Rectangle 13"/>
          <p:cNvSpPr/>
          <p:nvPr userDrawn="1"/>
        </p:nvSpPr>
        <p:spPr>
          <a:xfrm>
            <a:off x="29633" y="-1693"/>
            <a:ext cx="9144002" cy="6858000"/>
          </a:xfrm>
          <a:prstGeom prst="rect">
            <a:avLst/>
          </a:prstGeom>
          <a:solidFill>
            <a:srgbClr val="CEEE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userDrawn="1">
            <p:ph type="ctrTitle" hasCustomPrompt="1"/>
          </p:nvPr>
        </p:nvSpPr>
        <p:spPr>
          <a:xfrm>
            <a:off x="452628" y="1556706"/>
            <a:ext cx="2503170" cy="1060131"/>
          </a:xfrm>
          <a:prstGeom prst="rect">
            <a:avLst/>
          </a:prstGeom>
        </p:spPr>
        <p:txBody>
          <a:bodyPr anchor="t" anchorCtr="0">
            <a:noAutofit/>
          </a:bodyPr>
          <a:lstStyle>
            <a:lvl1pPr algn="l">
              <a:defRPr sz="2400" b="1">
                <a:solidFill>
                  <a:schemeClr val="accent5"/>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Tree>
    <p:extLst>
      <p:ext uri="{BB962C8B-B14F-4D97-AF65-F5344CB8AC3E}">
        <p14:creationId xmlns:p14="http://schemas.microsoft.com/office/powerpoint/2010/main" val="3089172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7EEF5A4-47EA-4AC4-8C2E-463A79020865}"/>
              </a:ext>
            </a:extLst>
          </p:cNvPr>
          <p:cNvSpPr txBox="1">
            <a:spLocks/>
          </p:cNvSpPr>
          <p:nvPr userDrawn="1"/>
        </p:nvSpPr>
        <p:spPr>
          <a:xfrm>
            <a:off x="8813800" y="6600119"/>
            <a:ext cx="241301" cy="257754"/>
          </a:xfrm>
          <a:prstGeom prst="rect">
            <a:avLst/>
          </a:prstGeom>
        </p:spPr>
        <p:txBody>
          <a:bodyPr vert="horz" lIns="68580" tIns="34290" rIns="68580" bIns="34290" rtlCol="0" anchor="ctr"/>
          <a:lstStyle>
            <a:defPPr>
              <a:defRPr lang="en-US"/>
            </a:defPPr>
            <a:lvl1pPr marL="0" algn="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B70DD2-ABF8-4AAE-9CE8-139B20ABD0A4}" type="slidenum">
              <a:rPr lang="en-US" sz="600" smtClean="0"/>
              <a:pPr/>
              <a:t>‹#›</a:t>
            </a:fld>
            <a:endParaRPr lang="en-US" sz="600"/>
          </a:p>
        </p:txBody>
      </p:sp>
      <p:pic>
        <p:nvPicPr>
          <p:cNvPr id="6" name="Picture 5" descr="A picture containing icon&#10;&#10;Description automatically generated">
            <a:extLst>
              <a:ext uri="{FF2B5EF4-FFF2-40B4-BE49-F238E27FC236}">
                <a16:creationId xmlns:a16="http://schemas.microsoft.com/office/drawing/2014/main" id="{620AF080-941F-431A-9E22-C41E5E33C0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13956"/>
            <a:ext cx="1554159" cy="444045"/>
          </a:xfrm>
          <a:prstGeom prst="rect">
            <a:avLst/>
          </a:prstGeom>
        </p:spPr>
      </p:pic>
      <p:sp>
        <p:nvSpPr>
          <p:cNvPr id="7" name="Footer Placeholder 4">
            <a:extLst>
              <a:ext uri="{FF2B5EF4-FFF2-40B4-BE49-F238E27FC236}">
                <a16:creationId xmlns:a16="http://schemas.microsoft.com/office/drawing/2014/main" id="{E6537B23-2EE2-49F1-9E8F-0AF8054602CC}"/>
              </a:ext>
            </a:extLst>
          </p:cNvPr>
          <p:cNvSpPr txBox="1">
            <a:spLocks/>
          </p:cNvSpPr>
          <p:nvPr userDrawn="1"/>
        </p:nvSpPr>
        <p:spPr>
          <a:xfrm>
            <a:off x="833968" y="6686651"/>
            <a:ext cx="2579159" cy="171223"/>
          </a:xfrm>
          <a:prstGeom prst="rect">
            <a:avLst/>
          </a:prstGeom>
        </p:spPr>
        <p:txBody>
          <a:bodyPr vert="horz" lIns="68580" tIns="34290" rIns="68580" bIns="34290" rtlCol="0" anchor="ctr"/>
          <a:lstStyle>
            <a:defPPr>
              <a:defRPr lang="en-US"/>
            </a:defPPr>
            <a:lvl1pPr marL="0" algn="l" defTabSz="914400" rtl="0" eaLnBrk="1" latinLnBrk="0" hangingPunct="1">
              <a:defRPr sz="55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13"/>
              <a:t>© 2023 Innovative Policy Lab, D.B.A. Research Improving People’s Lives (“RIPL”). All Rights Reserved.</a:t>
            </a:r>
          </a:p>
        </p:txBody>
      </p:sp>
    </p:spTree>
    <p:extLst>
      <p:ext uri="{BB962C8B-B14F-4D97-AF65-F5344CB8AC3E}">
        <p14:creationId xmlns:p14="http://schemas.microsoft.com/office/powerpoint/2010/main" val="3739032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PL Color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BE74570-3D08-4145-9A00-2C174A61CC7C}"/>
              </a:ext>
            </a:extLst>
          </p:cNvPr>
          <p:cNvGrpSpPr/>
          <p:nvPr userDrawn="1"/>
        </p:nvGrpSpPr>
        <p:grpSpPr>
          <a:xfrm>
            <a:off x="1651265" y="2470855"/>
            <a:ext cx="781050" cy="1264682"/>
            <a:chOff x="1108075" y="1054100"/>
            <a:chExt cx="1041400" cy="1264682"/>
          </a:xfrm>
        </p:grpSpPr>
        <p:sp>
          <p:nvSpPr>
            <p:cNvPr id="7" name="Oval 6">
              <a:extLst>
                <a:ext uri="{FF2B5EF4-FFF2-40B4-BE49-F238E27FC236}">
                  <a16:creationId xmlns:a16="http://schemas.microsoft.com/office/drawing/2014/main" id="{8E49388F-1D9D-4DDB-8587-3690C7E3B65F}"/>
                </a:ext>
              </a:extLst>
            </p:cNvPr>
            <p:cNvSpPr/>
            <p:nvPr/>
          </p:nvSpPr>
          <p:spPr>
            <a:xfrm>
              <a:off x="1270000" y="1054100"/>
              <a:ext cx="717550" cy="723900"/>
            </a:xfrm>
            <a:prstGeom prst="ellipse">
              <a:avLst/>
            </a:prstGeom>
            <a:solidFill>
              <a:srgbClr val="0F6FC6"/>
            </a:solidFill>
            <a:ln w="12700" cap="flat" cmpd="sng" algn="ctr">
              <a:solidFill>
                <a:srgbClr val="0F6FC6"/>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7A74DDC6-56FA-44B5-A1BA-7227413D59F3}"/>
                </a:ext>
              </a:extLst>
            </p:cNvPr>
            <p:cNvSpPr txBox="1"/>
            <p:nvPr/>
          </p:nvSpPr>
          <p:spPr>
            <a:xfrm>
              <a:off x="1108075" y="1949450"/>
              <a:ext cx="1041400" cy="369332"/>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a:ln>
                    <a:noFill/>
                  </a:ln>
                  <a:solidFill>
                    <a:srgbClr val="000000"/>
                  </a:solidFill>
                  <a:effectLst/>
                  <a:uLnTx/>
                  <a:uFillTx/>
                  <a:latin typeface="Arial"/>
                  <a:cs typeface="Arial"/>
                  <a:sym typeface="Arial"/>
                </a:rPr>
                <a:t>RGB: </a:t>
              </a:r>
            </a:p>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Arial"/>
                  <a:cs typeface="Arial"/>
                  <a:sym typeface="Arial"/>
                </a:rPr>
                <a:t>15 111 198</a:t>
              </a:r>
            </a:p>
          </p:txBody>
        </p:sp>
      </p:grpSp>
      <p:grpSp>
        <p:nvGrpSpPr>
          <p:cNvPr id="9" name="Group 8">
            <a:extLst>
              <a:ext uri="{FF2B5EF4-FFF2-40B4-BE49-F238E27FC236}">
                <a16:creationId xmlns:a16="http://schemas.microsoft.com/office/drawing/2014/main" id="{A91189A2-9F5C-47E6-907D-9D38DBE5D081}"/>
              </a:ext>
            </a:extLst>
          </p:cNvPr>
          <p:cNvGrpSpPr/>
          <p:nvPr userDrawn="1"/>
        </p:nvGrpSpPr>
        <p:grpSpPr>
          <a:xfrm>
            <a:off x="2653772" y="2470855"/>
            <a:ext cx="781050" cy="1264682"/>
            <a:chOff x="1108075" y="1054100"/>
            <a:chExt cx="1041400" cy="1264682"/>
          </a:xfrm>
        </p:grpSpPr>
        <p:sp>
          <p:nvSpPr>
            <p:cNvPr id="10" name="Oval 9">
              <a:extLst>
                <a:ext uri="{FF2B5EF4-FFF2-40B4-BE49-F238E27FC236}">
                  <a16:creationId xmlns:a16="http://schemas.microsoft.com/office/drawing/2014/main" id="{75809483-8EBB-4CE1-A29A-849562694366}"/>
                </a:ext>
              </a:extLst>
            </p:cNvPr>
            <p:cNvSpPr/>
            <p:nvPr/>
          </p:nvSpPr>
          <p:spPr>
            <a:xfrm>
              <a:off x="1270000" y="1054100"/>
              <a:ext cx="717550" cy="723900"/>
            </a:xfrm>
            <a:prstGeom prst="ellipse">
              <a:avLst/>
            </a:prstGeom>
            <a:solidFill>
              <a:srgbClr val="009DD9"/>
            </a:solidFill>
            <a:ln w="12700" cap="flat" cmpd="sng" algn="ctr">
              <a:solidFill>
                <a:srgbClr val="009DD9"/>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id="{BEFE86DB-A976-4FDC-AB2D-AFFA4BAA3CE8}"/>
                </a:ext>
              </a:extLst>
            </p:cNvPr>
            <p:cNvSpPr txBox="1"/>
            <p:nvPr/>
          </p:nvSpPr>
          <p:spPr>
            <a:xfrm>
              <a:off x="1108075" y="1949450"/>
              <a:ext cx="1041400" cy="369332"/>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a:ln>
                    <a:noFill/>
                  </a:ln>
                  <a:solidFill>
                    <a:srgbClr val="000000"/>
                  </a:solidFill>
                  <a:effectLst/>
                  <a:uLnTx/>
                  <a:uFillTx/>
                  <a:latin typeface="Arial"/>
                  <a:cs typeface="Arial"/>
                  <a:sym typeface="Arial"/>
                </a:rPr>
                <a:t>RGB: </a:t>
              </a:r>
            </a:p>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Arial"/>
                  <a:cs typeface="Arial"/>
                  <a:sym typeface="Arial"/>
                </a:rPr>
                <a:t>0 157 217</a:t>
              </a:r>
            </a:p>
          </p:txBody>
        </p:sp>
      </p:grpSp>
      <p:grpSp>
        <p:nvGrpSpPr>
          <p:cNvPr id="12" name="Group 11">
            <a:extLst>
              <a:ext uri="{FF2B5EF4-FFF2-40B4-BE49-F238E27FC236}">
                <a16:creationId xmlns:a16="http://schemas.microsoft.com/office/drawing/2014/main" id="{8036EC8C-6BB0-4A52-B131-96C4AA7E1005}"/>
              </a:ext>
            </a:extLst>
          </p:cNvPr>
          <p:cNvGrpSpPr/>
          <p:nvPr userDrawn="1"/>
        </p:nvGrpSpPr>
        <p:grpSpPr>
          <a:xfrm>
            <a:off x="3656278" y="2470855"/>
            <a:ext cx="781050" cy="1264682"/>
            <a:chOff x="1108075" y="1054100"/>
            <a:chExt cx="1041400" cy="1264682"/>
          </a:xfrm>
        </p:grpSpPr>
        <p:sp>
          <p:nvSpPr>
            <p:cNvPr id="13" name="Oval 12">
              <a:extLst>
                <a:ext uri="{FF2B5EF4-FFF2-40B4-BE49-F238E27FC236}">
                  <a16:creationId xmlns:a16="http://schemas.microsoft.com/office/drawing/2014/main" id="{EFDF8F76-11C1-4582-A656-00CB0CDE1D59}"/>
                </a:ext>
              </a:extLst>
            </p:cNvPr>
            <p:cNvSpPr/>
            <p:nvPr/>
          </p:nvSpPr>
          <p:spPr>
            <a:xfrm>
              <a:off x="1270000" y="1054100"/>
              <a:ext cx="717550" cy="723900"/>
            </a:xfrm>
            <a:prstGeom prst="ellipse">
              <a:avLst/>
            </a:prstGeom>
            <a:solidFill>
              <a:srgbClr val="0BD0D9"/>
            </a:solidFill>
            <a:ln w="12700" cap="flat" cmpd="sng" algn="ctr">
              <a:solidFill>
                <a:srgbClr val="0BD0D9"/>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4" name="TextBox 13">
              <a:extLst>
                <a:ext uri="{FF2B5EF4-FFF2-40B4-BE49-F238E27FC236}">
                  <a16:creationId xmlns:a16="http://schemas.microsoft.com/office/drawing/2014/main" id="{C2B13235-472B-408A-96EF-52CE74A25156}"/>
                </a:ext>
              </a:extLst>
            </p:cNvPr>
            <p:cNvSpPr txBox="1"/>
            <p:nvPr/>
          </p:nvSpPr>
          <p:spPr>
            <a:xfrm>
              <a:off x="1108075" y="1949450"/>
              <a:ext cx="1041400" cy="369332"/>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a:ln>
                    <a:noFill/>
                  </a:ln>
                  <a:solidFill>
                    <a:srgbClr val="000000"/>
                  </a:solidFill>
                  <a:effectLst/>
                  <a:uLnTx/>
                  <a:uFillTx/>
                  <a:latin typeface="Arial"/>
                  <a:cs typeface="Arial"/>
                  <a:sym typeface="Arial"/>
                </a:rPr>
                <a:t>RGB: </a:t>
              </a:r>
            </a:p>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Arial"/>
                  <a:cs typeface="Arial"/>
                  <a:sym typeface="Arial"/>
                </a:rPr>
                <a:t>11 208 217</a:t>
              </a:r>
            </a:p>
          </p:txBody>
        </p:sp>
      </p:grpSp>
      <p:grpSp>
        <p:nvGrpSpPr>
          <p:cNvPr id="15" name="Group 14">
            <a:extLst>
              <a:ext uri="{FF2B5EF4-FFF2-40B4-BE49-F238E27FC236}">
                <a16:creationId xmlns:a16="http://schemas.microsoft.com/office/drawing/2014/main" id="{C7292D3F-0249-4F20-A19E-4A06E02EC60B}"/>
              </a:ext>
            </a:extLst>
          </p:cNvPr>
          <p:cNvGrpSpPr/>
          <p:nvPr userDrawn="1"/>
        </p:nvGrpSpPr>
        <p:grpSpPr>
          <a:xfrm>
            <a:off x="4658784" y="2470855"/>
            <a:ext cx="781050" cy="1264682"/>
            <a:chOff x="1108075" y="1054100"/>
            <a:chExt cx="1041400" cy="1264682"/>
          </a:xfrm>
        </p:grpSpPr>
        <p:sp>
          <p:nvSpPr>
            <p:cNvPr id="16" name="Oval 15">
              <a:extLst>
                <a:ext uri="{FF2B5EF4-FFF2-40B4-BE49-F238E27FC236}">
                  <a16:creationId xmlns:a16="http://schemas.microsoft.com/office/drawing/2014/main" id="{1F6F5270-147B-4935-9445-1EE1B2CE0225}"/>
                </a:ext>
              </a:extLst>
            </p:cNvPr>
            <p:cNvSpPr/>
            <p:nvPr/>
          </p:nvSpPr>
          <p:spPr>
            <a:xfrm>
              <a:off x="1270000" y="1054100"/>
              <a:ext cx="717550" cy="723900"/>
            </a:xfrm>
            <a:prstGeom prst="ellipse">
              <a:avLst/>
            </a:prstGeom>
            <a:solidFill>
              <a:srgbClr val="1C6294"/>
            </a:solidFill>
            <a:ln w="12700" cap="flat" cmpd="sng" algn="ctr">
              <a:solidFill>
                <a:srgbClr val="1C6294"/>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7" name="TextBox 16">
              <a:extLst>
                <a:ext uri="{FF2B5EF4-FFF2-40B4-BE49-F238E27FC236}">
                  <a16:creationId xmlns:a16="http://schemas.microsoft.com/office/drawing/2014/main" id="{A92A8F46-6B78-4AB2-B22D-EC919015908F}"/>
                </a:ext>
              </a:extLst>
            </p:cNvPr>
            <p:cNvSpPr txBox="1"/>
            <p:nvPr/>
          </p:nvSpPr>
          <p:spPr>
            <a:xfrm>
              <a:off x="1108075" y="1949450"/>
              <a:ext cx="1041400" cy="369332"/>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a:ln>
                    <a:noFill/>
                  </a:ln>
                  <a:solidFill>
                    <a:srgbClr val="000000"/>
                  </a:solidFill>
                  <a:effectLst/>
                  <a:uLnTx/>
                  <a:uFillTx/>
                  <a:latin typeface="Arial"/>
                  <a:cs typeface="Arial"/>
                  <a:sym typeface="Arial"/>
                </a:rPr>
                <a:t>RGB: </a:t>
              </a:r>
            </a:p>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Arial"/>
                  <a:cs typeface="Arial"/>
                  <a:sym typeface="Arial"/>
                </a:rPr>
                <a:t>28 98 148</a:t>
              </a:r>
            </a:p>
          </p:txBody>
        </p:sp>
      </p:grpSp>
      <p:grpSp>
        <p:nvGrpSpPr>
          <p:cNvPr id="18" name="Group 17">
            <a:extLst>
              <a:ext uri="{FF2B5EF4-FFF2-40B4-BE49-F238E27FC236}">
                <a16:creationId xmlns:a16="http://schemas.microsoft.com/office/drawing/2014/main" id="{3E1D7741-DA91-4FA9-A026-4AE8E17364C5}"/>
              </a:ext>
            </a:extLst>
          </p:cNvPr>
          <p:cNvGrpSpPr/>
          <p:nvPr userDrawn="1"/>
        </p:nvGrpSpPr>
        <p:grpSpPr>
          <a:xfrm>
            <a:off x="7578197" y="2470855"/>
            <a:ext cx="781050" cy="1403181"/>
            <a:chOff x="1108075" y="1054100"/>
            <a:chExt cx="1041400" cy="1403181"/>
          </a:xfrm>
        </p:grpSpPr>
        <p:sp>
          <p:nvSpPr>
            <p:cNvPr id="19" name="Oval 18">
              <a:extLst>
                <a:ext uri="{FF2B5EF4-FFF2-40B4-BE49-F238E27FC236}">
                  <a16:creationId xmlns:a16="http://schemas.microsoft.com/office/drawing/2014/main" id="{B1D4BA8C-9E67-417F-BCBD-79EBC774C77A}"/>
                </a:ext>
              </a:extLst>
            </p:cNvPr>
            <p:cNvSpPr/>
            <p:nvPr/>
          </p:nvSpPr>
          <p:spPr>
            <a:xfrm>
              <a:off x="1270000" y="1054100"/>
              <a:ext cx="717550" cy="723900"/>
            </a:xfrm>
            <a:prstGeom prst="ellipse">
              <a:avLst/>
            </a:prstGeom>
            <a:solidFill>
              <a:srgbClr val="7F7F7F"/>
            </a:solidFill>
            <a:ln w="12700" cap="flat" cmpd="sng" algn="ctr">
              <a:solidFill>
                <a:sysClr val="window" lastClr="FFFFFF">
                  <a:lumMod val="50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0" name="TextBox 19">
              <a:extLst>
                <a:ext uri="{FF2B5EF4-FFF2-40B4-BE49-F238E27FC236}">
                  <a16:creationId xmlns:a16="http://schemas.microsoft.com/office/drawing/2014/main" id="{C1299DA1-08C7-4AFA-89D0-21879D7B45D7}"/>
                </a:ext>
              </a:extLst>
            </p:cNvPr>
            <p:cNvSpPr txBox="1"/>
            <p:nvPr/>
          </p:nvSpPr>
          <p:spPr>
            <a:xfrm>
              <a:off x="1108075" y="1949450"/>
              <a:ext cx="1041400" cy="507831"/>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a:ln>
                    <a:noFill/>
                  </a:ln>
                  <a:solidFill>
                    <a:srgbClr val="000000"/>
                  </a:solidFill>
                  <a:effectLst/>
                  <a:uLnTx/>
                  <a:uFillTx/>
                  <a:latin typeface="Arial"/>
                  <a:cs typeface="Arial"/>
                  <a:sym typeface="Arial"/>
                </a:rPr>
                <a:t>RGB: </a:t>
              </a:r>
            </a:p>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Arial"/>
                  <a:cs typeface="Arial"/>
                  <a:sym typeface="Arial"/>
                </a:rPr>
                <a:t>127 127 127</a:t>
              </a:r>
            </a:p>
          </p:txBody>
        </p:sp>
      </p:grpSp>
      <p:grpSp>
        <p:nvGrpSpPr>
          <p:cNvPr id="21" name="Group 20">
            <a:extLst>
              <a:ext uri="{FF2B5EF4-FFF2-40B4-BE49-F238E27FC236}">
                <a16:creationId xmlns:a16="http://schemas.microsoft.com/office/drawing/2014/main" id="{DF69BEF0-7B21-4A35-B858-1C29F774B3B4}"/>
              </a:ext>
            </a:extLst>
          </p:cNvPr>
          <p:cNvGrpSpPr/>
          <p:nvPr userDrawn="1"/>
        </p:nvGrpSpPr>
        <p:grpSpPr>
          <a:xfrm>
            <a:off x="6575690" y="2470855"/>
            <a:ext cx="781050" cy="1264682"/>
            <a:chOff x="1108075" y="1054100"/>
            <a:chExt cx="1041400" cy="1264682"/>
          </a:xfrm>
        </p:grpSpPr>
        <p:sp>
          <p:nvSpPr>
            <p:cNvPr id="22" name="Oval 21">
              <a:extLst>
                <a:ext uri="{FF2B5EF4-FFF2-40B4-BE49-F238E27FC236}">
                  <a16:creationId xmlns:a16="http://schemas.microsoft.com/office/drawing/2014/main" id="{C566F942-14A3-443A-B356-BA73CBC335B5}"/>
                </a:ext>
              </a:extLst>
            </p:cNvPr>
            <p:cNvSpPr/>
            <p:nvPr/>
          </p:nvSpPr>
          <p:spPr>
            <a:xfrm>
              <a:off x="1270000" y="1054100"/>
              <a:ext cx="717550" cy="723900"/>
            </a:xfrm>
            <a:prstGeom prst="ellipse">
              <a:avLst/>
            </a:prstGeom>
            <a:solidFill>
              <a:srgbClr val="7CCA62"/>
            </a:solidFill>
            <a:ln w="12700" cap="flat" cmpd="sng" algn="ctr">
              <a:solidFill>
                <a:srgbClr val="7CCA6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BBC25F07-7B3C-49B0-8787-80746E9FBBDD}"/>
                </a:ext>
              </a:extLst>
            </p:cNvPr>
            <p:cNvSpPr txBox="1"/>
            <p:nvPr/>
          </p:nvSpPr>
          <p:spPr>
            <a:xfrm>
              <a:off x="1108075" y="1949450"/>
              <a:ext cx="1041400" cy="369332"/>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a:ln>
                    <a:noFill/>
                  </a:ln>
                  <a:solidFill>
                    <a:srgbClr val="000000"/>
                  </a:solidFill>
                  <a:effectLst/>
                  <a:uLnTx/>
                  <a:uFillTx/>
                  <a:latin typeface="Arial"/>
                  <a:cs typeface="Arial"/>
                  <a:sym typeface="Arial"/>
                </a:rPr>
                <a:t>RGB: </a:t>
              </a:r>
            </a:p>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Arial"/>
                  <a:cs typeface="Arial"/>
                  <a:sym typeface="Arial"/>
                </a:rPr>
                <a:t>124 202 98</a:t>
              </a:r>
            </a:p>
          </p:txBody>
        </p:sp>
      </p:grpSp>
      <p:grpSp>
        <p:nvGrpSpPr>
          <p:cNvPr id="24" name="Group 23">
            <a:extLst>
              <a:ext uri="{FF2B5EF4-FFF2-40B4-BE49-F238E27FC236}">
                <a16:creationId xmlns:a16="http://schemas.microsoft.com/office/drawing/2014/main" id="{B4D20577-9201-448B-970C-9F4574840724}"/>
              </a:ext>
            </a:extLst>
          </p:cNvPr>
          <p:cNvGrpSpPr/>
          <p:nvPr userDrawn="1"/>
        </p:nvGrpSpPr>
        <p:grpSpPr>
          <a:xfrm>
            <a:off x="5617237" y="2470855"/>
            <a:ext cx="781050" cy="1264682"/>
            <a:chOff x="1108075" y="1054100"/>
            <a:chExt cx="1041400" cy="1264682"/>
          </a:xfrm>
        </p:grpSpPr>
        <p:sp>
          <p:nvSpPr>
            <p:cNvPr id="25" name="Oval 24">
              <a:extLst>
                <a:ext uri="{FF2B5EF4-FFF2-40B4-BE49-F238E27FC236}">
                  <a16:creationId xmlns:a16="http://schemas.microsoft.com/office/drawing/2014/main" id="{A1C4978A-5566-40D9-BFDA-76EDC8D303F1}"/>
                </a:ext>
              </a:extLst>
            </p:cNvPr>
            <p:cNvSpPr/>
            <p:nvPr/>
          </p:nvSpPr>
          <p:spPr>
            <a:xfrm>
              <a:off x="1270000" y="1054100"/>
              <a:ext cx="717550" cy="723900"/>
            </a:xfrm>
            <a:prstGeom prst="ellipse">
              <a:avLst/>
            </a:prstGeom>
            <a:solidFill>
              <a:srgbClr val="10CF9B"/>
            </a:solidFill>
            <a:ln w="12700" cap="flat" cmpd="sng" algn="ctr">
              <a:solidFill>
                <a:srgbClr val="10CF9B"/>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id="{B0DE6399-DA71-4FF5-AF41-1801BF488B3E}"/>
                </a:ext>
              </a:extLst>
            </p:cNvPr>
            <p:cNvSpPr txBox="1"/>
            <p:nvPr/>
          </p:nvSpPr>
          <p:spPr>
            <a:xfrm>
              <a:off x="1108075" y="1949450"/>
              <a:ext cx="1041400" cy="369332"/>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a:ln>
                    <a:noFill/>
                  </a:ln>
                  <a:solidFill>
                    <a:srgbClr val="000000"/>
                  </a:solidFill>
                  <a:effectLst/>
                  <a:uLnTx/>
                  <a:uFillTx/>
                  <a:latin typeface="Arial"/>
                  <a:cs typeface="Arial"/>
                  <a:sym typeface="Arial"/>
                </a:rPr>
                <a:t>RGB: </a:t>
              </a:r>
            </a:p>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Arial"/>
                  <a:cs typeface="Arial"/>
                  <a:sym typeface="Arial"/>
                </a:rPr>
                <a:t>16 207 155</a:t>
              </a:r>
            </a:p>
          </p:txBody>
        </p:sp>
      </p:grpSp>
      <p:grpSp>
        <p:nvGrpSpPr>
          <p:cNvPr id="27" name="Group 26">
            <a:extLst>
              <a:ext uri="{FF2B5EF4-FFF2-40B4-BE49-F238E27FC236}">
                <a16:creationId xmlns:a16="http://schemas.microsoft.com/office/drawing/2014/main" id="{C1E234CC-F1C2-4CCB-9CCC-B9FEB1BAB450}"/>
              </a:ext>
            </a:extLst>
          </p:cNvPr>
          <p:cNvGrpSpPr/>
          <p:nvPr userDrawn="1"/>
        </p:nvGrpSpPr>
        <p:grpSpPr>
          <a:xfrm>
            <a:off x="772584" y="2470855"/>
            <a:ext cx="781050" cy="1403181"/>
            <a:chOff x="1108075" y="1054100"/>
            <a:chExt cx="1041400" cy="1403181"/>
          </a:xfrm>
        </p:grpSpPr>
        <p:sp>
          <p:nvSpPr>
            <p:cNvPr id="28" name="Oval 27">
              <a:extLst>
                <a:ext uri="{FF2B5EF4-FFF2-40B4-BE49-F238E27FC236}">
                  <a16:creationId xmlns:a16="http://schemas.microsoft.com/office/drawing/2014/main" id="{8B383D23-64BE-4C8E-8749-F09F4D055FC7}"/>
                </a:ext>
              </a:extLst>
            </p:cNvPr>
            <p:cNvSpPr/>
            <p:nvPr/>
          </p:nvSpPr>
          <p:spPr>
            <a:xfrm>
              <a:off x="1270000" y="1054100"/>
              <a:ext cx="717550" cy="723900"/>
            </a:xfrm>
            <a:prstGeom prst="ellipse">
              <a:avLst/>
            </a:prstGeom>
            <a:solidFill>
              <a:srgbClr val="DBEFF9"/>
            </a:solidFill>
            <a:ln w="12700" cap="flat" cmpd="sng" algn="ctr">
              <a:solidFill>
                <a:srgbClr val="DBEFF9"/>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9" name="TextBox 28">
              <a:extLst>
                <a:ext uri="{FF2B5EF4-FFF2-40B4-BE49-F238E27FC236}">
                  <a16:creationId xmlns:a16="http://schemas.microsoft.com/office/drawing/2014/main" id="{2F6E1FE8-5EEC-461C-8D5A-AADA60619F14}"/>
                </a:ext>
              </a:extLst>
            </p:cNvPr>
            <p:cNvSpPr txBox="1"/>
            <p:nvPr/>
          </p:nvSpPr>
          <p:spPr>
            <a:xfrm>
              <a:off x="1108075" y="1949450"/>
              <a:ext cx="1041400" cy="507831"/>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a:ln>
                    <a:noFill/>
                  </a:ln>
                  <a:solidFill>
                    <a:srgbClr val="000000"/>
                  </a:solidFill>
                  <a:effectLst/>
                  <a:uLnTx/>
                  <a:uFillTx/>
                  <a:latin typeface="Arial"/>
                  <a:cs typeface="Arial"/>
                  <a:sym typeface="Arial"/>
                </a:rPr>
                <a:t>RGB: </a:t>
              </a:r>
            </a:p>
            <a:p>
              <a:pPr marL="0" marR="0" lvl="0" indent="0" algn="ctr" defTabSz="68580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Arial"/>
                  <a:cs typeface="Arial"/>
                  <a:sym typeface="Arial"/>
                </a:rPr>
                <a:t>219 239 249</a:t>
              </a:r>
            </a:p>
          </p:txBody>
        </p:sp>
      </p:grpSp>
    </p:spTree>
    <p:extLst>
      <p:ext uri="{BB962C8B-B14F-4D97-AF65-F5344CB8AC3E}">
        <p14:creationId xmlns:p14="http://schemas.microsoft.com/office/powerpoint/2010/main" val="1809759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age Break_White">
    <p:spTree>
      <p:nvGrpSpPr>
        <p:cNvPr id="1" name=""/>
        <p:cNvGrpSpPr/>
        <p:nvPr/>
      </p:nvGrpSpPr>
      <p:grpSpPr>
        <a:xfrm>
          <a:off x="0" y="0"/>
          <a:ext cx="0" cy="0"/>
          <a:chOff x="0" y="0"/>
          <a:chExt cx="0" cy="0"/>
        </a:xfrm>
      </p:grpSpPr>
      <p:grpSp>
        <p:nvGrpSpPr>
          <p:cNvPr id="9" name="Group 8"/>
          <p:cNvGrpSpPr/>
          <p:nvPr userDrawn="1"/>
        </p:nvGrpSpPr>
        <p:grpSpPr>
          <a:xfrm>
            <a:off x="0" y="6263640"/>
            <a:ext cx="9144000" cy="594360"/>
            <a:chOff x="5003817" y="4545389"/>
            <a:chExt cx="12192000" cy="594360"/>
          </a:xfrm>
        </p:grpSpPr>
        <p:sp>
          <p:nvSpPr>
            <p:cNvPr id="10" name="Rectangle 9"/>
            <p:cNvSpPr/>
            <p:nvPr/>
          </p:nvSpPr>
          <p:spPr>
            <a:xfrm>
              <a:off x="5003817" y="4545389"/>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41641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connect@ripl.org</a:t>
              </a:r>
            </a:p>
            <a:p>
              <a:pPr>
                <a:buClr>
                  <a:schemeClr val="accent1"/>
                </a:buClr>
                <a:buSzPts val="3200"/>
              </a:pPr>
              <a:r>
                <a:rPr lang="en-US" sz="413">
                  <a:solidFill>
                    <a:schemeClr val="bg1">
                      <a:lumMod val="65000"/>
                    </a:schemeClr>
                  </a:solidFill>
                  <a:latin typeface="Poppins" panose="020B0604020202020204"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sp>
        <p:nvSpPr>
          <p:cNvPr id="2" name="Title 1"/>
          <p:cNvSpPr>
            <a:spLocks noGrp="1"/>
          </p:cNvSpPr>
          <p:nvPr>
            <p:ph type="ctrTitle" hasCustomPrompt="1"/>
          </p:nvPr>
        </p:nvSpPr>
        <p:spPr>
          <a:xfrm>
            <a:off x="478154" y="1600520"/>
            <a:ext cx="2503170" cy="1060131"/>
          </a:xfrm>
        </p:spPr>
        <p:txBody>
          <a:bodyPr anchor="t" anchorCtr="0">
            <a:noAutofit/>
          </a:bodyPr>
          <a:lstStyle>
            <a:lvl1pPr algn="l">
              <a:defRPr sz="2400" b="1" baseline="0">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Tree>
    <p:extLst>
      <p:ext uri="{BB962C8B-B14F-4D97-AF65-F5344CB8AC3E}">
        <p14:creationId xmlns:p14="http://schemas.microsoft.com/office/powerpoint/2010/main" val="59031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a:extLst>
              <a:ext uri="{FF2B5EF4-FFF2-40B4-BE49-F238E27FC236}">
                <a16:creationId xmlns:a16="http://schemas.microsoft.com/office/drawing/2014/main" id="{81B57648-A4A1-565D-9C53-36365A5928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2">
            <a:extLst>
              <a:ext uri="{FF2B5EF4-FFF2-40B4-BE49-F238E27FC236}">
                <a16:creationId xmlns:a16="http://schemas.microsoft.com/office/drawing/2014/main" id="{2C8068A7-8581-17B0-98F9-833DCD73B3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3">
            <a:extLst>
              <a:ext uri="{FF2B5EF4-FFF2-40B4-BE49-F238E27FC236}">
                <a16:creationId xmlns:a16="http://schemas.microsoft.com/office/drawing/2014/main" id="{B6B3A208-A538-5B94-AD27-744EDD2A91FC}"/>
              </a:ext>
            </a:extLst>
          </p:cNvPr>
          <p:cNvSpPr>
            <a:spLocks noGrp="1" noChangeArrowheads="1"/>
          </p:cNvSpPr>
          <p:nvPr>
            <p:ph type="sldNum" sz="quarter" idx="12"/>
          </p:nvPr>
        </p:nvSpPr>
        <p:spPr>
          <a:ln/>
        </p:spPr>
        <p:txBody>
          <a:bodyPr/>
          <a:lstStyle>
            <a:lvl1pPr>
              <a:defRPr/>
            </a:lvl1pPr>
          </a:lstStyle>
          <a:p>
            <a:pPr>
              <a:defRPr/>
            </a:pPr>
            <a:fld id="{C74C5669-E5CC-4EA7-ACE4-B2809B76E675}" type="slidenum">
              <a:rPr lang="en-US" altLang="en-US"/>
              <a:pPr>
                <a:defRPr/>
              </a:pPr>
              <a:t>‹#›</a:t>
            </a:fld>
            <a:endParaRPr lang="en-US" altLang="en-US"/>
          </a:p>
        </p:txBody>
      </p:sp>
    </p:spTree>
    <p:extLst>
      <p:ext uri="{BB962C8B-B14F-4D97-AF65-F5344CB8AC3E}">
        <p14:creationId xmlns:p14="http://schemas.microsoft.com/office/powerpoint/2010/main" val="113252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IPL Title Page">
    <p:spTree>
      <p:nvGrpSpPr>
        <p:cNvPr id="1" name=""/>
        <p:cNvGrpSpPr/>
        <p:nvPr/>
      </p:nvGrpSpPr>
      <p:grpSpPr>
        <a:xfrm>
          <a:off x="0" y="0"/>
          <a:ext cx="0" cy="0"/>
          <a:chOff x="0" y="0"/>
          <a:chExt cx="0" cy="0"/>
        </a:xfrm>
      </p:grpSpPr>
      <p:grpSp>
        <p:nvGrpSpPr>
          <p:cNvPr id="18" name="Group 17"/>
          <p:cNvGrpSpPr/>
          <p:nvPr userDrawn="1"/>
        </p:nvGrpSpPr>
        <p:grpSpPr>
          <a:xfrm>
            <a:off x="-1" y="0"/>
            <a:ext cx="3746963" cy="6858000"/>
            <a:chOff x="-1" y="0"/>
            <a:chExt cx="4995950" cy="6858000"/>
          </a:xfrm>
        </p:grpSpPr>
        <p:sp>
          <p:nvSpPr>
            <p:cNvPr id="19" name="Google Shape;80;p1"/>
            <p:cNvSpPr/>
            <p:nvPr userDrawn="1"/>
          </p:nvSpPr>
          <p:spPr>
            <a:xfrm>
              <a:off x="-1" y="0"/>
              <a:ext cx="4838007" cy="6858000"/>
            </a:xfrm>
            <a:prstGeom prst="rect">
              <a:avLst/>
            </a:prstGeom>
            <a:solidFill>
              <a:srgbClr val="F2F2F2">
                <a:alpha val="96000"/>
              </a:srgbClr>
            </a:solidFill>
            <a:ln>
              <a:noFill/>
            </a:ln>
            <a:effectLst>
              <a:outerShdw blurRad="254000" dist="63500" dir="10800000" algn="tl" rotWithShape="0">
                <a:schemeClr val="dk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Poppins" panose="020B0604020202020204" charset="0"/>
                <a:ea typeface="Arial"/>
                <a:cs typeface="Poppins" panose="020B0604020202020204" charset="0"/>
                <a:sym typeface="Arial"/>
              </a:endParaRPr>
            </a:p>
          </p:txBody>
        </p:sp>
        <p:sp>
          <p:nvSpPr>
            <p:cNvPr id="20" name="Rectangle 19"/>
            <p:cNvSpPr/>
            <p:nvPr userDrawn="1"/>
          </p:nvSpPr>
          <p:spPr>
            <a:xfrm>
              <a:off x="0" y="3838694"/>
              <a:ext cx="4838006" cy="30193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latin typeface="Poppins" panose="020B0604020202020204" charset="0"/>
                <a:cs typeface="Poppins" panose="020B0604020202020204" charset="0"/>
              </a:endParaRPr>
            </a:p>
          </p:txBody>
        </p:sp>
        <p:grpSp>
          <p:nvGrpSpPr>
            <p:cNvPr id="21" name="Group 20"/>
            <p:cNvGrpSpPr/>
            <p:nvPr userDrawn="1"/>
          </p:nvGrpSpPr>
          <p:grpSpPr>
            <a:xfrm>
              <a:off x="0" y="6263640"/>
              <a:ext cx="4995949" cy="594360"/>
              <a:chOff x="5003817" y="4545389"/>
              <a:chExt cx="4995949" cy="594360"/>
            </a:xfrm>
          </p:grpSpPr>
          <p:sp>
            <p:nvSpPr>
              <p:cNvPr id="22" name="Rectangle 21"/>
              <p:cNvSpPr/>
              <p:nvPr/>
            </p:nvSpPr>
            <p:spPr>
              <a:xfrm>
                <a:off x="5003817" y="4545389"/>
                <a:ext cx="38862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latin typeface="Poppins" panose="020B0604020202020204" charset="0"/>
                  <a:cs typeface="Poppins" panose="020B0604020202020204" charset="0"/>
                </a:endParaRPr>
              </a:p>
            </p:txBody>
          </p:sp>
          <p:pic>
            <p:nvPicPr>
              <p:cNvPr id="23"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24" name="Google Shape;99;p2"/>
              <p:cNvSpPr txBox="1"/>
              <p:nvPr/>
            </p:nvSpPr>
            <p:spPr>
              <a:xfrm>
                <a:off x="5562503" y="4575551"/>
                <a:ext cx="443726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Poppins" panose="020B0604020202020204"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Poppins" panose="020B0604020202020204"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Poppins" panose="020B0604020202020204" charset="0"/>
                    <a:sym typeface="Lato"/>
                  </a:rPr>
                  <a:t>connect@ripl.org</a:t>
                </a:r>
              </a:p>
              <a:p>
                <a:pPr>
                  <a:buClr>
                    <a:schemeClr val="accent1"/>
                  </a:buClr>
                  <a:buSzPts val="3200"/>
                </a:pPr>
                <a:r>
                  <a:rPr lang="en-US" sz="413">
                    <a:solidFill>
                      <a:schemeClr val="bg1">
                        <a:lumMod val="65000"/>
                      </a:schemeClr>
                    </a:solidFill>
                    <a:latin typeface="Roboto" panose="02000000000000000000" pitchFamily="2" charset="0"/>
                    <a:ea typeface="Roboto" panose="02000000000000000000" pitchFamily="2" charset="0"/>
                    <a:cs typeface="Poppins" panose="020B0604020202020204" charset="0"/>
                  </a:rPr>
                  <a:t>© 2023 Innovative Policy Lab, D.B.A. Research Improving People’s Lives (“RIPL”). All Rights Reserved</a:t>
                </a:r>
                <a:r>
                  <a:rPr lang="en-US" sz="413">
                    <a:solidFill>
                      <a:schemeClr val="bg1">
                        <a:lumMod val="65000"/>
                      </a:schemeClr>
                    </a:solidFill>
                    <a:latin typeface="Poppins" panose="020B0604020202020204" charset="0"/>
                    <a:ea typeface="Roboto" panose="02000000000000000000" pitchFamily="2"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Confidential- Not for Circulation</a:t>
                </a:r>
                <a:endParaRPr sz="413" i="0" u="none" strike="noStrike" cap="none">
                  <a:solidFill>
                    <a:schemeClr val="bg1">
                      <a:lumMod val="65000"/>
                    </a:schemeClr>
                  </a:solidFill>
                  <a:latin typeface="Poppins" panose="020B0604020202020204" charset="0"/>
                  <a:ea typeface="Roboto" panose="02000000000000000000" pitchFamily="2" charset="0"/>
                  <a:cs typeface="Poppins" panose="020B0604020202020204" charset="0"/>
                  <a:sym typeface="Cambria"/>
                </a:endParaRPr>
              </a:p>
            </p:txBody>
          </p:sp>
        </p:grpSp>
      </p:grpSp>
      <p:sp>
        <p:nvSpPr>
          <p:cNvPr id="3" name="Subtitle 2"/>
          <p:cNvSpPr>
            <a:spLocks noGrp="1"/>
          </p:cNvSpPr>
          <p:nvPr>
            <p:ph type="subTitle" idx="1" hasCustomPrompt="1"/>
          </p:nvPr>
        </p:nvSpPr>
        <p:spPr>
          <a:xfrm>
            <a:off x="3678381" y="1946096"/>
            <a:ext cx="4818414" cy="856480"/>
          </a:xfrm>
        </p:spPr>
        <p:txBody>
          <a:bodyPr>
            <a:noAutofit/>
          </a:bodyPr>
          <a:lstStyle>
            <a:lvl1pPr marL="0" indent="0" algn="l">
              <a:lnSpc>
                <a:spcPct val="100000"/>
              </a:lnSpc>
              <a:spcBef>
                <a:spcPts val="0"/>
              </a:spcBef>
              <a:buNone/>
              <a:defRPr sz="2700" b="1" baseline="0">
                <a:solidFill>
                  <a:srgbClr val="0B5395"/>
                </a:solidFill>
                <a:latin typeface="Poppins" panose="020B0604020202020204" charset="0"/>
                <a:ea typeface="Roboto" panose="02000000000000000000" pitchFamily="2" charset="0"/>
                <a:cs typeface="Poppins" panose="020B060402020202020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Title</a:t>
            </a:r>
          </a:p>
        </p:txBody>
      </p:sp>
      <p:sp>
        <p:nvSpPr>
          <p:cNvPr id="17" name="Text Placeholder 3"/>
          <p:cNvSpPr>
            <a:spLocks noGrp="1"/>
          </p:cNvSpPr>
          <p:nvPr>
            <p:ph type="body" sz="half" idx="2" hasCustomPrompt="1"/>
          </p:nvPr>
        </p:nvSpPr>
        <p:spPr>
          <a:xfrm>
            <a:off x="411480" y="4911895"/>
            <a:ext cx="2503170" cy="382589"/>
          </a:xfrm>
        </p:spPr>
        <p:txBody>
          <a:bodyPr>
            <a:noAutofit/>
          </a:bodyPr>
          <a:lstStyle>
            <a:lvl1pPr marL="0" indent="0">
              <a:spcBef>
                <a:spcPts val="0"/>
              </a:spcBef>
              <a:buNone/>
              <a:defRPr sz="900" b="1" baseline="0">
                <a:solidFill>
                  <a:schemeClr val="tx1">
                    <a:lumMod val="75000"/>
                    <a:lumOff val="25000"/>
                  </a:schemeClr>
                </a:solidFill>
                <a:latin typeface="Poppins" panose="020B0604020202020204" charset="0"/>
                <a:ea typeface="Roboto" panose="02000000000000000000" pitchFamily="2" charset="0"/>
                <a:cs typeface="Poppins" panose="020B060402020202020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Month, Day 2021</a:t>
            </a:r>
          </a:p>
        </p:txBody>
      </p:sp>
      <p:sp>
        <p:nvSpPr>
          <p:cNvPr id="26" name="Text Placeholder 3"/>
          <p:cNvSpPr>
            <a:spLocks noGrp="1"/>
          </p:cNvSpPr>
          <p:nvPr>
            <p:ph type="body" sz="half" idx="13" hasCustomPrompt="1"/>
          </p:nvPr>
        </p:nvSpPr>
        <p:spPr>
          <a:xfrm>
            <a:off x="411480" y="4206066"/>
            <a:ext cx="2503170" cy="668680"/>
          </a:xfrm>
        </p:spPr>
        <p:txBody>
          <a:bodyPr>
            <a:noAutofit/>
          </a:bodyPr>
          <a:lstStyle>
            <a:lvl1pPr marL="0" indent="0">
              <a:spcBef>
                <a:spcPts val="0"/>
              </a:spcBef>
              <a:buNone/>
              <a:defRPr sz="1500" b="0" baseline="0">
                <a:solidFill>
                  <a:schemeClr val="accent1">
                    <a:lumMod val="75000"/>
                  </a:schemeClr>
                </a:solidFill>
                <a:latin typeface="Poppins" panose="020B0604020202020204" charset="0"/>
                <a:ea typeface="Roboto" panose="02000000000000000000" pitchFamily="2" charset="0"/>
                <a:cs typeface="Poppins" panose="020B060402020202020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Client Name</a:t>
            </a:r>
          </a:p>
        </p:txBody>
      </p:sp>
      <p:sp>
        <p:nvSpPr>
          <p:cNvPr id="27" name="Text Placeholder 3"/>
          <p:cNvSpPr>
            <a:spLocks noGrp="1"/>
          </p:cNvSpPr>
          <p:nvPr>
            <p:ph type="body" sz="half" idx="14" hasCustomPrompt="1"/>
          </p:nvPr>
        </p:nvSpPr>
        <p:spPr>
          <a:xfrm>
            <a:off x="3678380" y="3161103"/>
            <a:ext cx="4818414" cy="668680"/>
          </a:xfrm>
        </p:spPr>
        <p:txBody>
          <a:bodyPr>
            <a:noAutofit/>
          </a:bodyPr>
          <a:lstStyle>
            <a:lvl1pPr marL="0" indent="0">
              <a:spcBef>
                <a:spcPts val="0"/>
              </a:spcBef>
              <a:buNone/>
              <a:defRPr sz="1500" b="0" baseline="0">
                <a:solidFill>
                  <a:schemeClr val="accent1">
                    <a:lumMod val="75000"/>
                  </a:schemeClr>
                </a:solidFill>
                <a:latin typeface="Poppins" panose="020B0604020202020204" charset="0"/>
                <a:ea typeface="Roboto" panose="02000000000000000000" pitchFamily="2" charset="0"/>
                <a:cs typeface="Poppins" panose="020B060402020202020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Presentation Subtitle</a:t>
            </a:r>
          </a:p>
        </p:txBody>
      </p:sp>
      <p:sp>
        <p:nvSpPr>
          <p:cNvPr id="39" name="Footer Placeholder 38"/>
          <p:cNvSpPr>
            <a:spLocks noGrp="1"/>
          </p:cNvSpPr>
          <p:nvPr>
            <p:ph type="ftr" sz="quarter" idx="16"/>
          </p:nvPr>
        </p:nvSpPr>
        <p:spPr/>
        <p:txBody>
          <a:bodyPr>
            <a:noAutofit/>
          </a:bodyPr>
          <a:lstStyle>
            <a:lvl1pPr>
              <a:defRPr/>
            </a:lvl1pPr>
          </a:lstStyle>
          <a:p>
            <a:endParaRPr lang="en-US"/>
          </a:p>
        </p:txBody>
      </p:sp>
      <p:sp>
        <p:nvSpPr>
          <p:cNvPr id="40" name="Slide Number Placeholder 39"/>
          <p:cNvSpPr>
            <a:spLocks noGrp="1"/>
          </p:cNvSpPr>
          <p:nvPr>
            <p:ph type="sldNum" sz="quarter" idx="17"/>
          </p:nvPr>
        </p:nvSpPr>
        <p:spPr/>
        <p:txBody>
          <a:bodyPr>
            <a:noAutofit/>
          </a:bodyPr>
          <a:lstStyle>
            <a:lvl1pPr>
              <a:defRPr/>
            </a:lvl1pPr>
          </a:lstStyle>
          <a:p>
            <a:fld id="{E104DDA9-FD9A-4BEE-BB1F-549CF06ACC95}" type="slidenum">
              <a:rPr lang="en-US" smtClean="0"/>
              <a:pPr/>
              <a:t>‹#›</a:t>
            </a:fld>
            <a:endParaRPr lang="en-US"/>
          </a:p>
        </p:txBody>
      </p:sp>
    </p:spTree>
    <p:extLst>
      <p:ext uri="{BB962C8B-B14F-4D97-AF65-F5344CB8AC3E}">
        <p14:creationId xmlns:p14="http://schemas.microsoft.com/office/powerpoint/2010/main" val="3033242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PL Typical Page_Blue">
    <p:spTree>
      <p:nvGrpSpPr>
        <p:cNvPr id="1" name=""/>
        <p:cNvGrpSpPr/>
        <p:nvPr/>
      </p:nvGrpSpPr>
      <p:grpSpPr>
        <a:xfrm>
          <a:off x="0" y="0"/>
          <a:ext cx="0" cy="0"/>
          <a:chOff x="0" y="0"/>
          <a:chExt cx="0" cy="0"/>
        </a:xfrm>
      </p:grpSpPr>
      <p:sp>
        <p:nvSpPr>
          <p:cNvPr id="13" name="Rectangle 12"/>
          <p:cNvSpPr/>
          <p:nvPr userDrawn="1"/>
        </p:nvSpPr>
        <p:spPr>
          <a:xfrm>
            <a:off x="-1532" y="11620"/>
            <a:ext cx="9145532" cy="6858001"/>
          </a:xfrm>
          <a:prstGeom prst="rect">
            <a:avLst/>
          </a:prstGeom>
          <a:solidFill>
            <a:srgbClr val="CEEE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grpSp>
        <p:nvGrpSpPr>
          <p:cNvPr id="7" name="Group 6"/>
          <p:cNvGrpSpPr/>
          <p:nvPr userDrawn="1"/>
        </p:nvGrpSpPr>
        <p:grpSpPr>
          <a:xfrm>
            <a:off x="0" y="0"/>
            <a:ext cx="3151882" cy="6858000"/>
            <a:chOff x="0" y="0"/>
            <a:chExt cx="4202509" cy="6858000"/>
          </a:xfrm>
        </p:grpSpPr>
        <p:sp>
          <p:nvSpPr>
            <p:cNvPr id="8" name="Google Shape;80;p1"/>
            <p:cNvSpPr/>
            <p:nvPr userDrawn="1"/>
          </p:nvSpPr>
          <p:spPr>
            <a:xfrm>
              <a:off x="0" y="0"/>
              <a:ext cx="3886200" cy="6858000"/>
            </a:xfrm>
            <a:prstGeom prst="rect">
              <a:avLst/>
            </a:prstGeom>
            <a:solidFill>
              <a:schemeClr val="bg1">
                <a:alpha val="96000"/>
              </a:schemeClr>
            </a:solidFill>
            <a:ln>
              <a:noFill/>
            </a:ln>
            <a:effectLst>
              <a:outerShdw blurRad="254000" dist="63500" dir="10800000" algn="tl" rotWithShape="0">
                <a:schemeClr val="dk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Poppins" panose="020B0604020202020204" charset="0"/>
                <a:ea typeface="Arial"/>
                <a:cs typeface="Poppins" panose="020B0604020202020204" charset="0"/>
                <a:sym typeface="Arial"/>
              </a:endParaRPr>
            </a:p>
          </p:txBody>
        </p:sp>
        <p:grpSp>
          <p:nvGrpSpPr>
            <p:cNvPr id="9" name="Group 8"/>
            <p:cNvGrpSpPr/>
            <p:nvPr userDrawn="1"/>
          </p:nvGrpSpPr>
          <p:grpSpPr>
            <a:xfrm>
              <a:off x="0" y="6263640"/>
              <a:ext cx="4202509" cy="594360"/>
              <a:chOff x="5003817" y="4545389"/>
              <a:chExt cx="4202509" cy="594360"/>
            </a:xfrm>
          </p:grpSpPr>
          <p:sp>
            <p:nvSpPr>
              <p:cNvPr id="10" name="Rectangle 9"/>
              <p:cNvSpPr/>
              <p:nvPr/>
            </p:nvSpPr>
            <p:spPr>
              <a:xfrm>
                <a:off x="5003817" y="4545389"/>
                <a:ext cx="38862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64382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B0604020202020204" charset="0"/>
                    <a:ea typeface="Roboto" panose="020B0604020202020204" charset="0"/>
                    <a:cs typeface="Roboto" panose="020B0604020202020204"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B0604020202020204" charset="0"/>
                    <a:ea typeface="Roboto" panose="020B0604020202020204" charset="0"/>
                    <a:cs typeface="Roboto" panose="020B0604020202020204"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B0604020202020204" charset="0"/>
                    <a:ea typeface="Roboto" panose="020B0604020202020204" charset="0"/>
                    <a:cs typeface="Roboto" panose="020B0604020202020204" charset="0"/>
                    <a:sym typeface="Lato"/>
                  </a:rPr>
                  <a:t>connect@ripl.org</a:t>
                </a:r>
              </a:p>
              <a:p>
                <a:pPr>
                  <a:buClr>
                    <a:schemeClr val="accent1"/>
                  </a:buClr>
                  <a:buSzPts val="3200"/>
                </a:pPr>
                <a:r>
                  <a:rPr lang="en-US" sz="413">
                    <a:solidFill>
                      <a:schemeClr val="bg1">
                        <a:lumMod val="65000"/>
                      </a:schemeClr>
                    </a:solidFill>
                    <a:latin typeface="Arial" panose="020B0604020202020204" pitchFamily="34" charset="0"/>
                    <a:cs typeface="Arial" panose="020B0604020202020204" pitchFamily="34" charset="0"/>
                  </a:rPr>
                  <a:t>© </a:t>
                </a:r>
                <a:r>
                  <a:rPr lang="en-US" sz="413">
                    <a:solidFill>
                      <a:schemeClr val="bg1">
                        <a:lumMod val="65000"/>
                      </a:schemeClr>
                    </a:solidFill>
                    <a:latin typeface="Arial" panose="020B0604020202020204" pitchFamily="34" charset="0"/>
                    <a:ea typeface="Roboto" panose="02000000000000000000" pitchFamily="2" charset="0"/>
                    <a:cs typeface="Arial" panose="020B0604020202020204" pitchFamily="34" charset="0"/>
                  </a:rPr>
                  <a:t>2023 Innovative Policy Lab, D.B.A. Research Improving People’s Lives (“RIPL”). All Rights Reserved</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grpSp>
      <p:sp>
        <p:nvSpPr>
          <p:cNvPr id="2" name="Title 1"/>
          <p:cNvSpPr>
            <a:spLocks noGrp="1"/>
          </p:cNvSpPr>
          <p:nvPr>
            <p:ph type="ctrTitle" hasCustomPrompt="1"/>
          </p:nvPr>
        </p:nvSpPr>
        <p:spPr>
          <a:xfrm>
            <a:off x="226313" y="552770"/>
            <a:ext cx="2503170" cy="1060131"/>
          </a:xfrm>
        </p:spPr>
        <p:txBody>
          <a:bodyPr anchor="t" anchorCtr="0">
            <a:noAutofit/>
          </a:bodyPr>
          <a:lstStyle>
            <a:lvl1pPr algn="l">
              <a:defRPr sz="2400" b="1">
                <a:solidFill>
                  <a:schemeClr val="accent1">
                    <a:lumMod val="75000"/>
                  </a:schemeClr>
                </a:solidFill>
                <a:effectLst>
                  <a:outerShdw algn="ctr" rotWithShape="0">
                    <a:schemeClr val="bg1">
                      <a:lumMod val="65000"/>
                    </a:schemeClr>
                  </a:outerShdw>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
        <p:nvSpPr>
          <p:cNvPr id="17" name="Text Placeholder 3"/>
          <p:cNvSpPr>
            <a:spLocks noGrp="1"/>
          </p:cNvSpPr>
          <p:nvPr>
            <p:ph type="body" sz="half" idx="2" hasCustomPrompt="1"/>
          </p:nvPr>
        </p:nvSpPr>
        <p:spPr>
          <a:xfrm>
            <a:off x="226315" y="1783080"/>
            <a:ext cx="2503170" cy="3811588"/>
          </a:xfrm>
        </p:spPr>
        <p:txBody>
          <a:bodyPr>
            <a:noAutofit/>
          </a:bodyPr>
          <a:lstStyle>
            <a:lvl1pPr marL="0" indent="0">
              <a:spcBef>
                <a:spcPts val="0"/>
              </a:spcBef>
              <a:buNone/>
              <a:defRPr sz="1050">
                <a:solidFill>
                  <a:schemeClr val="accent1">
                    <a:lumMod val="75000"/>
                  </a:schemeClr>
                </a:solidFill>
                <a:latin typeface="Poppins" panose="020B0604020202020204" charset="0"/>
                <a:ea typeface="Roboto" panose="02000000000000000000" pitchFamily="2" charset="0"/>
                <a:cs typeface="Poppins" panose="020B060402020202020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Text</a:t>
            </a:r>
          </a:p>
        </p:txBody>
      </p:sp>
      <p:sp>
        <p:nvSpPr>
          <p:cNvPr id="14" name="Subtitle 2"/>
          <p:cNvSpPr>
            <a:spLocks noGrp="1"/>
          </p:cNvSpPr>
          <p:nvPr>
            <p:ph type="subTitle" idx="1" hasCustomPrompt="1"/>
          </p:nvPr>
        </p:nvSpPr>
        <p:spPr>
          <a:xfrm>
            <a:off x="3067050" y="552770"/>
            <a:ext cx="5876925" cy="5667691"/>
          </a:xfrm>
        </p:spPr>
        <p:txBody>
          <a:bodyPr>
            <a:noAutofit/>
          </a:bodyPr>
          <a:lstStyle>
            <a:lvl1pPr marL="0" indent="0" algn="l">
              <a:lnSpc>
                <a:spcPct val="100000"/>
              </a:lnSpc>
              <a:spcBef>
                <a:spcPts val="0"/>
              </a:spcBef>
              <a:buNone/>
              <a:defRPr sz="1500">
                <a:solidFill>
                  <a:srgbClr val="262626"/>
                </a:solidFill>
                <a:latin typeface="Poppins" panose="020B0604020202020204" charset="0"/>
                <a:ea typeface="Roboto" panose="02000000000000000000" pitchFamily="2" charset="0"/>
                <a:cs typeface="Poppins" panose="020B060402020202020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text</a:t>
            </a:r>
          </a:p>
        </p:txBody>
      </p:sp>
    </p:spTree>
    <p:extLst>
      <p:ext uri="{BB962C8B-B14F-4D97-AF65-F5344CB8AC3E}">
        <p14:creationId xmlns:p14="http://schemas.microsoft.com/office/powerpoint/2010/main" val="1026901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PL Typical Page_Green">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CDE8C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p:cNvGrpSpPr/>
          <p:nvPr userDrawn="1"/>
        </p:nvGrpSpPr>
        <p:grpSpPr>
          <a:xfrm>
            <a:off x="0" y="0"/>
            <a:ext cx="3151882" cy="6858000"/>
            <a:chOff x="0" y="0"/>
            <a:chExt cx="4202509" cy="6858000"/>
          </a:xfrm>
        </p:grpSpPr>
        <p:sp>
          <p:nvSpPr>
            <p:cNvPr id="8" name="Google Shape;80;p1"/>
            <p:cNvSpPr/>
            <p:nvPr userDrawn="1"/>
          </p:nvSpPr>
          <p:spPr>
            <a:xfrm>
              <a:off x="0" y="0"/>
              <a:ext cx="3886200" cy="6858000"/>
            </a:xfrm>
            <a:prstGeom prst="rect">
              <a:avLst/>
            </a:prstGeom>
            <a:solidFill>
              <a:schemeClr val="bg1">
                <a:alpha val="96000"/>
              </a:schemeClr>
            </a:solidFill>
            <a:ln>
              <a:noFill/>
            </a:ln>
            <a:effectLst>
              <a:outerShdw blurRad="254000" dist="63500" dir="10800000" algn="tl" rotWithShape="0">
                <a:schemeClr val="dk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Poppins" panose="020B0604020202020204" charset="0"/>
                <a:ea typeface="Arial"/>
                <a:cs typeface="Poppins" panose="020B0604020202020204" charset="0"/>
                <a:sym typeface="Arial"/>
              </a:endParaRPr>
            </a:p>
          </p:txBody>
        </p:sp>
        <p:grpSp>
          <p:nvGrpSpPr>
            <p:cNvPr id="9" name="Group 8"/>
            <p:cNvGrpSpPr/>
            <p:nvPr userDrawn="1"/>
          </p:nvGrpSpPr>
          <p:grpSpPr>
            <a:xfrm>
              <a:off x="0" y="6263640"/>
              <a:ext cx="4202509" cy="594360"/>
              <a:chOff x="5003817" y="4545389"/>
              <a:chExt cx="4202509" cy="594360"/>
            </a:xfrm>
          </p:grpSpPr>
          <p:sp>
            <p:nvSpPr>
              <p:cNvPr id="10" name="Rectangle 9"/>
              <p:cNvSpPr/>
              <p:nvPr/>
            </p:nvSpPr>
            <p:spPr>
              <a:xfrm>
                <a:off x="5003817" y="4545389"/>
                <a:ext cx="38862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latin typeface="Poppins" panose="020B0604020202020204" charset="0"/>
                  <a:cs typeface="Poppins" panose="020B0604020202020204" charset="0"/>
                </a:endParaRPr>
              </a:p>
            </p:txBody>
          </p:sp>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64382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Poppins" panose="020B0604020202020204"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Poppins" panose="020B0604020202020204"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Poppins" panose="020B0604020202020204" charset="0"/>
                    <a:sym typeface="Lato"/>
                  </a:rPr>
                  <a:t>connect@ripl.org</a:t>
                </a:r>
              </a:p>
              <a:p>
                <a:pPr>
                  <a:buClr>
                    <a:schemeClr val="accent1"/>
                  </a:buClr>
                  <a:buSzPts val="3200"/>
                </a:pPr>
                <a:r>
                  <a:rPr lang="en-US" sz="413">
                    <a:solidFill>
                      <a:schemeClr val="bg1">
                        <a:lumMod val="65000"/>
                      </a:schemeClr>
                    </a:solidFill>
                    <a:latin typeface="Roboto" panose="02000000000000000000" pitchFamily="2" charset="0"/>
                    <a:ea typeface="Roboto" panose="02000000000000000000" pitchFamily="2" charset="0"/>
                    <a:cs typeface="Poppins" panose="020B0604020202020204" charset="0"/>
                  </a:rPr>
                  <a:t>© 2023 Innovative Policy Lab, D.B.A. Research Improving People’s Lives (“RIPL”). All Rights Reserved</a:t>
                </a:r>
                <a:r>
                  <a:rPr lang="en-US" sz="413">
                    <a:solidFill>
                      <a:schemeClr val="bg1">
                        <a:lumMod val="65000"/>
                      </a:schemeClr>
                    </a:solidFill>
                    <a:latin typeface="Poppins" panose="020B0604020202020204" charset="0"/>
                    <a:ea typeface="Roboto" panose="02000000000000000000" pitchFamily="2" charset="0"/>
                    <a:cs typeface="Poppins" panose="020B0604020202020204" charset="0"/>
                  </a:rPr>
                  <a:t>.</a:t>
                </a:r>
                <a:endParaRPr sz="413" i="0" u="none" strike="noStrike" cap="none">
                  <a:solidFill>
                    <a:schemeClr val="bg1">
                      <a:lumMod val="65000"/>
                    </a:schemeClr>
                  </a:solidFill>
                  <a:latin typeface="Poppins" panose="020B0604020202020204" charset="0"/>
                  <a:ea typeface="Roboto" panose="02000000000000000000" pitchFamily="2" charset="0"/>
                  <a:cs typeface="Poppins" panose="020B0604020202020204" charset="0"/>
                  <a:sym typeface="Cambria"/>
                </a:endParaRPr>
              </a:p>
            </p:txBody>
          </p:sp>
        </p:grpSp>
      </p:grpSp>
      <p:sp>
        <p:nvSpPr>
          <p:cNvPr id="2" name="Title 1"/>
          <p:cNvSpPr>
            <a:spLocks noGrp="1"/>
          </p:cNvSpPr>
          <p:nvPr>
            <p:ph type="ctrTitle" hasCustomPrompt="1"/>
          </p:nvPr>
        </p:nvSpPr>
        <p:spPr>
          <a:xfrm>
            <a:off x="226313" y="552770"/>
            <a:ext cx="2503170" cy="1060131"/>
          </a:xfrm>
        </p:spPr>
        <p:txBody>
          <a:bodyPr anchor="t" anchorCtr="0">
            <a:noAutofit/>
          </a:bodyPr>
          <a:lstStyle>
            <a:lvl1pPr algn="l">
              <a:defRPr sz="2400" b="1" baseline="0">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
        <p:nvSpPr>
          <p:cNvPr id="3" name="Subtitle 2"/>
          <p:cNvSpPr>
            <a:spLocks noGrp="1"/>
          </p:cNvSpPr>
          <p:nvPr>
            <p:ph type="subTitle" idx="1" hasCustomPrompt="1"/>
          </p:nvPr>
        </p:nvSpPr>
        <p:spPr>
          <a:xfrm>
            <a:off x="3067050" y="552770"/>
            <a:ext cx="5876925" cy="5667691"/>
          </a:xfrm>
        </p:spPr>
        <p:txBody>
          <a:bodyPr>
            <a:noAutofit/>
          </a:bodyPr>
          <a:lstStyle>
            <a:lvl1pPr marL="0" indent="0" algn="l">
              <a:lnSpc>
                <a:spcPct val="100000"/>
              </a:lnSpc>
              <a:spcBef>
                <a:spcPts val="0"/>
              </a:spcBef>
              <a:buNone/>
              <a:defRPr sz="1500">
                <a:solidFill>
                  <a:srgbClr val="262626"/>
                </a:solidFill>
                <a:latin typeface="Poppins" panose="020B0604020202020204" charset="0"/>
                <a:ea typeface="Roboto" panose="02000000000000000000" pitchFamily="2" charset="0"/>
                <a:cs typeface="Poppins" panose="020B060402020202020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text</a:t>
            </a:r>
          </a:p>
        </p:txBody>
      </p:sp>
      <p:sp>
        <p:nvSpPr>
          <p:cNvPr id="17" name="Text Placeholder 3"/>
          <p:cNvSpPr>
            <a:spLocks noGrp="1"/>
          </p:cNvSpPr>
          <p:nvPr>
            <p:ph type="body" sz="half" idx="2" hasCustomPrompt="1"/>
          </p:nvPr>
        </p:nvSpPr>
        <p:spPr>
          <a:xfrm>
            <a:off x="226315" y="1783080"/>
            <a:ext cx="2503170" cy="3811588"/>
          </a:xfrm>
        </p:spPr>
        <p:txBody>
          <a:bodyPr>
            <a:noAutofit/>
          </a:bodyPr>
          <a:lstStyle>
            <a:lvl1pPr marL="0" indent="0">
              <a:spcBef>
                <a:spcPts val="0"/>
              </a:spcBef>
              <a:buNone/>
              <a:defRPr sz="1050">
                <a:solidFill>
                  <a:schemeClr val="accent1">
                    <a:lumMod val="75000"/>
                  </a:schemeClr>
                </a:solidFill>
                <a:latin typeface="Poppins" panose="020B0604020202020204" charset="0"/>
                <a:ea typeface="Roboto" panose="02000000000000000000" pitchFamily="2" charset="0"/>
                <a:cs typeface="Poppins" panose="020B060402020202020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Text</a:t>
            </a:r>
          </a:p>
        </p:txBody>
      </p:sp>
    </p:spTree>
    <p:extLst>
      <p:ext uri="{BB962C8B-B14F-4D97-AF65-F5344CB8AC3E}">
        <p14:creationId xmlns:p14="http://schemas.microsoft.com/office/powerpoint/2010/main" val="197424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PL Typical Page_Yellow">
    <p:spTree>
      <p:nvGrpSpPr>
        <p:cNvPr id="1" name=""/>
        <p:cNvGrpSpPr/>
        <p:nvPr/>
      </p:nvGrpSpPr>
      <p:grpSpPr>
        <a:xfrm>
          <a:off x="0" y="0"/>
          <a:ext cx="0" cy="0"/>
          <a:chOff x="0" y="0"/>
          <a:chExt cx="0" cy="0"/>
        </a:xfrm>
      </p:grpSpPr>
      <p:sp>
        <p:nvSpPr>
          <p:cNvPr id="13" name="Rectangle 12"/>
          <p:cNvSpPr/>
          <p:nvPr userDrawn="1"/>
        </p:nvSpPr>
        <p:spPr>
          <a:xfrm>
            <a:off x="-2" y="0"/>
            <a:ext cx="9144002" cy="6858000"/>
          </a:xfrm>
          <a:prstGeom prst="rect">
            <a:avLst/>
          </a:prstGeom>
          <a:solidFill>
            <a:srgbClr val="FDF1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p:cNvGrpSpPr/>
          <p:nvPr userDrawn="1"/>
        </p:nvGrpSpPr>
        <p:grpSpPr>
          <a:xfrm>
            <a:off x="0" y="0"/>
            <a:ext cx="3151882" cy="6858000"/>
            <a:chOff x="0" y="0"/>
            <a:chExt cx="4202509" cy="6858000"/>
          </a:xfrm>
        </p:grpSpPr>
        <p:sp>
          <p:nvSpPr>
            <p:cNvPr id="8" name="Google Shape;80;p1"/>
            <p:cNvSpPr/>
            <p:nvPr userDrawn="1"/>
          </p:nvSpPr>
          <p:spPr>
            <a:xfrm>
              <a:off x="0" y="0"/>
              <a:ext cx="3886200" cy="6858000"/>
            </a:xfrm>
            <a:prstGeom prst="rect">
              <a:avLst/>
            </a:prstGeom>
            <a:solidFill>
              <a:schemeClr val="bg1">
                <a:alpha val="96000"/>
              </a:schemeClr>
            </a:solidFill>
            <a:ln>
              <a:noFill/>
            </a:ln>
            <a:effectLst>
              <a:outerShdw blurRad="254000" dist="63500" dir="10800000" algn="tl" rotWithShape="0">
                <a:schemeClr val="dk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Poppins" panose="020B0604020202020204" charset="0"/>
                <a:ea typeface="Arial"/>
                <a:cs typeface="Poppins" panose="020B0604020202020204" charset="0"/>
                <a:sym typeface="Arial"/>
              </a:endParaRPr>
            </a:p>
          </p:txBody>
        </p:sp>
        <p:grpSp>
          <p:nvGrpSpPr>
            <p:cNvPr id="9" name="Group 8"/>
            <p:cNvGrpSpPr/>
            <p:nvPr userDrawn="1"/>
          </p:nvGrpSpPr>
          <p:grpSpPr>
            <a:xfrm>
              <a:off x="0" y="6263640"/>
              <a:ext cx="4202509" cy="594360"/>
              <a:chOff x="5003817" y="4545389"/>
              <a:chExt cx="4202509" cy="594360"/>
            </a:xfrm>
          </p:grpSpPr>
          <p:sp>
            <p:nvSpPr>
              <p:cNvPr id="10" name="Rectangle 9"/>
              <p:cNvSpPr/>
              <p:nvPr/>
            </p:nvSpPr>
            <p:spPr>
              <a:xfrm>
                <a:off x="5003817" y="4545389"/>
                <a:ext cx="38862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latin typeface="Poppins" panose="020B0604020202020204" charset="0"/>
                  <a:cs typeface="Poppins" panose="020B0604020202020204" charset="0"/>
                </a:endParaRPr>
              </a:p>
            </p:txBody>
          </p:sp>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64382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Poppins" panose="020B0604020202020204"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Poppins" panose="020B0604020202020204"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Poppins" panose="020B0604020202020204" charset="0"/>
                    <a:sym typeface="Lato"/>
                  </a:rPr>
                  <a:t>connect@ripl.org</a:t>
                </a:r>
              </a:p>
              <a:p>
                <a:pPr>
                  <a:buClr>
                    <a:schemeClr val="accent1"/>
                  </a:buClr>
                  <a:buSzPts val="3200"/>
                </a:pPr>
                <a:r>
                  <a:rPr lang="en-US" sz="413">
                    <a:solidFill>
                      <a:schemeClr val="bg1">
                        <a:lumMod val="65000"/>
                      </a:schemeClr>
                    </a:solidFill>
                    <a:latin typeface="Roboto" panose="02000000000000000000" pitchFamily="2" charset="0"/>
                    <a:ea typeface="Roboto" panose="02000000000000000000" pitchFamily="2" charset="0"/>
                    <a:cs typeface="Poppins" panose="020B0604020202020204" charset="0"/>
                  </a:rPr>
                  <a:t>© 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Poppins" panose="020B0604020202020204" charset="0"/>
                  <a:sym typeface="Cambria"/>
                </a:endParaRPr>
              </a:p>
            </p:txBody>
          </p:sp>
        </p:grpSp>
      </p:grpSp>
      <p:sp>
        <p:nvSpPr>
          <p:cNvPr id="2" name="Title 1"/>
          <p:cNvSpPr>
            <a:spLocks noGrp="1"/>
          </p:cNvSpPr>
          <p:nvPr>
            <p:ph type="ctrTitle" hasCustomPrompt="1"/>
          </p:nvPr>
        </p:nvSpPr>
        <p:spPr>
          <a:xfrm>
            <a:off x="226313" y="552770"/>
            <a:ext cx="2503170" cy="1060131"/>
          </a:xfrm>
        </p:spPr>
        <p:txBody>
          <a:bodyPr anchor="t" anchorCtr="0">
            <a:noAutofit/>
          </a:bodyPr>
          <a:lstStyle>
            <a:lvl1pPr algn="l">
              <a:defRPr sz="2400" b="1">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
        <p:nvSpPr>
          <p:cNvPr id="17" name="Text Placeholder 3"/>
          <p:cNvSpPr>
            <a:spLocks noGrp="1"/>
          </p:cNvSpPr>
          <p:nvPr>
            <p:ph type="body" sz="half" idx="2" hasCustomPrompt="1"/>
          </p:nvPr>
        </p:nvSpPr>
        <p:spPr>
          <a:xfrm>
            <a:off x="226315" y="1783080"/>
            <a:ext cx="2503170" cy="3811588"/>
          </a:xfrm>
        </p:spPr>
        <p:txBody>
          <a:bodyPr>
            <a:noAutofit/>
          </a:bodyPr>
          <a:lstStyle>
            <a:lvl1pPr marL="0" indent="0">
              <a:spcBef>
                <a:spcPts val="0"/>
              </a:spcBef>
              <a:buNone/>
              <a:defRPr sz="1050">
                <a:solidFill>
                  <a:schemeClr val="accent1">
                    <a:lumMod val="75000"/>
                  </a:schemeClr>
                </a:solidFill>
                <a:latin typeface="Poppins" panose="020B0604020202020204" charset="0"/>
                <a:ea typeface="Roboto" panose="02000000000000000000" pitchFamily="2" charset="0"/>
                <a:cs typeface="Poppins" panose="020B060402020202020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Text</a:t>
            </a:r>
          </a:p>
        </p:txBody>
      </p:sp>
      <p:sp>
        <p:nvSpPr>
          <p:cNvPr id="15" name="Subtitle 2"/>
          <p:cNvSpPr>
            <a:spLocks noGrp="1"/>
          </p:cNvSpPr>
          <p:nvPr>
            <p:ph type="subTitle" idx="1" hasCustomPrompt="1"/>
          </p:nvPr>
        </p:nvSpPr>
        <p:spPr>
          <a:xfrm>
            <a:off x="3067050" y="552770"/>
            <a:ext cx="5876925" cy="5667691"/>
          </a:xfrm>
        </p:spPr>
        <p:txBody>
          <a:bodyPr>
            <a:noAutofit/>
          </a:bodyPr>
          <a:lstStyle>
            <a:lvl1pPr marL="0" indent="0" algn="l">
              <a:lnSpc>
                <a:spcPct val="100000"/>
              </a:lnSpc>
              <a:spcBef>
                <a:spcPts val="0"/>
              </a:spcBef>
              <a:buNone/>
              <a:defRPr sz="1500">
                <a:solidFill>
                  <a:srgbClr val="262626"/>
                </a:solidFill>
                <a:latin typeface="Poppins" panose="020B0604020202020204" charset="0"/>
                <a:ea typeface="Roboto" panose="02000000000000000000" pitchFamily="2" charset="0"/>
                <a:cs typeface="Poppins" panose="020B060402020202020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text</a:t>
            </a:r>
          </a:p>
        </p:txBody>
      </p:sp>
    </p:spTree>
    <p:extLst>
      <p:ext uri="{BB962C8B-B14F-4D97-AF65-F5344CB8AC3E}">
        <p14:creationId xmlns:p14="http://schemas.microsoft.com/office/powerpoint/2010/main" val="2710013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PL Typical Page_Red">
    <p:spTree>
      <p:nvGrpSpPr>
        <p:cNvPr id="1" name=""/>
        <p:cNvGrpSpPr/>
        <p:nvPr/>
      </p:nvGrpSpPr>
      <p:grpSpPr>
        <a:xfrm>
          <a:off x="0" y="0"/>
          <a:ext cx="0" cy="0"/>
          <a:chOff x="0" y="0"/>
          <a:chExt cx="0" cy="0"/>
        </a:xfrm>
      </p:grpSpPr>
      <p:sp>
        <p:nvSpPr>
          <p:cNvPr id="14" name="Rectangle 13"/>
          <p:cNvSpPr/>
          <p:nvPr userDrawn="1"/>
        </p:nvSpPr>
        <p:spPr>
          <a:xfrm>
            <a:off x="-2" y="0"/>
            <a:ext cx="9144002" cy="6858000"/>
          </a:xfrm>
          <a:prstGeom prst="rect">
            <a:avLst/>
          </a:prstGeom>
          <a:solidFill>
            <a:srgbClr val="F7CB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p:cNvGrpSpPr/>
          <p:nvPr userDrawn="1"/>
        </p:nvGrpSpPr>
        <p:grpSpPr>
          <a:xfrm>
            <a:off x="0" y="0"/>
            <a:ext cx="3151882" cy="6858000"/>
            <a:chOff x="0" y="0"/>
            <a:chExt cx="4202509" cy="6858000"/>
          </a:xfrm>
        </p:grpSpPr>
        <p:sp>
          <p:nvSpPr>
            <p:cNvPr id="8" name="Google Shape;80;p1"/>
            <p:cNvSpPr/>
            <p:nvPr userDrawn="1"/>
          </p:nvSpPr>
          <p:spPr>
            <a:xfrm>
              <a:off x="0" y="0"/>
              <a:ext cx="3886200" cy="6858000"/>
            </a:xfrm>
            <a:prstGeom prst="rect">
              <a:avLst/>
            </a:prstGeom>
            <a:solidFill>
              <a:schemeClr val="bg1">
                <a:alpha val="96000"/>
              </a:schemeClr>
            </a:solidFill>
            <a:ln>
              <a:noFill/>
            </a:ln>
            <a:effectLst>
              <a:outerShdw blurRad="254000" dist="63500" dir="10800000" algn="tl" rotWithShape="0">
                <a:schemeClr val="dk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Poppins" panose="020B0604020202020204" charset="0"/>
                <a:ea typeface="Arial"/>
                <a:cs typeface="Poppins" panose="020B0604020202020204" charset="0"/>
                <a:sym typeface="Arial"/>
              </a:endParaRPr>
            </a:p>
          </p:txBody>
        </p:sp>
        <p:grpSp>
          <p:nvGrpSpPr>
            <p:cNvPr id="9" name="Group 8"/>
            <p:cNvGrpSpPr/>
            <p:nvPr userDrawn="1"/>
          </p:nvGrpSpPr>
          <p:grpSpPr>
            <a:xfrm>
              <a:off x="0" y="6263640"/>
              <a:ext cx="4202509" cy="594360"/>
              <a:chOff x="5003817" y="4545389"/>
              <a:chExt cx="4202509" cy="594360"/>
            </a:xfrm>
          </p:grpSpPr>
          <p:sp>
            <p:nvSpPr>
              <p:cNvPr id="10" name="Rectangle 9"/>
              <p:cNvSpPr/>
              <p:nvPr/>
            </p:nvSpPr>
            <p:spPr>
              <a:xfrm>
                <a:off x="5003817" y="4545389"/>
                <a:ext cx="38862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latin typeface="Poppins" panose="020B0604020202020204" charset="0"/>
                  <a:cs typeface="Poppins" panose="020B0604020202020204" charset="0"/>
                </a:endParaRPr>
              </a:p>
            </p:txBody>
          </p:sp>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64382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Poppins" panose="020B0604020202020204"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Poppins" panose="020B0604020202020204"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Poppins" panose="020B0604020202020204" charset="0"/>
                    <a:sym typeface="Lato"/>
                  </a:rPr>
                  <a:t>connect@ripl.org</a:t>
                </a:r>
              </a:p>
              <a:p>
                <a:pPr>
                  <a:buClr>
                    <a:schemeClr val="accent1"/>
                  </a:buClr>
                  <a:buSzPts val="3200"/>
                </a:pPr>
                <a:r>
                  <a:rPr lang="en-US" sz="413">
                    <a:solidFill>
                      <a:schemeClr val="bg1">
                        <a:lumMod val="65000"/>
                      </a:schemeClr>
                    </a:solidFill>
                    <a:latin typeface="Roboto" panose="02000000000000000000" pitchFamily="2" charset="0"/>
                    <a:ea typeface="Roboto" panose="02000000000000000000" pitchFamily="2" charset="0"/>
                    <a:cs typeface="Poppins" panose="020B0604020202020204" charset="0"/>
                  </a:rPr>
                  <a:t>© 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Poppins" panose="020B0604020202020204" charset="0"/>
                  <a:sym typeface="Cambria"/>
                </a:endParaRPr>
              </a:p>
            </p:txBody>
          </p:sp>
        </p:grpSp>
      </p:grpSp>
      <p:sp>
        <p:nvSpPr>
          <p:cNvPr id="2" name="Title 1"/>
          <p:cNvSpPr>
            <a:spLocks noGrp="1"/>
          </p:cNvSpPr>
          <p:nvPr>
            <p:ph type="ctrTitle" hasCustomPrompt="1"/>
          </p:nvPr>
        </p:nvSpPr>
        <p:spPr>
          <a:xfrm>
            <a:off x="226313" y="552770"/>
            <a:ext cx="2503170" cy="1060131"/>
          </a:xfrm>
        </p:spPr>
        <p:txBody>
          <a:bodyPr anchor="t" anchorCtr="0">
            <a:noAutofit/>
          </a:bodyPr>
          <a:lstStyle>
            <a:lvl1pPr algn="l">
              <a:defRPr sz="2400" b="1" i="0">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
        <p:nvSpPr>
          <p:cNvPr id="17" name="Text Placeholder 3"/>
          <p:cNvSpPr>
            <a:spLocks noGrp="1"/>
          </p:cNvSpPr>
          <p:nvPr>
            <p:ph type="body" sz="half" idx="2" hasCustomPrompt="1"/>
          </p:nvPr>
        </p:nvSpPr>
        <p:spPr>
          <a:xfrm>
            <a:off x="226315" y="1783080"/>
            <a:ext cx="2503170" cy="3811588"/>
          </a:xfrm>
        </p:spPr>
        <p:txBody>
          <a:bodyPr>
            <a:noAutofit/>
          </a:bodyPr>
          <a:lstStyle>
            <a:lvl1pPr marL="0" indent="0">
              <a:spcBef>
                <a:spcPts val="0"/>
              </a:spcBef>
              <a:buNone/>
              <a:defRPr sz="1050">
                <a:solidFill>
                  <a:schemeClr val="accent1">
                    <a:lumMod val="75000"/>
                  </a:schemeClr>
                </a:solidFill>
                <a:latin typeface="Poppins" panose="020B0604020202020204" charset="0"/>
                <a:ea typeface="Roboto" panose="02000000000000000000" pitchFamily="2" charset="0"/>
                <a:cs typeface="Poppins" panose="020B060402020202020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Text</a:t>
            </a:r>
          </a:p>
        </p:txBody>
      </p:sp>
      <p:sp>
        <p:nvSpPr>
          <p:cNvPr id="15" name="Subtitle 2"/>
          <p:cNvSpPr>
            <a:spLocks noGrp="1"/>
          </p:cNvSpPr>
          <p:nvPr>
            <p:ph type="subTitle" idx="1" hasCustomPrompt="1"/>
          </p:nvPr>
        </p:nvSpPr>
        <p:spPr>
          <a:xfrm>
            <a:off x="3067050" y="552770"/>
            <a:ext cx="5876925" cy="5667691"/>
          </a:xfrm>
        </p:spPr>
        <p:txBody>
          <a:bodyPr>
            <a:noAutofit/>
          </a:bodyPr>
          <a:lstStyle>
            <a:lvl1pPr marL="0" indent="0" algn="l">
              <a:lnSpc>
                <a:spcPct val="100000"/>
              </a:lnSpc>
              <a:spcBef>
                <a:spcPts val="0"/>
              </a:spcBef>
              <a:buNone/>
              <a:defRPr sz="1500">
                <a:solidFill>
                  <a:srgbClr val="262626"/>
                </a:solidFill>
                <a:latin typeface="Poppins" panose="020B0604020202020204" charset="0"/>
                <a:ea typeface="Roboto" panose="02000000000000000000" pitchFamily="2" charset="0"/>
                <a:cs typeface="Poppins" panose="020B060402020202020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text</a:t>
            </a:r>
          </a:p>
        </p:txBody>
      </p:sp>
    </p:spTree>
    <p:extLst>
      <p:ext uri="{BB962C8B-B14F-4D97-AF65-F5344CB8AC3E}">
        <p14:creationId xmlns:p14="http://schemas.microsoft.com/office/powerpoint/2010/main" val="790200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PL Full Page">
    <p:spTree>
      <p:nvGrpSpPr>
        <p:cNvPr id="1" name=""/>
        <p:cNvGrpSpPr/>
        <p:nvPr/>
      </p:nvGrpSpPr>
      <p:grpSpPr>
        <a:xfrm>
          <a:off x="0" y="0"/>
          <a:ext cx="0" cy="0"/>
          <a:chOff x="0" y="0"/>
          <a:chExt cx="0" cy="0"/>
        </a:xfrm>
      </p:grpSpPr>
      <p:grpSp>
        <p:nvGrpSpPr>
          <p:cNvPr id="9" name="Group 8"/>
          <p:cNvGrpSpPr/>
          <p:nvPr userDrawn="1"/>
        </p:nvGrpSpPr>
        <p:grpSpPr>
          <a:xfrm>
            <a:off x="0" y="6263640"/>
            <a:ext cx="9144000" cy="594360"/>
            <a:chOff x="5003817" y="4545389"/>
            <a:chExt cx="12192000" cy="594360"/>
          </a:xfrm>
        </p:grpSpPr>
        <p:sp>
          <p:nvSpPr>
            <p:cNvPr id="10" name="Rectangle 9"/>
            <p:cNvSpPr/>
            <p:nvPr/>
          </p:nvSpPr>
          <p:spPr>
            <a:xfrm>
              <a:off x="5003817" y="4545389"/>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41641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connect@ripl.org</a:t>
              </a:r>
            </a:p>
            <a:p>
              <a:pPr>
                <a:buClr>
                  <a:schemeClr val="accent1"/>
                </a:buClr>
                <a:buSzPts val="3200"/>
              </a:pPr>
              <a:r>
                <a:rPr lang="en-US" sz="413">
                  <a:solidFill>
                    <a:schemeClr val="bg1">
                      <a:lumMod val="65000"/>
                    </a:schemeClr>
                  </a:solidFill>
                  <a:latin typeface="Poppins" panose="020B0604020202020204"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sp>
        <p:nvSpPr>
          <p:cNvPr id="2" name="Title 1"/>
          <p:cNvSpPr>
            <a:spLocks noGrp="1"/>
          </p:cNvSpPr>
          <p:nvPr>
            <p:ph type="ctrTitle" hasCustomPrompt="1"/>
          </p:nvPr>
        </p:nvSpPr>
        <p:spPr>
          <a:xfrm>
            <a:off x="226313" y="552770"/>
            <a:ext cx="2503170" cy="1060131"/>
          </a:xfrm>
        </p:spPr>
        <p:txBody>
          <a:bodyPr anchor="t" anchorCtr="0">
            <a:noAutofit/>
          </a:bodyPr>
          <a:lstStyle>
            <a:lvl1pPr algn="l">
              <a:defRPr sz="2400" b="1" baseline="0">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
        <p:nvSpPr>
          <p:cNvPr id="17" name="Text Placeholder 3"/>
          <p:cNvSpPr>
            <a:spLocks noGrp="1"/>
          </p:cNvSpPr>
          <p:nvPr>
            <p:ph type="body" sz="half" idx="2" hasCustomPrompt="1"/>
          </p:nvPr>
        </p:nvSpPr>
        <p:spPr>
          <a:xfrm>
            <a:off x="226315" y="1783080"/>
            <a:ext cx="2503170" cy="3811588"/>
          </a:xfrm>
        </p:spPr>
        <p:txBody>
          <a:bodyPr>
            <a:noAutofit/>
          </a:bodyPr>
          <a:lstStyle>
            <a:lvl1pPr marL="0" indent="0">
              <a:spcBef>
                <a:spcPts val="0"/>
              </a:spcBef>
              <a:buNone/>
              <a:defRPr sz="1050">
                <a:solidFill>
                  <a:schemeClr val="accent1">
                    <a:lumMod val="75000"/>
                  </a:schemeClr>
                </a:solidFill>
                <a:latin typeface="Poppins" panose="020B0604020202020204" charset="0"/>
                <a:ea typeface="Roboto" panose="02000000000000000000" pitchFamily="2" charset="0"/>
                <a:cs typeface="Poppins" panose="020B060402020202020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Text</a:t>
            </a:r>
          </a:p>
        </p:txBody>
      </p:sp>
      <p:sp>
        <p:nvSpPr>
          <p:cNvPr id="13" name="Subtitle 2"/>
          <p:cNvSpPr>
            <a:spLocks noGrp="1"/>
          </p:cNvSpPr>
          <p:nvPr>
            <p:ph type="subTitle" idx="1" hasCustomPrompt="1"/>
          </p:nvPr>
        </p:nvSpPr>
        <p:spPr>
          <a:xfrm>
            <a:off x="3067050" y="552770"/>
            <a:ext cx="5876925" cy="5667691"/>
          </a:xfrm>
        </p:spPr>
        <p:txBody>
          <a:bodyPr>
            <a:noAutofit/>
          </a:bodyPr>
          <a:lstStyle>
            <a:lvl1pPr marL="0" indent="0" algn="l">
              <a:lnSpc>
                <a:spcPct val="100000"/>
              </a:lnSpc>
              <a:spcBef>
                <a:spcPts val="0"/>
              </a:spcBef>
              <a:buNone/>
              <a:defRPr sz="1500">
                <a:solidFill>
                  <a:srgbClr val="262626"/>
                </a:solidFill>
                <a:latin typeface="Poppins" panose="020B0604020202020204" charset="0"/>
                <a:ea typeface="Roboto" panose="02000000000000000000" pitchFamily="2" charset="0"/>
                <a:cs typeface="Poppins" panose="020B060402020202020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text</a:t>
            </a:r>
          </a:p>
        </p:txBody>
      </p:sp>
    </p:spTree>
    <p:extLst>
      <p:ext uri="{BB962C8B-B14F-4D97-AF65-F5344CB8AC3E}">
        <p14:creationId xmlns:p14="http://schemas.microsoft.com/office/powerpoint/2010/main" val="2486144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PL 50-50 Page">
    <p:spTree>
      <p:nvGrpSpPr>
        <p:cNvPr id="1" name=""/>
        <p:cNvGrpSpPr/>
        <p:nvPr/>
      </p:nvGrpSpPr>
      <p:grpSpPr>
        <a:xfrm>
          <a:off x="0" y="0"/>
          <a:ext cx="0" cy="0"/>
          <a:chOff x="0" y="0"/>
          <a:chExt cx="0" cy="0"/>
        </a:xfrm>
      </p:grpSpPr>
      <p:sp>
        <p:nvSpPr>
          <p:cNvPr id="16" name="Rectangle 15"/>
          <p:cNvSpPr/>
          <p:nvPr userDrawn="1"/>
        </p:nvSpPr>
        <p:spPr>
          <a:xfrm>
            <a:off x="0" y="0"/>
            <a:ext cx="45605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latin typeface="Poppins" panose="020B0604020202020204" charset="0"/>
              <a:cs typeface="Poppins" panose="020B0604020202020204" charset="0"/>
            </a:endParaRPr>
          </a:p>
        </p:txBody>
      </p:sp>
      <p:grpSp>
        <p:nvGrpSpPr>
          <p:cNvPr id="9" name="Group 8"/>
          <p:cNvGrpSpPr/>
          <p:nvPr userDrawn="1"/>
        </p:nvGrpSpPr>
        <p:grpSpPr>
          <a:xfrm>
            <a:off x="0" y="6263640"/>
            <a:ext cx="4560570" cy="594360"/>
            <a:chOff x="5003817" y="4545389"/>
            <a:chExt cx="6080760" cy="594360"/>
          </a:xfrm>
        </p:grpSpPr>
        <p:sp>
          <p:nvSpPr>
            <p:cNvPr id="10" name="Rectangle 9"/>
            <p:cNvSpPr/>
            <p:nvPr/>
          </p:nvSpPr>
          <p:spPr>
            <a:xfrm>
              <a:off x="5003817" y="4545389"/>
              <a:ext cx="608076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41641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connect@ripl.org</a:t>
              </a:r>
            </a:p>
            <a:p>
              <a:pPr>
                <a:buClr>
                  <a:schemeClr val="accent1"/>
                </a:buClr>
                <a:buSzPts val="3200"/>
              </a:pPr>
              <a:r>
                <a:rPr lang="en-US" sz="413">
                  <a:solidFill>
                    <a:schemeClr val="bg1">
                      <a:lumMod val="65000"/>
                    </a:schemeClr>
                  </a:solidFill>
                  <a:latin typeface="Poppins" panose="020B0604020202020204"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sp>
        <p:nvSpPr>
          <p:cNvPr id="13" name="Title 1"/>
          <p:cNvSpPr>
            <a:spLocks noGrp="1"/>
          </p:cNvSpPr>
          <p:nvPr>
            <p:ph type="ctrTitle" hasCustomPrompt="1"/>
          </p:nvPr>
        </p:nvSpPr>
        <p:spPr>
          <a:xfrm>
            <a:off x="226313" y="552770"/>
            <a:ext cx="2503170" cy="1060131"/>
          </a:xfrm>
        </p:spPr>
        <p:txBody>
          <a:bodyPr anchor="t" anchorCtr="0">
            <a:noAutofit/>
          </a:bodyPr>
          <a:lstStyle>
            <a:lvl1pPr algn="l">
              <a:defRPr sz="2400" b="1">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
        <p:nvSpPr>
          <p:cNvPr id="14" name="Text Placeholder 3"/>
          <p:cNvSpPr>
            <a:spLocks noGrp="1"/>
          </p:cNvSpPr>
          <p:nvPr>
            <p:ph type="body" sz="half" idx="2" hasCustomPrompt="1"/>
          </p:nvPr>
        </p:nvSpPr>
        <p:spPr>
          <a:xfrm>
            <a:off x="226315" y="1783080"/>
            <a:ext cx="2503170" cy="3811588"/>
          </a:xfrm>
        </p:spPr>
        <p:txBody>
          <a:bodyPr>
            <a:noAutofit/>
          </a:bodyPr>
          <a:lstStyle>
            <a:lvl1pPr marL="0" indent="0">
              <a:spcBef>
                <a:spcPts val="0"/>
              </a:spcBef>
              <a:buNone/>
              <a:defRPr sz="1050">
                <a:solidFill>
                  <a:schemeClr val="accent1">
                    <a:lumMod val="75000"/>
                  </a:schemeClr>
                </a:solidFill>
                <a:latin typeface="Poppins" panose="020B0604020202020204" charset="0"/>
                <a:ea typeface="Roboto" panose="02000000000000000000" pitchFamily="2" charset="0"/>
                <a:cs typeface="Poppins" panose="020B060402020202020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Text</a:t>
            </a:r>
          </a:p>
        </p:txBody>
      </p:sp>
      <p:sp>
        <p:nvSpPr>
          <p:cNvPr id="15" name="Subtitle 2"/>
          <p:cNvSpPr>
            <a:spLocks noGrp="1"/>
          </p:cNvSpPr>
          <p:nvPr>
            <p:ph type="subTitle" idx="1" hasCustomPrompt="1"/>
          </p:nvPr>
        </p:nvSpPr>
        <p:spPr>
          <a:xfrm>
            <a:off x="4786882" y="552770"/>
            <a:ext cx="4157093" cy="5667691"/>
          </a:xfrm>
        </p:spPr>
        <p:txBody>
          <a:bodyPr>
            <a:noAutofit/>
          </a:bodyPr>
          <a:lstStyle>
            <a:lvl1pPr marL="0" indent="0" algn="l">
              <a:lnSpc>
                <a:spcPct val="100000"/>
              </a:lnSpc>
              <a:spcBef>
                <a:spcPts val="0"/>
              </a:spcBef>
              <a:buNone/>
              <a:defRPr sz="1500">
                <a:solidFill>
                  <a:srgbClr val="262626"/>
                </a:solidFill>
                <a:latin typeface="Poppins" panose="020B0604020202020204" charset="0"/>
                <a:ea typeface="Roboto" panose="02000000000000000000" pitchFamily="2" charset="0"/>
                <a:cs typeface="Poppins" panose="020B060402020202020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text</a:t>
            </a:r>
          </a:p>
        </p:txBody>
      </p:sp>
    </p:spTree>
    <p:extLst>
      <p:ext uri="{BB962C8B-B14F-4D97-AF65-F5344CB8AC3E}">
        <p14:creationId xmlns:p14="http://schemas.microsoft.com/office/powerpoint/2010/main" val="3589339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age Break_White">
    <p:spTree>
      <p:nvGrpSpPr>
        <p:cNvPr id="1" name=""/>
        <p:cNvGrpSpPr/>
        <p:nvPr/>
      </p:nvGrpSpPr>
      <p:grpSpPr>
        <a:xfrm>
          <a:off x="0" y="0"/>
          <a:ext cx="0" cy="0"/>
          <a:chOff x="0" y="0"/>
          <a:chExt cx="0" cy="0"/>
        </a:xfrm>
      </p:grpSpPr>
      <p:grpSp>
        <p:nvGrpSpPr>
          <p:cNvPr id="9" name="Group 8"/>
          <p:cNvGrpSpPr/>
          <p:nvPr userDrawn="1"/>
        </p:nvGrpSpPr>
        <p:grpSpPr>
          <a:xfrm>
            <a:off x="0" y="6263640"/>
            <a:ext cx="9144000" cy="594360"/>
            <a:chOff x="5003817" y="4545389"/>
            <a:chExt cx="12192000" cy="594360"/>
          </a:xfrm>
        </p:grpSpPr>
        <p:sp>
          <p:nvSpPr>
            <p:cNvPr id="10" name="Rectangle 9"/>
            <p:cNvSpPr/>
            <p:nvPr/>
          </p:nvSpPr>
          <p:spPr>
            <a:xfrm>
              <a:off x="5003817" y="4545389"/>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41641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connect@ripl.org</a:t>
              </a:r>
            </a:p>
            <a:p>
              <a:pPr>
                <a:buClr>
                  <a:schemeClr val="accent1"/>
                </a:buClr>
                <a:buSzPts val="3200"/>
              </a:pPr>
              <a:r>
                <a:rPr lang="en-US" sz="413">
                  <a:solidFill>
                    <a:schemeClr val="bg1">
                      <a:lumMod val="65000"/>
                    </a:schemeClr>
                  </a:solidFill>
                  <a:latin typeface="Poppins" panose="020B0604020202020204"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sp>
        <p:nvSpPr>
          <p:cNvPr id="2" name="Title 1"/>
          <p:cNvSpPr>
            <a:spLocks noGrp="1"/>
          </p:cNvSpPr>
          <p:nvPr>
            <p:ph type="ctrTitle" hasCustomPrompt="1"/>
          </p:nvPr>
        </p:nvSpPr>
        <p:spPr>
          <a:xfrm>
            <a:off x="478154" y="1600520"/>
            <a:ext cx="2503170" cy="1060131"/>
          </a:xfrm>
        </p:spPr>
        <p:txBody>
          <a:bodyPr anchor="t" anchorCtr="0">
            <a:noAutofit/>
          </a:bodyPr>
          <a:lstStyle>
            <a:lvl1pPr algn="l">
              <a:defRPr sz="2400" b="1" baseline="0">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Tree>
    <p:extLst>
      <p:ext uri="{BB962C8B-B14F-4D97-AF65-F5344CB8AC3E}">
        <p14:creationId xmlns:p14="http://schemas.microsoft.com/office/powerpoint/2010/main" val="348099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age Break_White">
    <p:spTree>
      <p:nvGrpSpPr>
        <p:cNvPr id="1" name=""/>
        <p:cNvGrpSpPr/>
        <p:nvPr/>
      </p:nvGrpSpPr>
      <p:grpSpPr>
        <a:xfrm>
          <a:off x="0" y="0"/>
          <a:ext cx="0" cy="0"/>
          <a:chOff x="0" y="0"/>
          <a:chExt cx="0" cy="0"/>
        </a:xfrm>
      </p:grpSpPr>
      <p:grpSp>
        <p:nvGrpSpPr>
          <p:cNvPr id="9" name="Group 8"/>
          <p:cNvGrpSpPr/>
          <p:nvPr userDrawn="1"/>
        </p:nvGrpSpPr>
        <p:grpSpPr>
          <a:xfrm>
            <a:off x="0" y="6263640"/>
            <a:ext cx="9144000" cy="594360"/>
            <a:chOff x="5003817" y="4545389"/>
            <a:chExt cx="12192000" cy="594360"/>
          </a:xfrm>
        </p:grpSpPr>
        <p:sp>
          <p:nvSpPr>
            <p:cNvPr id="10" name="Rectangle 9"/>
            <p:cNvSpPr/>
            <p:nvPr/>
          </p:nvSpPr>
          <p:spPr>
            <a:xfrm>
              <a:off x="5003817" y="4545389"/>
              <a:ext cx="12192000"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41641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connect@ripl.org</a:t>
              </a:r>
            </a:p>
            <a:p>
              <a:pPr>
                <a:buClr>
                  <a:schemeClr val="accent1"/>
                </a:buClr>
                <a:buSzPts val="3200"/>
              </a:pPr>
              <a:r>
                <a:rPr lang="en-US" sz="413">
                  <a:solidFill>
                    <a:schemeClr val="bg1">
                      <a:lumMod val="65000"/>
                    </a:schemeClr>
                  </a:solidFill>
                  <a:latin typeface="Poppins" panose="020B0604020202020204"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sp>
        <p:nvSpPr>
          <p:cNvPr id="2" name="Title 1"/>
          <p:cNvSpPr>
            <a:spLocks noGrp="1"/>
          </p:cNvSpPr>
          <p:nvPr>
            <p:ph type="ctrTitle" hasCustomPrompt="1"/>
          </p:nvPr>
        </p:nvSpPr>
        <p:spPr>
          <a:xfrm>
            <a:off x="478154" y="1600520"/>
            <a:ext cx="2503170" cy="1060131"/>
          </a:xfrm>
        </p:spPr>
        <p:txBody>
          <a:bodyPr anchor="t" anchorCtr="0">
            <a:noAutofit/>
          </a:bodyPr>
          <a:lstStyle>
            <a:lvl1pPr algn="l">
              <a:defRPr sz="2400" b="1" baseline="0">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Tree>
    <p:extLst>
      <p:ext uri="{BB962C8B-B14F-4D97-AF65-F5344CB8AC3E}">
        <p14:creationId xmlns:p14="http://schemas.microsoft.com/office/powerpoint/2010/main" val="1473022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ge Separator_Blue">
    <p:spTree>
      <p:nvGrpSpPr>
        <p:cNvPr id="1" name=""/>
        <p:cNvGrpSpPr/>
        <p:nvPr/>
      </p:nvGrpSpPr>
      <p:grpSpPr>
        <a:xfrm>
          <a:off x="0" y="0"/>
          <a:ext cx="0" cy="0"/>
          <a:chOff x="0" y="0"/>
          <a:chExt cx="0" cy="0"/>
        </a:xfrm>
      </p:grpSpPr>
      <p:sp>
        <p:nvSpPr>
          <p:cNvPr id="14" name="Rectangle 13"/>
          <p:cNvSpPr/>
          <p:nvPr userDrawn="1"/>
        </p:nvSpPr>
        <p:spPr>
          <a:xfrm>
            <a:off x="-2" y="0"/>
            <a:ext cx="9144002" cy="6858000"/>
          </a:xfrm>
          <a:prstGeom prst="rect">
            <a:avLst/>
          </a:prstGeom>
          <a:solidFill>
            <a:srgbClr val="CEEE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 name="Group 8"/>
          <p:cNvGrpSpPr/>
          <p:nvPr userDrawn="1"/>
        </p:nvGrpSpPr>
        <p:grpSpPr>
          <a:xfrm>
            <a:off x="0" y="6263640"/>
            <a:ext cx="3151882" cy="594360"/>
            <a:chOff x="5003817" y="4545389"/>
            <a:chExt cx="4202509" cy="594360"/>
          </a:xfrm>
        </p:grpSpPr>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64382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connect@ripl.org</a:t>
              </a:r>
            </a:p>
            <a:p>
              <a:pPr>
                <a:buClr>
                  <a:schemeClr val="accent1"/>
                </a:buClr>
                <a:buSzPts val="3200"/>
              </a:pPr>
              <a:r>
                <a:rPr lang="en-US" sz="413">
                  <a:solidFill>
                    <a:schemeClr val="bg1">
                      <a:lumMod val="65000"/>
                    </a:schemeClr>
                  </a:solidFill>
                  <a:latin typeface="Poppins" panose="020B0604020202020204"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sp>
        <p:nvSpPr>
          <p:cNvPr id="2" name="Title 1"/>
          <p:cNvSpPr>
            <a:spLocks noGrp="1"/>
          </p:cNvSpPr>
          <p:nvPr userDrawn="1">
            <p:ph type="ctrTitle" hasCustomPrompt="1"/>
          </p:nvPr>
        </p:nvSpPr>
        <p:spPr>
          <a:xfrm>
            <a:off x="226313" y="552770"/>
            <a:ext cx="2503170" cy="1060131"/>
          </a:xfrm>
        </p:spPr>
        <p:txBody>
          <a:bodyPr anchor="t" anchorCtr="0">
            <a:noAutofit/>
          </a:bodyPr>
          <a:lstStyle>
            <a:lvl1pPr algn="l">
              <a:defRPr sz="2400" b="1">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
        <p:nvSpPr>
          <p:cNvPr id="17" name="Text Placeholder 3"/>
          <p:cNvSpPr>
            <a:spLocks noGrp="1"/>
          </p:cNvSpPr>
          <p:nvPr userDrawn="1">
            <p:ph type="body" sz="half" idx="2" hasCustomPrompt="1"/>
          </p:nvPr>
        </p:nvSpPr>
        <p:spPr>
          <a:xfrm>
            <a:off x="226315" y="1783080"/>
            <a:ext cx="2503170" cy="3811588"/>
          </a:xfrm>
        </p:spPr>
        <p:txBody>
          <a:bodyPr>
            <a:noAutofit/>
          </a:bodyPr>
          <a:lstStyle>
            <a:lvl1pPr marL="0" indent="0">
              <a:spcBef>
                <a:spcPts val="0"/>
              </a:spcBef>
              <a:buNone/>
              <a:defRPr sz="1050">
                <a:solidFill>
                  <a:schemeClr val="accent1">
                    <a:lumMod val="75000"/>
                  </a:schemeClr>
                </a:solidFill>
                <a:latin typeface="Poppins" panose="020B0604020202020204" charset="0"/>
                <a:ea typeface="Roboto" panose="02000000000000000000" pitchFamily="2" charset="0"/>
                <a:cs typeface="Poppins" panose="020B060402020202020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Text</a:t>
            </a:r>
          </a:p>
        </p:txBody>
      </p:sp>
    </p:spTree>
    <p:extLst>
      <p:ext uri="{BB962C8B-B14F-4D97-AF65-F5344CB8AC3E}">
        <p14:creationId xmlns:p14="http://schemas.microsoft.com/office/powerpoint/2010/main" val="286505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1">
            <a:extLst>
              <a:ext uri="{FF2B5EF4-FFF2-40B4-BE49-F238E27FC236}">
                <a16:creationId xmlns:a16="http://schemas.microsoft.com/office/drawing/2014/main" id="{96CE62C8-A4E0-25CA-922A-E0390D6CD2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2">
            <a:extLst>
              <a:ext uri="{FF2B5EF4-FFF2-40B4-BE49-F238E27FC236}">
                <a16:creationId xmlns:a16="http://schemas.microsoft.com/office/drawing/2014/main" id="{A692238D-1CC7-F30B-1B12-4A33D99A9D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3">
            <a:extLst>
              <a:ext uri="{FF2B5EF4-FFF2-40B4-BE49-F238E27FC236}">
                <a16:creationId xmlns:a16="http://schemas.microsoft.com/office/drawing/2014/main" id="{3201CAE3-6E64-6C4F-FC9E-E079F482F4D1}"/>
              </a:ext>
            </a:extLst>
          </p:cNvPr>
          <p:cNvSpPr>
            <a:spLocks noGrp="1" noChangeArrowheads="1"/>
          </p:cNvSpPr>
          <p:nvPr>
            <p:ph type="sldNum" sz="quarter" idx="12"/>
          </p:nvPr>
        </p:nvSpPr>
        <p:spPr>
          <a:ln/>
        </p:spPr>
        <p:txBody>
          <a:bodyPr/>
          <a:lstStyle>
            <a:lvl1pPr>
              <a:defRPr/>
            </a:lvl1pPr>
          </a:lstStyle>
          <a:p>
            <a:pPr>
              <a:defRPr/>
            </a:pPr>
            <a:fld id="{C7AC266C-4B7F-4FF5-BAA2-A88039C4EA39}" type="slidenum">
              <a:rPr lang="en-US" altLang="en-US"/>
              <a:pPr>
                <a:defRPr/>
              </a:pPr>
              <a:t>‹#›</a:t>
            </a:fld>
            <a:endParaRPr lang="en-US" altLang="en-US"/>
          </a:p>
        </p:txBody>
      </p:sp>
    </p:spTree>
    <p:extLst>
      <p:ext uri="{BB962C8B-B14F-4D97-AF65-F5344CB8AC3E}">
        <p14:creationId xmlns:p14="http://schemas.microsoft.com/office/powerpoint/2010/main" val="356257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age Separator_Blue">
    <p:bg>
      <p:bgPr>
        <a:solidFill>
          <a:schemeClr val="bg1">
            <a:alpha val="50000"/>
          </a:schemeClr>
        </a:solidFill>
        <a:effectLst/>
      </p:bgPr>
    </p:bg>
    <p:spTree>
      <p:nvGrpSpPr>
        <p:cNvPr id="1" name=""/>
        <p:cNvGrpSpPr/>
        <p:nvPr/>
      </p:nvGrpSpPr>
      <p:grpSpPr>
        <a:xfrm>
          <a:off x="0" y="0"/>
          <a:ext cx="0" cy="0"/>
          <a:chOff x="0" y="0"/>
          <a:chExt cx="0" cy="0"/>
        </a:xfrm>
      </p:grpSpPr>
      <p:sp>
        <p:nvSpPr>
          <p:cNvPr id="14" name="Rectangle 13"/>
          <p:cNvSpPr/>
          <p:nvPr userDrawn="1"/>
        </p:nvSpPr>
        <p:spPr>
          <a:xfrm>
            <a:off x="0" y="0"/>
            <a:ext cx="9144002" cy="6858000"/>
          </a:xfrm>
          <a:prstGeom prst="rect">
            <a:avLst/>
          </a:prstGeom>
          <a:solidFill>
            <a:srgbClr val="CEEE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 name="Group 8"/>
          <p:cNvGrpSpPr/>
          <p:nvPr userDrawn="1"/>
        </p:nvGrpSpPr>
        <p:grpSpPr>
          <a:xfrm>
            <a:off x="0" y="6263640"/>
            <a:ext cx="3151882" cy="594360"/>
            <a:chOff x="5003817" y="4545389"/>
            <a:chExt cx="4202509" cy="594360"/>
          </a:xfrm>
        </p:grpSpPr>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64382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connect@ripl.org</a:t>
              </a:r>
            </a:p>
            <a:p>
              <a:pPr>
                <a:buClr>
                  <a:schemeClr val="accent1"/>
                </a:buClr>
                <a:buSzPts val="3200"/>
              </a:pPr>
              <a:r>
                <a:rPr lang="en-US" sz="413">
                  <a:solidFill>
                    <a:schemeClr val="bg1">
                      <a:lumMod val="65000"/>
                    </a:schemeClr>
                  </a:solidFill>
                  <a:latin typeface="Poppins" panose="020B0604020202020204"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sp>
        <p:nvSpPr>
          <p:cNvPr id="2" name="Title 1"/>
          <p:cNvSpPr>
            <a:spLocks noGrp="1"/>
          </p:cNvSpPr>
          <p:nvPr userDrawn="1">
            <p:ph type="ctrTitle" hasCustomPrompt="1"/>
          </p:nvPr>
        </p:nvSpPr>
        <p:spPr>
          <a:xfrm>
            <a:off x="452628" y="1556706"/>
            <a:ext cx="2503170" cy="1060131"/>
          </a:xfrm>
        </p:spPr>
        <p:txBody>
          <a:bodyPr anchor="t" anchorCtr="0">
            <a:noAutofit/>
          </a:bodyPr>
          <a:lstStyle>
            <a:lvl1pPr algn="l">
              <a:defRPr sz="2400" b="1">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Tree>
    <p:extLst>
      <p:ext uri="{BB962C8B-B14F-4D97-AF65-F5344CB8AC3E}">
        <p14:creationId xmlns:p14="http://schemas.microsoft.com/office/powerpoint/2010/main" val="3299712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age Separator_Blue">
    <p:bg>
      <p:bgPr>
        <a:solidFill>
          <a:schemeClr val="bg1">
            <a:alpha val="50000"/>
          </a:schemeClr>
        </a:solidFill>
        <a:effectLst/>
      </p:bgPr>
    </p:bg>
    <p:spTree>
      <p:nvGrpSpPr>
        <p:cNvPr id="1" name=""/>
        <p:cNvGrpSpPr/>
        <p:nvPr/>
      </p:nvGrpSpPr>
      <p:grpSpPr>
        <a:xfrm>
          <a:off x="0" y="0"/>
          <a:ext cx="0" cy="0"/>
          <a:chOff x="0" y="0"/>
          <a:chExt cx="0" cy="0"/>
        </a:xfrm>
      </p:grpSpPr>
      <p:sp>
        <p:nvSpPr>
          <p:cNvPr id="14" name="Rectangle 13"/>
          <p:cNvSpPr/>
          <p:nvPr userDrawn="1"/>
        </p:nvSpPr>
        <p:spPr>
          <a:xfrm>
            <a:off x="0" y="0"/>
            <a:ext cx="9144002" cy="6858000"/>
          </a:xfrm>
          <a:prstGeom prst="rect">
            <a:avLst/>
          </a:prstGeom>
          <a:solidFill>
            <a:srgbClr val="CEEE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a:p>
        </p:txBody>
      </p:sp>
      <p:grpSp>
        <p:nvGrpSpPr>
          <p:cNvPr id="9" name="Group 8"/>
          <p:cNvGrpSpPr/>
          <p:nvPr userDrawn="1"/>
        </p:nvGrpSpPr>
        <p:grpSpPr>
          <a:xfrm>
            <a:off x="0" y="6263640"/>
            <a:ext cx="3151882" cy="594360"/>
            <a:chOff x="5003817" y="4545389"/>
            <a:chExt cx="4202509" cy="594360"/>
          </a:xfrm>
        </p:grpSpPr>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64382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connect@ripl.org</a:t>
              </a:r>
            </a:p>
            <a:p>
              <a:pPr>
                <a:buClr>
                  <a:schemeClr val="accent1"/>
                </a:buClr>
                <a:buSzPts val="3200"/>
              </a:pPr>
              <a:r>
                <a:rPr lang="en-US" sz="413">
                  <a:solidFill>
                    <a:schemeClr val="bg1">
                      <a:lumMod val="65000"/>
                    </a:schemeClr>
                  </a:solidFill>
                  <a:latin typeface="Poppins" panose="020B0604020202020204"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sp>
        <p:nvSpPr>
          <p:cNvPr id="3" name="Title 2">
            <a:extLst>
              <a:ext uri="{FF2B5EF4-FFF2-40B4-BE49-F238E27FC236}">
                <a16:creationId xmlns:a16="http://schemas.microsoft.com/office/drawing/2014/main" id="{18A7280E-A4AC-A369-BA78-0ABEA54943B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0050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ge Separator_Green">
    <p:spTree>
      <p:nvGrpSpPr>
        <p:cNvPr id="1" name=""/>
        <p:cNvGrpSpPr/>
        <p:nvPr/>
      </p:nvGrpSpPr>
      <p:grpSpPr>
        <a:xfrm>
          <a:off x="0" y="0"/>
          <a:ext cx="0" cy="0"/>
          <a:chOff x="0" y="0"/>
          <a:chExt cx="0" cy="0"/>
        </a:xfrm>
      </p:grpSpPr>
      <p:sp>
        <p:nvSpPr>
          <p:cNvPr id="14" name="Rectangle 13"/>
          <p:cNvSpPr/>
          <p:nvPr userDrawn="1"/>
        </p:nvSpPr>
        <p:spPr>
          <a:xfrm>
            <a:off x="-2" y="0"/>
            <a:ext cx="9144002" cy="6858000"/>
          </a:xfrm>
          <a:prstGeom prst="rect">
            <a:avLst/>
          </a:prstGeom>
          <a:solidFill>
            <a:srgbClr val="CDE8C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 name="Group 8"/>
          <p:cNvGrpSpPr/>
          <p:nvPr userDrawn="1"/>
        </p:nvGrpSpPr>
        <p:grpSpPr>
          <a:xfrm>
            <a:off x="0" y="6263640"/>
            <a:ext cx="3151882" cy="594360"/>
            <a:chOff x="5003817" y="4545389"/>
            <a:chExt cx="4202509" cy="594360"/>
          </a:xfrm>
        </p:grpSpPr>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64382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connect@ripl.org</a:t>
              </a:r>
            </a:p>
            <a:p>
              <a:pPr>
                <a:buClr>
                  <a:schemeClr val="accent1"/>
                </a:buClr>
                <a:buSzPts val="3200"/>
              </a:pPr>
              <a:r>
                <a:rPr lang="en-US" sz="413">
                  <a:solidFill>
                    <a:schemeClr val="bg1">
                      <a:lumMod val="65000"/>
                    </a:schemeClr>
                  </a:solidFill>
                  <a:latin typeface="Poppins" panose="020B0604020202020204"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sp>
        <p:nvSpPr>
          <p:cNvPr id="2" name="Title 1"/>
          <p:cNvSpPr>
            <a:spLocks noGrp="1"/>
          </p:cNvSpPr>
          <p:nvPr userDrawn="1">
            <p:ph type="ctrTitle" hasCustomPrompt="1"/>
          </p:nvPr>
        </p:nvSpPr>
        <p:spPr>
          <a:xfrm>
            <a:off x="226313" y="552770"/>
            <a:ext cx="2503170" cy="1060131"/>
          </a:xfrm>
        </p:spPr>
        <p:txBody>
          <a:bodyPr anchor="t" anchorCtr="0">
            <a:noAutofit/>
          </a:bodyPr>
          <a:lstStyle>
            <a:lvl1pPr algn="l">
              <a:defRPr sz="2400" b="1">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
        <p:nvSpPr>
          <p:cNvPr id="17" name="Text Placeholder 3"/>
          <p:cNvSpPr>
            <a:spLocks noGrp="1"/>
          </p:cNvSpPr>
          <p:nvPr userDrawn="1">
            <p:ph type="body" sz="half" idx="2" hasCustomPrompt="1"/>
          </p:nvPr>
        </p:nvSpPr>
        <p:spPr>
          <a:xfrm>
            <a:off x="226315" y="1783080"/>
            <a:ext cx="2503170" cy="3811588"/>
          </a:xfrm>
        </p:spPr>
        <p:txBody>
          <a:bodyPr>
            <a:noAutofit/>
          </a:bodyPr>
          <a:lstStyle>
            <a:lvl1pPr marL="0" indent="0">
              <a:spcBef>
                <a:spcPts val="0"/>
              </a:spcBef>
              <a:buNone/>
              <a:defRPr sz="1050">
                <a:solidFill>
                  <a:schemeClr val="accent1">
                    <a:lumMod val="75000"/>
                  </a:schemeClr>
                </a:solidFill>
                <a:latin typeface="Poppins" panose="020B0604020202020204" charset="0"/>
                <a:ea typeface="Roboto" panose="02000000000000000000" pitchFamily="2" charset="0"/>
                <a:cs typeface="Poppins" panose="020B060402020202020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Text</a:t>
            </a:r>
          </a:p>
        </p:txBody>
      </p:sp>
    </p:spTree>
    <p:extLst>
      <p:ext uri="{BB962C8B-B14F-4D97-AF65-F5344CB8AC3E}">
        <p14:creationId xmlns:p14="http://schemas.microsoft.com/office/powerpoint/2010/main" val="3672540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age Separator_Green">
    <p:spTree>
      <p:nvGrpSpPr>
        <p:cNvPr id="1" name=""/>
        <p:cNvGrpSpPr/>
        <p:nvPr/>
      </p:nvGrpSpPr>
      <p:grpSpPr>
        <a:xfrm>
          <a:off x="0" y="0"/>
          <a:ext cx="0" cy="0"/>
          <a:chOff x="0" y="0"/>
          <a:chExt cx="0" cy="0"/>
        </a:xfrm>
      </p:grpSpPr>
      <p:sp>
        <p:nvSpPr>
          <p:cNvPr id="14" name="Rectangle 13"/>
          <p:cNvSpPr/>
          <p:nvPr userDrawn="1"/>
        </p:nvSpPr>
        <p:spPr>
          <a:xfrm>
            <a:off x="-2" y="0"/>
            <a:ext cx="9144002" cy="6858000"/>
          </a:xfrm>
          <a:prstGeom prst="rect">
            <a:avLst/>
          </a:prstGeom>
          <a:solidFill>
            <a:srgbClr val="CDE8C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 name="Group 8"/>
          <p:cNvGrpSpPr/>
          <p:nvPr userDrawn="1"/>
        </p:nvGrpSpPr>
        <p:grpSpPr>
          <a:xfrm>
            <a:off x="0" y="6263640"/>
            <a:ext cx="3151882" cy="594360"/>
            <a:chOff x="5003817" y="4545389"/>
            <a:chExt cx="4202509" cy="594360"/>
          </a:xfrm>
        </p:grpSpPr>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64382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connect@ripl.org</a:t>
              </a:r>
            </a:p>
            <a:p>
              <a:pPr>
                <a:buClr>
                  <a:schemeClr val="accent1"/>
                </a:buClr>
                <a:buSzPts val="3200"/>
              </a:pPr>
              <a:r>
                <a:rPr lang="en-US" sz="413">
                  <a:solidFill>
                    <a:schemeClr val="bg1">
                      <a:lumMod val="65000"/>
                    </a:schemeClr>
                  </a:solidFill>
                  <a:latin typeface="Poppins" panose="020B0604020202020204"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sp>
        <p:nvSpPr>
          <p:cNvPr id="2" name="Title 1"/>
          <p:cNvSpPr>
            <a:spLocks noGrp="1"/>
          </p:cNvSpPr>
          <p:nvPr userDrawn="1">
            <p:ph type="ctrTitle" hasCustomPrompt="1"/>
          </p:nvPr>
        </p:nvSpPr>
        <p:spPr>
          <a:xfrm>
            <a:off x="452628" y="1556706"/>
            <a:ext cx="2503170" cy="1060131"/>
          </a:xfrm>
        </p:spPr>
        <p:txBody>
          <a:bodyPr anchor="t" anchorCtr="0">
            <a:noAutofit/>
          </a:bodyPr>
          <a:lstStyle>
            <a:lvl1pPr algn="l">
              <a:defRPr sz="2400" b="1">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Tree>
    <p:extLst>
      <p:ext uri="{BB962C8B-B14F-4D97-AF65-F5344CB8AC3E}">
        <p14:creationId xmlns:p14="http://schemas.microsoft.com/office/powerpoint/2010/main" val="1133027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ge Separator_Yellow">
    <p:spTree>
      <p:nvGrpSpPr>
        <p:cNvPr id="1" name=""/>
        <p:cNvGrpSpPr/>
        <p:nvPr/>
      </p:nvGrpSpPr>
      <p:grpSpPr>
        <a:xfrm>
          <a:off x="0" y="0"/>
          <a:ext cx="0" cy="0"/>
          <a:chOff x="0" y="0"/>
          <a:chExt cx="0" cy="0"/>
        </a:xfrm>
      </p:grpSpPr>
      <p:sp>
        <p:nvSpPr>
          <p:cNvPr id="14" name="Rectangle 13"/>
          <p:cNvSpPr/>
          <p:nvPr userDrawn="1"/>
        </p:nvSpPr>
        <p:spPr>
          <a:xfrm>
            <a:off x="-2" y="0"/>
            <a:ext cx="9144002" cy="6858000"/>
          </a:xfrm>
          <a:prstGeom prst="rect">
            <a:avLst/>
          </a:prstGeom>
          <a:solidFill>
            <a:srgbClr val="FDF1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 name="Group 8"/>
          <p:cNvGrpSpPr/>
          <p:nvPr userDrawn="1"/>
        </p:nvGrpSpPr>
        <p:grpSpPr>
          <a:xfrm>
            <a:off x="0" y="6263640"/>
            <a:ext cx="3151882" cy="594360"/>
            <a:chOff x="5003817" y="4545389"/>
            <a:chExt cx="4202509" cy="594360"/>
          </a:xfrm>
        </p:grpSpPr>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64382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connect@ripl.org</a:t>
              </a:r>
            </a:p>
            <a:p>
              <a:pPr>
                <a:buClr>
                  <a:schemeClr val="accent1"/>
                </a:buClr>
                <a:buSzPts val="3200"/>
              </a:pPr>
              <a:r>
                <a:rPr lang="en-US" sz="413">
                  <a:solidFill>
                    <a:schemeClr val="bg1">
                      <a:lumMod val="65000"/>
                    </a:schemeClr>
                  </a:solidFill>
                  <a:latin typeface="Poppins" panose="020B0604020202020204"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sp>
        <p:nvSpPr>
          <p:cNvPr id="2" name="Title 1"/>
          <p:cNvSpPr>
            <a:spLocks noGrp="1"/>
          </p:cNvSpPr>
          <p:nvPr userDrawn="1">
            <p:ph type="ctrTitle" hasCustomPrompt="1"/>
          </p:nvPr>
        </p:nvSpPr>
        <p:spPr>
          <a:xfrm>
            <a:off x="226313" y="552770"/>
            <a:ext cx="2503170" cy="1060131"/>
          </a:xfrm>
        </p:spPr>
        <p:txBody>
          <a:bodyPr anchor="t" anchorCtr="0">
            <a:noAutofit/>
          </a:bodyPr>
          <a:lstStyle>
            <a:lvl1pPr algn="l">
              <a:defRPr sz="2400" b="1">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
        <p:nvSpPr>
          <p:cNvPr id="17" name="Text Placeholder 3"/>
          <p:cNvSpPr>
            <a:spLocks noGrp="1"/>
          </p:cNvSpPr>
          <p:nvPr userDrawn="1">
            <p:ph type="body" sz="half" idx="2" hasCustomPrompt="1"/>
          </p:nvPr>
        </p:nvSpPr>
        <p:spPr>
          <a:xfrm>
            <a:off x="226315" y="1783080"/>
            <a:ext cx="2503170" cy="3811588"/>
          </a:xfrm>
        </p:spPr>
        <p:txBody>
          <a:bodyPr>
            <a:noAutofit/>
          </a:bodyPr>
          <a:lstStyle>
            <a:lvl1pPr marL="0" indent="0">
              <a:spcBef>
                <a:spcPts val="0"/>
              </a:spcBef>
              <a:buNone/>
              <a:defRPr sz="1050">
                <a:solidFill>
                  <a:schemeClr val="accent1">
                    <a:lumMod val="75000"/>
                  </a:schemeClr>
                </a:solidFill>
                <a:latin typeface="Poppins" panose="020B0604020202020204" charset="0"/>
                <a:ea typeface="Roboto" panose="02000000000000000000" pitchFamily="2" charset="0"/>
                <a:cs typeface="Poppins" panose="020B060402020202020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Text</a:t>
            </a:r>
          </a:p>
        </p:txBody>
      </p:sp>
    </p:spTree>
    <p:extLst>
      <p:ext uri="{BB962C8B-B14F-4D97-AF65-F5344CB8AC3E}">
        <p14:creationId xmlns:p14="http://schemas.microsoft.com/office/powerpoint/2010/main" val="4009639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age Separator_Yellow">
    <p:spTree>
      <p:nvGrpSpPr>
        <p:cNvPr id="1" name=""/>
        <p:cNvGrpSpPr/>
        <p:nvPr/>
      </p:nvGrpSpPr>
      <p:grpSpPr>
        <a:xfrm>
          <a:off x="0" y="0"/>
          <a:ext cx="0" cy="0"/>
          <a:chOff x="0" y="0"/>
          <a:chExt cx="0" cy="0"/>
        </a:xfrm>
      </p:grpSpPr>
      <p:sp>
        <p:nvSpPr>
          <p:cNvPr id="14" name="Rectangle 13"/>
          <p:cNvSpPr/>
          <p:nvPr userDrawn="1"/>
        </p:nvSpPr>
        <p:spPr>
          <a:xfrm>
            <a:off x="-2" y="0"/>
            <a:ext cx="9144002" cy="6858000"/>
          </a:xfrm>
          <a:prstGeom prst="rect">
            <a:avLst/>
          </a:prstGeom>
          <a:solidFill>
            <a:srgbClr val="FDF1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 name="Group 8"/>
          <p:cNvGrpSpPr/>
          <p:nvPr userDrawn="1"/>
        </p:nvGrpSpPr>
        <p:grpSpPr>
          <a:xfrm>
            <a:off x="0" y="6263640"/>
            <a:ext cx="3151882" cy="594360"/>
            <a:chOff x="5003817" y="4545389"/>
            <a:chExt cx="4202509" cy="594360"/>
          </a:xfrm>
        </p:grpSpPr>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p:nvSpPr>
          <p:spPr>
            <a:xfrm>
              <a:off x="5562503" y="4575551"/>
              <a:ext cx="3643823"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connect@ripl.org</a:t>
              </a:r>
            </a:p>
            <a:p>
              <a:pPr>
                <a:buClr>
                  <a:schemeClr val="accent1"/>
                </a:buClr>
                <a:buSzPts val="3200"/>
              </a:pPr>
              <a:r>
                <a:rPr lang="en-US" sz="413">
                  <a:solidFill>
                    <a:schemeClr val="bg1">
                      <a:lumMod val="65000"/>
                    </a:schemeClr>
                  </a:solidFill>
                  <a:latin typeface="Poppins" panose="020B0604020202020204"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sp>
        <p:nvSpPr>
          <p:cNvPr id="2" name="Title 1"/>
          <p:cNvSpPr>
            <a:spLocks noGrp="1"/>
          </p:cNvSpPr>
          <p:nvPr userDrawn="1">
            <p:ph type="ctrTitle" hasCustomPrompt="1"/>
          </p:nvPr>
        </p:nvSpPr>
        <p:spPr>
          <a:xfrm>
            <a:off x="452628" y="1556706"/>
            <a:ext cx="2503170" cy="1060131"/>
          </a:xfrm>
        </p:spPr>
        <p:txBody>
          <a:bodyPr anchor="t" anchorCtr="0">
            <a:noAutofit/>
          </a:bodyPr>
          <a:lstStyle>
            <a:lvl1pPr algn="l">
              <a:defRPr sz="2400" b="1">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Tree>
    <p:extLst>
      <p:ext uri="{BB962C8B-B14F-4D97-AF65-F5344CB8AC3E}">
        <p14:creationId xmlns:p14="http://schemas.microsoft.com/office/powerpoint/2010/main" val="1325807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RIPL Typical Page_Re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2" y="0"/>
            <a:ext cx="9144002" cy="6858000"/>
          </a:xfrm>
          <a:prstGeom prst="rect">
            <a:avLst/>
          </a:prstGeom>
          <a:solidFill>
            <a:srgbClr val="F7CB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 name="Group 8"/>
          <p:cNvGrpSpPr/>
          <p:nvPr userDrawn="1"/>
        </p:nvGrpSpPr>
        <p:grpSpPr>
          <a:xfrm>
            <a:off x="0" y="6263640"/>
            <a:ext cx="2978944" cy="594360"/>
            <a:chOff x="5003817" y="4545389"/>
            <a:chExt cx="3971925" cy="594360"/>
          </a:xfrm>
        </p:grpSpPr>
        <p:pic>
          <p:nvPicPr>
            <p:cNvPr id="11" name="Google Shape;85;p1"/>
            <p:cNvPicPr preferRelativeResize="0"/>
            <p:nvPr userDrawn="1"/>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userDrawn="1"/>
          </p:nvSpPr>
          <p:spPr>
            <a:xfrm>
              <a:off x="5562503" y="4575551"/>
              <a:ext cx="3413239"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connect@ripl.org</a:t>
              </a:r>
            </a:p>
            <a:p>
              <a:pPr>
                <a:buClr>
                  <a:schemeClr val="accent1"/>
                </a:buClr>
                <a:buSzPts val="3200"/>
              </a:pPr>
              <a:r>
                <a:rPr lang="en-US" sz="413">
                  <a:solidFill>
                    <a:schemeClr val="bg1">
                      <a:lumMod val="65000"/>
                    </a:schemeClr>
                  </a:solidFill>
                  <a:latin typeface="Poppins" panose="020B0604020202020204"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sp>
        <p:nvSpPr>
          <p:cNvPr id="2" name="Title 1"/>
          <p:cNvSpPr>
            <a:spLocks noGrp="1"/>
          </p:cNvSpPr>
          <p:nvPr>
            <p:ph type="ctrTitle" hasCustomPrompt="1"/>
          </p:nvPr>
        </p:nvSpPr>
        <p:spPr>
          <a:xfrm>
            <a:off x="226313" y="552770"/>
            <a:ext cx="2503170" cy="1060131"/>
          </a:xfrm>
        </p:spPr>
        <p:txBody>
          <a:bodyPr anchor="t" anchorCtr="0">
            <a:noAutofit/>
          </a:bodyPr>
          <a:lstStyle>
            <a:lvl1pPr algn="l">
              <a:defRPr sz="2400" b="1">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
        <p:nvSpPr>
          <p:cNvPr id="17" name="Text Placeholder 3"/>
          <p:cNvSpPr>
            <a:spLocks noGrp="1"/>
          </p:cNvSpPr>
          <p:nvPr>
            <p:ph type="body" sz="half" idx="2" hasCustomPrompt="1"/>
          </p:nvPr>
        </p:nvSpPr>
        <p:spPr>
          <a:xfrm>
            <a:off x="226315" y="1783080"/>
            <a:ext cx="2503170" cy="3811588"/>
          </a:xfrm>
        </p:spPr>
        <p:txBody>
          <a:bodyPr>
            <a:noAutofit/>
          </a:bodyPr>
          <a:lstStyle>
            <a:lvl1pPr marL="0" indent="0">
              <a:spcBef>
                <a:spcPts val="0"/>
              </a:spcBef>
              <a:buNone/>
              <a:defRPr sz="1050">
                <a:solidFill>
                  <a:schemeClr val="accent1">
                    <a:lumMod val="75000"/>
                  </a:schemeClr>
                </a:solidFill>
                <a:latin typeface="Poppins" panose="020B0604020202020204" charset="0"/>
                <a:ea typeface="Roboto" panose="02000000000000000000" pitchFamily="2" charset="0"/>
                <a:cs typeface="Poppins" panose="020B060402020202020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Text</a:t>
            </a:r>
          </a:p>
        </p:txBody>
      </p:sp>
      <p:sp>
        <p:nvSpPr>
          <p:cNvPr id="15" name="Subtitle 2"/>
          <p:cNvSpPr>
            <a:spLocks noGrp="1"/>
          </p:cNvSpPr>
          <p:nvPr>
            <p:ph type="subTitle" idx="1" hasCustomPrompt="1"/>
          </p:nvPr>
        </p:nvSpPr>
        <p:spPr>
          <a:xfrm>
            <a:off x="3067050" y="552770"/>
            <a:ext cx="5876925" cy="5667691"/>
          </a:xfrm>
        </p:spPr>
        <p:txBody>
          <a:bodyPr>
            <a:noAutofit/>
          </a:bodyPr>
          <a:lstStyle>
            <a:lvl1pPr marL="0" indent="0" algn="l">
              <a:lnSpc>
                <a:spcPct val="100000"/>
              </a:lnSpc>
              <a:spcBef>
                <a:spcPts val="0"/>
              </a:spcBef>
              <a:buNone/>
              <a:defRPr sz="1500">
                <a:solidFill>
                  <a:srgbClr val="262626"/>
                </a:solidFill>
                <a:latin typeface="Poppins" panose="020B0604020202020204" charset="0"/>
                <a:ea typeface="Roboto" panose="02000000000000000000" pitchFamily="2" charset="0"/>
                <a:cs typeface="Poppins" panose="020B060402020202020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text</a:t>
            </a:r>
          </a:p>
        </p:txBody>
      </p:sp>
    </p:spTree>
    <p:extLst>
      <p:ext uri="{BB962C8B-B14F-4D97-AF65-F5344CB8AC3E}">
        <p14:creationId xmlns:p14="http://schemas.microsoft.com/office/powerpoint/2010/main" val="3608720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RIPL Typical Page_Red">
    <p:spTree>
      <p:nvGrpSpPr>
        <p:cNvPr id="1" name=""/>
        <p:cNvGrpSpPr/>
        <p:nvPr/>
      </p:nvGrpSpPr>
      <p:grpSpPr>
        <a:xfrm>
          <a:off x="0" y="0"/>
          <a:ext cx="0" cy="0"/>
          <a:chOff x="0" y="0"/>
          <a:chExt cx="0" cy="0"/>
        </a:xfrm>
      </p:grpSpPr>
      <p:sp>
        <p:nvSpPr>
          <p:cNvPr id="14" name="Rectangle 13"/>
          <p:cNvSpPr/>
          <p:nvPr userDrawn="1"/>
        </p:nvSpPr>
        <p:spPr>
          <a:xfrm>
            <a:off x="-2" y="0"/>
            <a:ext cx="9144002" cy="6858000"/>
          </a:xfrm>
          <a:prstGeom prst="rect">
            <a:avLst/>
          </a:prstGeom>
          <a:solidFill>
            <a:srgbClr val="F7CB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 name="Group 8"/>
          <p:cNvGrpSpPr/>
          <p:nvPr userDrawn="1"/>
        </p:nvGrpSpPr>
        <p:grpSpPr>
          <a:xfrm>
            <a:off x="0" y="6263640"/>
            <a:ext cx="2978944" cy="594360"/>
            <a:chOff x="5003817" y="4545389"/>
            <a:chExt cx="3971925" cy="594360"/>
          </a:xfrm>
        </p:grpSpPr>
        <p:pic>
          <p:nvPicPr>
            <p:cNvPr id="11" name="Google Shape;85;p1"/>
            <p:cNvPicPr preferRelativeResize="0"/>
            <p:nvPr/>
          </p:nvPicPr>
          <p:blipFill rotWithShape="1">
            <a:blip r:embed="rId2">
              <a:alphaModFix/>
            </a:blip>
            <a:srcRect/>
            <a:stretch/>
          </p:blipFill>
          <p:spPr>
            <a:xfrm>
              <a:off x="5003817" y="4545389"/>
              <a:ext cx="603504" cy="594360"/>
            </a:xfrm>
            <a:prstGeom prst="rect">
              <a:avLst/>
            </a:prstGeom>
            <a:noFill/>
            <a:ln>
              <a:noFill/>
            </a:ln>
          </p:spPr>
        </p:pic>
        <p:sp>
          <p:nvSpPr>
            <p:cNvPr id="12" name="Google Shape;99;p2"/>
            <p:cNvSpPr txBox="1"/>
            <p:nvPr userDrawn="1"/>
          </p:nvSpPr>
          <p:spPr>
            <a:xfrm>
              <a:off x="5562503" y="4575551"/>
              <a:ext cx="3413239" cy="527050"/>
            </a:xfrm>
            <a:prstGeom prst="rect">
              <a:avLst/>
            </a:prstGeom>
            <a:noFill/>
            <a:ln>
              <a:noFill/>
            </a:ln>
          </p:spPr>
          <p:txBody>
            <a:bodyPr spcFirstLastPara="1" wrap="square" lIns="121875" tIns="121875" rIns="121875" bIns="121875" anchor="ctr" anchorCtr="0">
              <a:noAutofit/>
            </a:bodyPr>
            <a:lstStyle/>
            <a:p>
              <a:pPr marR="0" lvl="0" indent="0" rtl="0">
                <a:lnSpc>
                  <a:spcPct val="100000"/>
                </a:lnSpc>
                <a:spcAft>
                  <a:spcPts val="75"/>
                </a:spcAft>
                <a:buClr>
                  <a:schemeClr val="accent1"/>
                </a:buClr>
                <a:buSzPts val="3200"/>
                <a:buFont typeface="Calibri"/>
                <a:buNone/>
              </a:pPr>
              <a:r>
                <a:rPr lang="en-US" sz="675"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sym typeface="Lato"/>
                </a:rPr>
                <a:t>RESEARCH IMPROVING PEOPLE’S LIVES</a:t>
              </a:r>
            </a:p>
            <a:p>
              <a:pPr marR="0" lvl="0" indent="0" rtl="0">
                <a:lnSpc>
                  <a:spcPct val="100000"/>
                </a:lnSpc>
                <a:spcAft>
                  <a:spcPts val="7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www.ripl.org</a:t>
              </a:r>
            </a:p>
            <a:p>
              <a:pPr marR="0" lvl="0" indent="0" rtl="0">
                <a:lnSpc>
                  <a:spcPct val="100000"/>
                </a:lnSpc>
                <a:spcAft>
                  <a:spcPts val="225"/>
                </a:spcAft>
                <a:buClr>
                  <a:schemeClr val="accent1"/>
                </a:buClr>
                <a:buSzPts val="3200"/>
                <a:buFont typeface="Calibri"/>
                <a:buNone/>
              </a:pPr>
              <a:r>
                <a:rPr lang="en-US" sz="563">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sym typeface="Lato"/>
                </a:rPr>
                <a:t>connect@ripl.org</a:t>
              </a:r>
            </a:p>
            <a:p>
              <a:pPr>
                <a:buClr>
                  <a:schemeClr val="accent1"/>
                </a:buClr>
                <a:buSzPts val="3200"/>
              </a:pPr>
              <a:r>
                <a:rPr lang="en-US" sz="413">
                  <a:solidFill>
                    <a:schemeClr val="bg1">
                      <a:lumMod val="65000"/>
                    </a:schemeClr>
                  </a:solidFill>
                  <a:latin typeface="Poppins" panose="020B0604020202020204" charset="0"/>
                  <a:cs typeface="Poppins" panose="020B0604020202020204" charset="0"/>
                </a:rPr>
                <a:t>© </a:t>
              </a:r>
              <a:r>
                <a:rPr lang="en-US" sz="413">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2023 Innovative Policy Lab, D.B.A. Research Improving People’s Lives (“RIPL”). All Rights Reserved.</a:t>
              </a:r>
              <a:endParaRPr sz="413" i="0" u="none" strike="noStrike" cap="none">
                <a:solidFill>
                  <a:schemeClr val="bg1">
                    <a:lumMod val="65000"/>
                  </a:schemeClr>
                </a:solidFill>
                <a:latin typeface="Roboto" panose="02000000000000000000" pitchFamily="2" charset="0"/>
                <a:ea typeface="Roboto" panose="02000000000000000000" pitchFamily="2" charset="0"/>
                <a:cs typeface="Roboto" panose="02000000000000000000" pitchFamily="2" charset="0"/>
                <a:sym typeface="Cambria"/>
              </a:endParaRPr>
            </a:p>
          </p:txBody>
        </p:sp>
      </p:grpSp>
      <p:sp>
        <p:nvSpPr>
          <p:cNvPr id="2" name="Title 1"/>
          <p:cNvSpPr>
            <a:spLocks noGrp="1"/>
          </p:cNvSpPr>
          <p:nvPr>
            <p:ph type="ctrTitle" hasCustomPrompt="1"/>
          </p:nvPr>
        </p:nvSpPr>
        <p:spPr>
          <a:xfrm>
            <a:off x="447394" y="1556706"/>
            <a:ext cx="2503170" cy="1060131"/>
          </a:xfrm>
        </p:spPr>
        <p:txBody>
          <a:bodyPr anchor="t" anchorCtr="0">
            <a:noAutofit/>
          </a:bodyPr>
          <a:lstStyle>
            <a:lvl1pPr algn="l">
              <a:defRPr sz="2400" b="1">
                <a:solidFill>
                  <a:schemeClr val="accent1">
                    <a:lumMod val="75000"/>
                  </a:schemeClr>
                </a:solidFill>
                <a:effectLst/>
                <a:latin typeface="Poppins" panose="020B0604020202020204" charset="0"/>
                <a:ea typeface="Roboto" panose="02000000000000000000" pitchFamily="2" charset="0"/>
                <a:cs typeface="Poppins" panose="020B0604020202020204" charset="0"/>
              </a:defRPr>
            </a:lvl1pPr>
          </a:lstStyle>
          <a:p>
            <a:r>
              <a:rPr lang="en-US"/>
              <a:t>Click to edit title text</a:t>
            </a:r>
          </a:p>
        </p:txBody>
      </p:sp>
    </p:spTree>
    <p:extLst>
      <p:ext uri="{BB962C8B-B14F-4D97-AF65-F5344CB8AC3E}">
        <p14:creationId xmlns:p14="http://schemas.microsoft.com/office/powerpoint/2010/main" val="6510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1">
            <a:extLst>
              <a:ext uri="{FF2B5EF4-FFF2-40B4-BE49-F238E27FC236}">
                <a16:creationId xmlns:a16="http://schemas.microsoft.com/office/drawing/2014/main" id="{4F4BA012-C0E0-E690-0CCC-23861F8A68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2">
            <a:extLst>
              <a:ext uri="{FF2B5EF4-FFF2-40B4-BE49-F238E27FC236}">
                <a16:creationId xmlns:a16="http://schemas.microsoft.com/office/drawing/2014/main" id="{CC530AF0-FDB9-A308-1A52-EF244A6A7A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3">
            <a:extLst>
              <a:ext uri="{FF2B5EF4-FFF2-40B4-BE49-F238E27FC236}">
                <a16:creationId xmlns:a16="http://schemas.microsoft.com/office/drawing/2014/main" id="{2CAFB7E5-7ECA-E0C1-2B7C-EFEF18D1BE93}"/>
              </a:ext>
            </a:extLst>
          </p:cNvPr>
          <p:cNvSpPr>
            <a:spLocks noGrp="1" noChangeArrowheads="1"/>
          </p:cNvSpPr>
          <p:nvPr>
            <p:ph type="sldNum" sz="quarter" idx="12"/>
          </p:nvPr>
        </p:nvSpPr>
        <p:spPr>
          <a:ln/>
        </p:spPr>
        <p:txBody>
          <a:bodyPr/>
          <a:lstStyle>
            <a:lvl1pPr>
              <a:defRPr/>
            </a:lvl1pPr>
          </a:lstStyle>
          <a:p>
            <a:pPr>
              <a:defRPr/>
            </a:pPr>
            <a:fld id="{1E90498C-9CB9-49A9-824B-68EC35CD8851}" type="slidenum">
              <a:rPr lang="en-US" altLang="en-US"/>
              <a:pPr>
                <a:defRPr/>
              </a:pPr>
              <a:t>‹#›</a:t>
            </a:fld>
            <a:endParaRPr lang="en-US" altLang="en-US"/>
          </a:p>
        </p:txBody>
      </p:sp>
    </p:spTree>
    <p:extLst>
      <p:ext uri="{BB962C8B-B14F-4D97-AF65-F5344CB8AC3E}">
        <p14:creationId xmlns:p14="http://schemas.microsoft.com/office/powerpoint/2010/main" val="249833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1">
            <a:extLst>
              <a:ext uri="{FF2B5EF4-FFF2-40B4-BE49-F238E27FC236}">
                <a16:creationId xmlns:a16="http://schemas.microsoft.com/office/drawing/2014/main" id="{7E248FB2-422B-9C2C-899B-9A89E00C216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2">
            <a:extLst>
              <a:ext uri="{FF2B5EF4-FFF2-40B4-BE49-F238E27FC236}">
                <a16:creationId xmlns:a16="http://schemas.microsoft.com/office/drawing/2014/main" id="{5788CB03-CD1A-8E04-A812-314AAA8694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3">
            <a:extLst>
              <a:ext uri="{FF2B5EF4-FFF2-40B4-BE49-F238E27FC236}">
                <a16:creationId xmlns:a16="http://schemas.microsoft.com/office/drawing/2014/main" id="{EF8018EB-D3D4-7EE4-FBFE-45DE70A8CE03}"/>
              </a:ext>
            </a:extLst>
          </p:cNvPr>
          <p:cNvSpPr>
            <a:spLocks noGrp="1" noChangeArrowheads="1"/>
          </p:cNvSpPr>
          <p:nvPr>
            <p:ph type="sldNum" sz="quarter" idx="12"/>
          </p:nvPr>
        </p:nvSpPr>
        <p:spPr>
          <a:ln/>
        </p:spPr>
        <p:txBody>
          <a:bodyPr/>
          <a:lstStyle>
            <a:lvl1pPr>
              <a:defRPr/>
            </a:lvl1pPr>
          </a:lstStyle>
          <a:p>
            <a:pPr>
              <a:defRPr/>
            </a:pPr>
            <a:fld id="{41712CC7-62E4-4483-9717-5044A45194C1}" type="slidenum">
              <a:rPr lang="en-US" altLang="en-US"/>
              <a:pPr>
                <a:defRPr/>
              </a:pPr>
              <a:t>‹#›</a:t>
            </a:fld>
            <a:endParaRPr lang="en-US" altLang="en-US"/>
          </a:p>
        </p:txBody>
      </p:sp>
    </p:spTree>
    <p:extLst>
      <p:ext uri="{BB962C8B-B14F-4D97-AF65-F5344CB8AC3E}">
        <p14:creationId xmlns:p14="http://schemas.microsoft.com/office/powerpoint/2010/main" val="69323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1">
            <a:extLst>
              <a:ext uri="{FF2B5EF4-FFF2-40B4-BE49-F238E27FC236}">
                <a16:creationId xmlns:a16="http://schemas.microsoft.com/office/drawing/2014/main" id="{6D903899-B531-5874-5750-3EBECE63780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2">
            <a:extLst>
              <a:ext uri="{FF2B5EF4-FFF2-40B4-BE49-F238E27FC236}">
                <a16:creationId xmlns:a16="http://schemas.microsoft.com/office/drawing/2014/main" id="{05C307DB-6EF1-B073-D55F-37232B8717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3">
            <a:extLst>
              <a:ext uri="{FF2B5EF4-FFF2-40B4-BE49-F238E27FC236}">
                <a16:creationId xmlns:a16="http://schemas.microsoft.com/office/drawing/2014/main" id="{2B289D65-88B8-5EDA-BAB1-1700BD8131F9}"/>
              </a:ext>
            </a:extLst>
          </p:cNvPr>
          <p:cNvSpPr>
            <a:spLocks noGrp="1" noChangeArrowheads="1"/>
          </p:cNvSpPr>
          <p:nvPr>
            <p:ph type="sldNum" sz="quarter" idx="12"/>
          </p:nvPr>
        </p:nvSpPr>
        <p:spPr>
          <a:ln/>
        </p:spPr>
        <p:txBody>
          <a:bodyPr/>
          <a:lstStyle>
            <a:lvl1pPr>
              <a:defRPr/>
            </a:lvl1pPr>
          </a:lstStyle>
          <a:p>
            <a:pPr>
              <a:defRPr/>
            </a:pPr>
            <a:fld id="{DAAD38B3-2541-4F58-B764-AC27BFB3D603}" type="slidenum">
              <a:rPr lang="en-US" altLang="en-US"/>
              <a:pPr>
                <a:defRPr/>
              </a:pPr>
              <a:t>‹#›</a:t>
            </a:fld>
            <a:endParaRPr lang="en-US" altLang="en-US"/>
          </a:p>
        </p:txBody>
      </p:sp>
    </p:spTree>
    <p:extLst>
      <p:ext uri="{BB962C8B-B14F-4D97-AF65-F5344CB8AC3E}">
        <p14:creationId xmlns:p14="http://schemas.microsoft.com/office/powerpoint/2010/main" val="210566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a:extLst>
              <a:ext uri="{FF2B5EF4-FFF2-40B4-BE49-F238E27FC236}">
                <a16:creationId xmlns:a16="http://schemas.microsoft.com/office/drawing/2014/main" id="{4E45BD29-3F5E-65E2-64FE-E08AACD928A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2">
            <a:extLst>
              <a:ext uri="{FF2B5EF4-FFF2-40B4-BE49-F238E27FC236}">
                <a16:creationId xmlns:a16="http://schemas.microsoft.com/office/drawing/2014/main" id="{76442EA7-DB47-FBD4-C51E-3CB7A40A69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3">
            <a:extLst>
              <a:ext uri="{FF2B5EF4-FFF2-40B4-BE49-F238E27FC236}">
                <a16:creationId xmlns:a16="http://schemas.microsoft.com/office/drawing/2014/main" id="{01B7F256-E9FE-9638-C416-4A84825F9F60}"/>
              </a:ext>
            </a:extLst>
          </p:cNvPr>
          <p:cNvSpPr>
            <a:spLocks noGrp="1" noChangeArrowheads="1"/>
          </p:cNvSpPr>
          <p:nvPr>
            <p:ph type="sldNum" sz="quarter" idx="12"/>
          </p:nvPr>
        </p:nvSpPr>
        <p:spPr>
          <a:ln/>
        </p:spPr>
        <p:txBody>
          <a:bodyPr/>
          <a:lstStyle>
            <a:lvl1pPr>
              <a:defRPr/>
            </a:lvl1pPr>
          </a:lstStyle>
          <a:p>
            <a:pPr>
              <a:defRPr/>
            </a:pPr>
            <a:fld id="{792B7FC3-884C-4FD1-BEEA-60EAB0C6E223}" type="slidenum">
              <a:rPr lang="en-US" altLang="en-US"/>
              <a:pPr>
                <a:defRPr/>
              </a:pPr>
              <a:t>‹#›</a:t>
            </a:fld>
            <a:endParaRPr lang="en-US" altLang="en-US"/>
          </a:p>
        </p:txBody>
      </p:sp>
    </p:spTree>
    <p:extLst>
      <p:ext uri="{BB962C8B-B14F-4D97-AF65-F5344CB8AC3E}">
        <p14:creationId xmlns:p14="http://schemas.microsoft.com/office/powerpoint/2010/main" val="421127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1">
            <a:extLst>
              <a:ext uri="{FF2B5EF4-FFF2-40B4-BE49-F238E27FC236}">
                <a16:creationId xmlns:a16="http://schemas.microsoft.com/office/drawing/2014/main" id="{D5532A5B-1AE2-1188-4E34-386CBC8BBE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2">
            <a:extLst>
              <a:ext uri="{FF2B5EF4-FFF2-40B4-BE49-F238E27FC236}">
                <a16:creationId xmlns:a16="http://schemas.microsoft.com/office/drawing/2014/main" id="{E887F725-A394-C530-F945-72C11E4054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3">
            <a:extLst>
              <a:ext uri="{FF2B5EF4-FFF2-40B4-BE49-F238E27FC236}">
                <a16:creationId xmlns:a16="http://schemas.microsoft.com/office/drawing/2014/main" id="{37693668-DBD0-F39A-50B8-FB90997A4160}"/>
              </a:ext>
            </a:extLst>
          </p:cNvPr>
          <p:cNvSpPr>
            <a:spLocks noGrp="1" noChangeArrowheads="1"/>
          </p:cNvSpPr>
          <p:nvPr>
            <p:ph type="sldNum" sz="quarter" idx="12"/>
          </p:nvPr>
        </p:nvSpPr>
        <p:spPr>
          <a:ln/>
        </p:spPr>
        <p:txBody>
          <a:bodyPr/>
          <a:lstStyle>
            <a:lvl1pPr>
              <a:defRPr/>
            </a:lvl1pPr>
          </a:lstStyle>
          <a:p>
            <a:pPr>
              <a:defRPr/>
            </a:pPr>
            <a:fld id="{C86E467D-0F7E-4DA5-BF36-DE5F4BC2136F}" type="slidenum">
              <a:rPr lang="en-US" altLang="en-US"/>
              <a:pPr>
                <a:defRPr/>
              </a:pPr>
              <a:t>‹#›</a:t>
            </a:fld>
            <a:endParaRPr lang="en-US" altLang="en-US"/>
          </a:p>
        </p:txBody>
      </p:sp>
    </p:spTree>
    <p:extLst>
      <p:ext uri="{BB962C8B-B14F-4D97-AF65-F5344CB8AC3E}">
        <p14:creationId xmlns:p14="http://schemas.microsoft.com/office/powerpoint/2010/main" val="230197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1">
            <a:extLst>
              <a:ext uri="{FF2B5EF4-FFF2-40B4-BE49-F238E27FC236}">
                <a16:creationId xmlns:a16="http://schemas.microsoft.com/office/drawing/2014/main" id="{3CDEDA96-7FC8-F78D-FF6F-45142E84FE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2">
            <a:extLst>
              <a:ext uri="{FF2B5EF4-FFF2-40B4-BE49-F238E27FC236}">
                <a16:creationId xmlns:a16="http://schemas.microsoft.com/office/drawing/2014/main" id="{CBFA06D4-5809-5059-2E2B-09489902D9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3">
            <a:extLst>
              <a:ext uri="{FF2B5EF4-FFF2-40B4-BE49-F238E27FC236}">
                <a16:creationId xmlns:a16="http://schemas.microsoft.com/office/drawing/2014/main" id="{28C5F4E4-E7C5-F4A2-FD62-F51B12950EAD}"/>
              </a:ext>
            </a:extLst>
          </p:cNvPr>
          <p:cNvSpPr>
            <a:spLocks noGrp="1" noChangeArrowheads="1"/>
          </p:cNvSpPr>
          <p:nvPr>
            <p:ph type="sldNum" sz="quarter" idx="12"/>
          </p:nvPr>
        </p:nvSpPr>
        <p:spPr>
          <a:ln/>
        </p:spPr>
        <p:txBody>
          <a:bodyPr/>
          <a:lstStyle>
            <a:lvl1pPr>
              <a:defRPr/>
            </a:lvl1pPr>
          </a:lstStyle>
          <a:p>
            <a:pPr>
              <a:defRPr/>
            </a:pPr>
            <a:fld id="{6B7E4ADF-5C1B-4DDB-B073-310E24B60514}" type="slidenum">
              <a:rPr lang="en-US" altLang="en-US"/>
              <a:pPr>
                <a:defRPr/>
              </a:pPr>
              <a:t>‹#›</a:t>
            </a:fld>
            <a:endParaRPr lang="en-US" altLang="en-US"/>
          </a:p>
        </p:txBody>
      </p:sp>
    </p:spTree>
    <p:extLst>
      <p:ext uri="{BB962C8B-B14F-4D97-AF65-F5344CB8AC3E}">
        <p14:creationId xmlns:p14="http://schemas.microsoft.com/office/powerpoint/2010/main" val="300492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65BD368-A563-818C-0455-6113C1842DDA}"/>
              </a:ext>
            </a:extLst>
          </p:cNvPr>
          <p:cNvGrpSpPr>
            <a:grpSpLocks/>
          </p:cNvGrpSpPr>
          <p:nvPr/>
        </p:nvGrpSpPr>
        <p:grpSpPr bwMode="auto">
          <a:xfrm>
            <a:off x="0" y="0"/>
            <a:ext cx="9156700" cy="757238"/>
            <a:chOff x="0" y="0"/>
            <a:chExt cx="5768" cy="477"/>
          </a:xfrm>
        </p:grpSpPr>
        <p:sp>
          <p:nvSpPr>
            <p:cNvPr id="1036" name="Freeform 3">
              <a:extLst>
                <a:ext uri="{FF2B5EF4-FFF2-40B4-BE49-F238E27FC236}">
                  <a16:creationId xmlns:a16="http://schemas.microsoft.com/office/drawing/2014/main" id="{0C3EA653-77BB-08B5-098E-844822891819}"/>
                </a:ext>
              </a:extLst>
            </p:cNvPr>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Freeform 4">
              <a:extLst>
                <a:ext uri="{FF2B5EF4-FFF2-40B4-BE49-F238E27FC236}">
                  <a16:creationId xmlns:a16="http://schemas.microsoft.com/office/drawing/2014/main" id="{182EB533-425F-B59E-7FEF-71EB79A8FFCE}"/>
                </a:ext>
              </a:extLst>
            </p:cNvPr>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Freeform 5">
              <a:extLst>
                <a:ext uri="{FF2B5EF4-FFF2-40B4-BE49-F238E27FC236}">
                  <a16:creationId xmlns:a16="http://schemas.microsoft.com/office/drawing/2014/main" id="{6CD5D439-A50C-A7D8-1E6D-F125FDEB9D06}"/>
                </a:ext>
              </a:extLst>
            </p:cNvPr>
            <p:cNvSpPr>
              <a:spLocks/>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p:spPr>
          <p:txBody>
            <a:bodyPr wrap="none" anchor="ctr"/>
            <a:lstStyle/>
            <a:p>
              <a:pPr eaLnBrk="1" hangingPunct="1">
                <a:defRPr/>
              </a:pPr>
              <a:endParaRPr lang="en-US"/>
            </a:p>
          </p:txBody>
        </p:sp>
        <p:sp>
          <p:nvSpPr>
            <p:cNvPr id="1039" name="Freeform 6">
              <a:extLst>
                <a:ext uri="{FF2B5EF4-FFF2-40B4-BE49-F238E27FC236}">
                  <a16:creationId xmlns:a16="http://schemas.microsoft.com/office/drawing/2014/main" id="{CD3BA33B-B069-C294-1CB1-EEC9449455DF}"/>
                </a:ext>
              </a:extLst>
            </p:cNvPr>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Freeform 7">
              <a:extLst>
                <a:ext uri="{FF2B5EF4-FFF2-40B4-BE49-F238E27FC236}">
                  <a16:creationId xmlns:a16="http://schemas.microsoft.com/office/drawing/2014/main" id="{61DC2830-E8B1-0C1C-4F06-7B2ED4EF3FFF}"/>
                </a:ext>
              </a:extLst>
            </p:cNvPr>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Freeform 8">
              <a:extLst>
                <a:ext uri="{FF2B5EF4-FFF2-40B4-BE49-F238E27FC236}">
                  <a16:creationId xmlns:a16="http://schemas.microsoft.com/office/drawing/2014/main" id="{FB0DF082-6634-34A2-C6F7-2223ABD59475}"/>
                </a:ext>
              </a:extLst>
            </p:cNvPr>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Freeform 9">
              <a:extLst>
                <a:ext uri="{FF2B5EF4-FFF2-40B4-BE49-F238E27FC236}">
                  <a16:creationId xmlns:a16="http://schemas.microsoft.com/office/drawing/2014/main" id="{0CA8CB4E-757B-8A01-E3ED-1F0A7D4DEF9D}"/>
                </a:ext>
              </a:extLst>
            </p:cNvPr>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Freeform 10">
              <a:extLst>
                <a:ext uri="{FF2B5EF4-FFF2-40B4-BE49-F238E27FC236}">
                  <a16:creationId xmlns:a16="http://schemas.microsoft.com/office/drawing/2014/main" id="{D0013BE9-7448-CEB1-DFF3-3EB7ABB2914A}"/>
                </a:ext>
              </a:extLst>
            </p:cNvPr>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Freeform 11">
              <a:extLst>
                <a:ext uri="{FF2B5EF4-FFF2-40B4-BE49-F238E27FC236}">
                  <a16:creationId xmlns:a16="http://schemas.microsoft.com/office/drawing/2014/main" id="{C4DCB9D4-DB7A-3663-E73C-5E8FE87BF796}"/>
                </a:ext>
              </a:extLst>
            </p:cNvPr>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Freeform 12">
              <a:extLst>
                <a:ext uri="{FF2B5EF4-FFF2-40B4-BE49-F238E27FC236}">
                  <a16:creationId xmlns:a16="http://schemas.microsoft.com/office/drawing/2014/main" id="{C9EFA94B-AAD3-EFE4-A5F2-8EAB2A8150F3}"/>
                </a:ext>
              </a:extLst>
            </p:cNvPr>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Freeform 13">
              <a:extLst>
                <a:ext uri="{FF2B5EF4-FFF2-40B4-BE49-F238E27FC236}">
                  <a16:creationId xmlns:a16="http://schemas.microsoft.com/office/drawing/2014/main" id="{F3EA34C5-0204-42FE-3941-340B538812B0}"/>
                </a:ext>
              </a:extLst>
            </p:cNvPr>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Freeform 14">
              <a:extLst>
                <a:ext uri="{FF2B5EF4-FFF2-40B4-BE49-F238E27FC236}">
                  <a16:creationId xmlns:a16="http://schemas.microsoft.com/office/drawing/2014/main" id="{A253206E-EE58-FB5A-4921-969FB19DEACE}"/>
                </a:ext>
              </a:extLst>
            </p:cNvPr>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Freeform 15">
              <a:extLst>
                <a:ext uri="{FF2B5EF4-FFF2-40B4-BE49-F238E27FC236}">
                  <a16:creationId xmlns:a16="http://schemas.microsoft.com/office/drawing/2014/main" id="{D471806A-F9F5-9C56-F5CF-7C1BD074BE9C}"/>
                </a:ext>
              </a:extLst>
            </p:cNvPr>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Freeform 16">
              <a:extLst>
                <a:ext uri="{FF2B5EF4-FFF2-40B4-BE49-F238E27FC236}">
                  <a16:creationId xmlns:a16="http://schemas.microsoft.com/office/drawing/2014/main" id="{5F4E76B8-3497-12CA-0219-AA86B2745E8A}"/>
                </a:ext>
              </a:extLst>
            </p:cNvPr>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Freeform 17">
              <a:extLst>
                <a:ext uri="{FF2B5EF4-FFF2-40B4-BE49-F238E27FC236}">
                  <a16:creationId xmlns:a16="http://schemas.microsoft.com/office/drawing/2014/main" id="{CB002496-0E3E-4F24-F3E0-F70838F77A39}"/>
                </a:ext>
              </a:extLst>
            </p:cNvPr>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Freeform 18">
              <a:extLst>
                <a:ext uri="{FF2B5EF4-FFF2-40B4-BE49-F238E27FC236}">
                  <a16:creationId xmlns:a16="http://schemas.microsoft.com/office/drawing/2014/main" id="{C7AED852-76D4-3DF9-0BD4-9DD4606B856C}"/>
                </a:ext>
              </a:extLst>
            </p:cNvPr>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Freeform 19">
              <a:extLst>
                <a:ext uri="{FF2B5EF4-FFF2-40B4-BE49-F238E27FC236}">
                  <a16:creationId xmlns:a16="http://schemas.microsoft.com/office/drawing/2014/main" id="{879DA79D-3869-F983-1949-6525AE956EF5}"/>
                </a:ext>
              </a:extLst>
            </p:cNvPr>
            <p:cNvSpPr>
              <a:spLocks/>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p:spPr>
          <p:txBody>
            <a:bodyPr wrap="none" anchor="ctr"/>
            <a:lstStyle/>
            <a:p>
              <a:pPr eaLnBrk="1" hangingPunct="1">
                <a:defRPr/>
              </a:pPr>
              <a:endParaRPr lang="en-US"/>
            </a:p>
          </p:txBody>
        </p:sp>
        <p:sp>
          <p:nvSpPr>
            <p:cNvPr id="1053" name="Freeform 20">
              <a:extLst>
                <a:ext uri="{FF2B5EF4-FFF2-40B4-BE49-F238E27FC236}">
                  <a16:creationId xmlns:a16="http://schemas.microsoft.com/office/drawing/2014/main" id="{C1CD61C3-3276-4A36-5EBF-13E8962F40D1}"/>
                </a:ext>
              </a:extLst>
            </p:cNvPr>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Freeform 21">
              <a:extLst>
                <a:ext uri="{FF2B5EF4-FFF2-40B4-BE49-F238E27FC236}">
                  <a16:creationId xmlns:a16="http://schemas.microsoft.com/office/drawing/2014/main" id="{3DF5275F-73AE-3AD3-EDD0-DC4ED72877FC}"/>
                </a:ext>
              </a:extLst>
            </p:cNvPr>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Freeform 22">
              <a:extLst>
                <a:ext uri="{FF2B5EF4-FFF2-40B4-BE49-F238E27FC236}">
                  <a16:creationId xmlns:a16="http://schemas.microsoft.com/office/drawing/2014/main" id="{0861B6DC-9048-72BF-513F-6A037A4BB2F2}"/>
                </a:ext>
              </a:extLst>
            </p:cNvPr>
            <p:cNvSpPr>
              <a:spLocks/>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p:spPr>
          <p:txBody>
            <a:bodyPr wrap="none" anchor="ctr"/>
            <a:lstStyle/>
            <a:p>
              <a:pPr eaLnBrk="1" hangingPunct="1">
                <a:defRPr/>
              </a:pPr>
              <a:endParaRPr lang="en-US"/>
            </a:p>
          </p:txBody>
        </p:sp>
        <p:sp>
          <p:nvSpPr>
            <p:cNvPr id="7191" name="Freeform 23">
              <a:extLst>
                <a:ext uri="{FF2B5EF4-FFF2-40B4-BE49-F238E27FC236}">
                  <a16:creationId xmlns:a16="http://schemas.microsoft.com/office/drawing/2014/main" id="{81DE6837-10CF-26FF-8C2C-FAB97EB150D4}"/>
                </a:ext>
              </a:extLst>
            </p:cNvPr>
            <p:cNvSpPr>
              <a:spLocks/>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p:spPr>
          <p:txBody>
            <a:bodyPr wrap="none" anchor="ctr"/>
            <a:lstStyle/>
            <a:p>
              <a:pPr eaLnBrk="1" hangingPunct="1">
                <a:defRPr/>
              </a:pPr>
              <a:endParaRPr lang="en-US"/>
            </a:p>
          </p:txBody>
        </p:sp>
        <p:sp>
          <p:nvSpPr>
            <p:cNvPr id="1057" name="Freeform 24">
              <a:extLst>
                <a:ext uri="{FF2B5EF4-FFF2-40B4-BE49-F238E27FC236}">
                  <a16:creationId xmlns:a16="http://schemas.microsoft.com/office/drawing/2014/main" id="{5802DCD9-A4D7-6716-2A08-EF3AFA1FD98E}"/>
                </a:ext>
              </a:extLst>
            </p:cNvPr>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7" name="Group 25">
            <a:extLst>
              <a:ext uri="{FF2B5EF4-FFF2-40B4-BE49-F238E27FC236}">
                <a16:creationId xmlns:a16="http://schemas.microsoft.com/office/drawing/2014/main" id="{2093B85C-10FD-89AD-B516-D0888BC123A8}"/>
              </a:ext>
            </a:extLst>
          </p:cNvPr>
          <p:cNvGrpSpPr>
            <a:grpSpLocks/>
          </p:cNvGrpSpPr>
          <p:nvPr/>
        </p:nvGrpSpPr>
        <p:grpSpPr bwMode="auto">
          <a:xfrm>
            <a:off x="0" y="6180138"/>
            <a:ext cx="9169400" cy="138112"/>
            <a:chOff x="0" y="4032"/>
            <a:chExt cx="5776" cy="87"/>
          </a:xfrm>
        </p:grpSpPr>
        <p:sp>
          <p:nvSpPr>
            <p:cNvPr id="1033" name="Freeform 26">
              <a:extLst>
                <a:ext uri="{FF2B5EF4-FFF2-40B4-BE49-F238E27FC236}">
                  <a16:creationId xmlns:a16="http://schemas.microsoft.com/office/drawing/2014/main" id="{FF973594-5F61-E3FF-5013-CAED8E1FAB04}"/>
                </a:ext>
              </a:extLst>
            </p:cNvPr>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Freeform 27">
              <a:extLst>
                <a:ext uri="{FF2B5EF4-FFF2-40B4-BE49-F238E27FC236}">
                  <a16:creationId xmlns:a16="http://schemas.microsoft.com/office/drawing/2014/main" id="{D7718F1C-2F5F-24D0-D679-1336E94CFFF1}"/>
                </a:ext>
              </a:extLst>
            </p:cNvPr>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Freeform 28">
              <a:extLst>
                <a:ext uri="{FF2B5EF4-FFF2-40B4-BE49-F238E27FC236}">
                  <a16:creationId xmlns:a16="http://schemas.microsoft.com/office/drawing/2014/main" id="{EC0683AB-87CB-3412-D650-C02A31982809}"/>
                </a:ext>
              </a:extLst>
            </p:cNvPr>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8" name="Rectangle 29">
            <a:extLst>
              <a:ext uri="{FF2B5EF4-FFF2-40B4-BE49-F238E27FC236}">
                <a16:creationId xmlns:a16="http://schemas.microsoft.com/office/drawing/2014/main" id="{43522C03-AC70-6D51-A2B3-5EF722973EC3}"/>
              </a:ext>
            </a:extLst>
          </p:cNvPr>
          <p:cNvSpPr>
            <a:spLocks noGrp="1" noChangeArrowheads="1"/>
          </p:cNvSpPr>
          <p:nvPr>
            <p:ph type="title"/>
          </p:nvPr>
        </p:nvSpPr>
        <p:spPr bwMode="auto">
          <a:xfrm>
            <a:off x="685800" y="7683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30">
            <a:extLst>
              <a:ext uri="{FF2B5EF4-FFF2-40B4-BE49-F238E27FC236}">
                <a16:creationId xmlns:a16="http://schemas.microsoft.com/office/drawing/2014/main" id="{852C7BD0-98B9-42FD-8932-BAE61A08278A}"/>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99" name="Rectangle 31">
            <a:extLst>
              <a:ext uri="{FF2B5EF4-FFF2-40B4-BE49-F238E27FC236}">
                <a16:creationId xmlns:a16="http://schemas.microsoft.com/office/drawing/2014/main" id="{F4A19A14-B38E-07AF-3D2E-75F3BC4F1AED}"/>
              </a:ext>
            </a:extLst>
          </p:cNvPr>
          <p:cNvSpPr>
            <a:spLocks noGrp="1" noChangeArrowheads="1"/>
          </p:cNvSpPr>
          <p:nvPr>
            <p:ph type="dt" sz="half" idx="2"/>
          </p:nvPr>
        </p:nvSpPr>
        <p:spPr bwMode="auto">
          <a:xfrm>
            <a:off x="665163" y="6367463"/>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7200" name="Rectangle 32">
            <a:extLst>
              <a:ext uri="{FF2B5EF4-FFF2-40B4-BE49-F238E27FC236}">
                <a16:creationId xmlns:a16="http://schemas.microsoft.com/office/drawing/2014/main" id="{027E76DF-EB93-C074-9D73-4C6EAC39D39E}"/>
              </a:ext>
            </a:extLst>
          </p:cNvPr>
          <p:cNvSpPr>
            <a:spLocks noGrp="1" noChangeArrowheads="1"/>
          </p:cNvSpPr>
          <p:nvPr>
            <p:ph type="ftr" sz="quarter" idx="3"/>
          </p:nvPr>
        </p:nvSpPr>
        <p:spPr bwMode="auto">
          <a:xfrm>
            <a:off x="3103563" y="6367463"/>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7201" name="Rectangle 33">
            <a:extLst>
              <a:ext uri="{FF2B5EF4-FFF2-40B4-BE49-F238E27FC236}">
                <a16:creationId xmlns:a16="http://schemas.microsoft.com/office/drawing/2014/main" id="{9B42F8E7-071D-14E9-2E6D-5EA43466D447}"/>
              </a:ext>
            </a:extLst>
          </p:cNvPr>
          <p:cNvSpPr>
            <a:spLocks noGrp="1" noChangeArrowheads="1"/>
          </p:cNvSpPr>
          <p:nvPr>
            <p:ph type="sldNum" sz="quarter" idx="4"/>
          </p:nvPr>
        </p:nvSpPr>
        <p:spPr bwMode="auto">
          <a:xfrm>
            <a:off x="6532563" y="6367463"/>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E311C160-E87E-470E-817E-DAD5515B62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86"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90000"/>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18"/>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19"/>
        </a:buBlip>
        <a:defRPr sz="2000">
          <a:solidFill>
            <a:schemeClr val="tx1"/>
          </a:solidFill>
          <a:latin typeface="+mn-lt"/>
        </a:defRPr>
      </a:lvl5pPr>
      <a:lvl6pPr marL="2514600" indent="-228600" algn="l" rtl="0" fontAlgn="base">
        <a:spcBef>
          <a:spcPct val="20000"/>
        </a:spcBef>
        <a:spcAft>
          <a:spcPct val="0"/>
        </a:spcAft>
        <a:buSzPct val="70000"/>
        <a:buBlip>
          <a:blip r:embed="rId19"/>
        </a:buBlip>
        <a:defRPr sz="2000">
          <a:solidFill>
            <a:schemeClr val="tx1"/>
          </a:solidFill>
          <a:latin typeface="+mn-lt"/>
        </a:defRPr>
      </a:lvl6pPr>
      <a:lvl7pPr marL="2971800" indent="-228600" algn="l" rtl="0" fontAlgn="base">
        <a:spcBef>
          <a:spcPct val="20000"/>
        </a:spcBef>
        <a:spcAft>
          <a:spcPct val="0"/>
        </a:spcAft>
        <a:buSzPct val="70000"/>
        <a:buBlip>
          <a:blip r:embed="rId19"/>
        </a:buBlip>
        <a:defRPr sz="2000">
          <a:solidFill>
            <a:schemeClr val="tx1"/>
          </a:solidFill>
          <a:latin typeface="+mn-lt"/>
        </a:defRPr>
      </a:lvl7pPr>
      <a:lvl8pPr marL="3429000" indent="-228600" algn="l" rtl="0" fontAlgn="base">
        <a:spcBef>
          <a:spcPct val="20000"/>
        </a:spcBef>
        <a:spcAft>
          <a:spcPct val="0"/>
        </a:spcAft>
        <a:buSzPct val="70000"/>
        <a:buBlip>
          <a:blip r:embed="rId19"/>
        </a:buBlip>
        <a:defRPr sz="2000">
          <a:solidFill>
            <a:schemeClr val="tx1"/>
          </a:solidFill>
          <a:latin typeface="+mn-lt"/>
        </a:defRPr>
      </a:lvl8pPr>
      <a:lvl9pPr marL="3886200" indent="-228600" algn="l" rtl="0" fontAlgn="base">
        <a:spcBef>
          <a:spcPct val="20000"/>
        </a:spcBef>
        <a:spcAft>
          <a:spcPct val="0"/>
        </a:spcAft>
        <a:buSzPct val="70000"/>
        <a:buBlip>
          <a:blip r:embed="rId19"/>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38C0D7-06F0-4C5F-A25B-DA30FFF4251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8F6A1C-729D-4004-9D06-CB5354F6E77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1D36C-1EF7-4E59-8416-114FAE9C2EB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97CDACD-B081-43C4-8E39-080626C296A9}" type="datetime1">
              <a:rPr lang="en-US" smtClean="0"/>
              <a:t>6/27/2023</a:t>
            </a:fld>
            <a:endParaRPr lang="en-US"/>
          </a:p>
        </p:txBody>
      </p:sp>
      <p:sp>
        <p:nvSpPr>
          <p:cNvPr id="5" name="Footer Placeholder 4">
            <a:extLst>
              <a:ext uri="{FF2B5EF4-FFF2-40B4-BE49-F238E27FC236}">
                <a16:creationId xmlns:a16="http://schemas.microsoft.com/office/drawing/2014/main" id="{088AB256-E0AD-4BC8-9D27-7A4C13738D8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FDB989-FAFA-45D1-8170-673D518466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B70DD2-ABF8-4AAE-9CE8-139B20ABD0A4}" type="slidenum">
              <a:rPr lang="en-US" smtClean="0"/>
              <a:t>‹#›</a:t>
            </a:fld>
            <a:endParaRPr lang="en-US"/>
          </a:p>
        </p:txBody>
      </p:sp>
    </p:spTree>
    <p:extLst>
      <p:ext uri="{BB962C8B-B14F-4D97-AF65-F5344CB8AC3E}">
        <p14:creationId xmlns:p14="http://schemas.microsoft.com/office/powerpoint/2010/main" val="2512853136"/>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mn-lt"/>
                <a:cs typeface="Poppins" panose="020B0604020202020204" charset="0"/>
              </a:defRPr>
            </a:lvl1pPr>
          </a:lstStyle>
          <a:p>
            <a:fld id="{1713172B-8F62-4551-9D6B-1A94CD6890E7}" type="datetimeFigureOut">
              <a:rPr lang="en-US" smtClean="0"/>
              <a:pPr/>
              <a:t>6/27/2023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mj-lt"/>
                <a:cs typeface="Poppins" panose="020B0604020202020204" charset="0"/>
              </a:defRPr>
            </a:lvl1pPr>
          </a:lstStyle>
          <a:p>
            <a:endParaRPr lang="en-US"/>
          </a:p>
        </p:txBody>
      </p:sp>
      <p:sp>
        <p:nvSpPr>
          <p:cNvPr id="14" name="Slide Number Placeholder 13"/>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Poppins" panose="020B0604020202020204" charset="0"/>
                <a:cs typeface="Poppins" panose="020B0604020202020204" charset="0"/>
              </a:defRPr>
            </a:lvl1pPr>
          </a:lstStyle>
          <a:p>
            <a:fld id="{E104DDA9-FD9A-4BEE-BB1F-549CF06ACC95}" type="slidenum">
              <a:rPr lang="en-US" smtClean="0"/>
              <a:pPr/>
              <a:t>‹#›</a:t>
            </a:fld>
            <a:endParaRPr lang="en-US"/>
          </a:p>
        </p:txBody>
      </p:sp>
      <p:sp>
        <p:nvSpPr>
          <p:cNvPr id="6" name="TextBox 5">
            <a:extLst>
              <a:ext uri="{FF2B5EF4-FFF2-40B4-BE49-F238E27FC236}">
                <a16:creationId xmlns:a16="http://schemas.microsoft.com/office/drawing/2014/main" id="{B54F1FB6-CA04-59FA-B5D0-1D6FA4C3075F}"/>
              </a:ext>
            </a:extLst>
          </p:cNvPr>
          <p:cNvSpPr txBox="1"/>
          <p:nvPr userDrawn="1"/>
        </p:nvSpPr>
        <p:spPr>
          <a:xfrm>
            <a:off x="7646139" y="45523"/>
            <a:ext cx="1497862" cy="230832"/>
          </a:xfrm>
          <a:prstGeom prst="rect">
            <a:avLst/>
          </a:prstGeom>
          <a:noFill/>
        </p:spPr>
        <p:txBody>
          <a:bodyPr wrap="square" rtlCol="0">
            <a:spAutoFit/>
          </a:bodyPr>
          <a:lstStyle/>
          <a:p>
            <a:pPr algn="l"/>
            <a:r>
              <a:rPr lang="en-US" sz="450">
                <a:solidFill>
                  <a:schemeClr val="accent6"/>
                </a:solidFill>
                <a:latin typeface="Poppins" panose="00000500000000000000" pitchFamily="2" charset="0"/>
                <a:cs typeface="Poppins" panose="00000500000000000000" pitchFamily="2" charset="0"/>
              </a:rPr>
              <a:t>Confidential Draft. Not for citation or circulation.</a:t>
            </a:r>
          </a:p>
        </p:txBody>
      </p:sp>
    </p:spTree>
    <p:extLst>
      <p:ext uri="{BB962C8B-B14F-4D97-AF65-F5344CB8AC3E}">
        <p14:creationId xmlns:p14="http://schemas.microsoft.com/office/powerpoint/2010/main" val="290491439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Lst>
  <p:txStyles>
    <p:titleStyle>
      <a:lvl1pPr algn="l" defTabSz="685800" rtl="0" eaLnBrk="1" latinLnBrk="0" hangingPunct="1">
        <a:lnSpc>
          <a:spcPct val="90000"/>
        </a:lnSpc>
        <a:spcBef>
          <a:spcPct val="0"/>
        </a:spcBef>
        <a:buNone/>
        <a:defRPr sz="2700" b="1" kern="1200">
          <a:solidFill>
            <a:srgbClr val="0B5395"/>
          </a:solidFill>
          <a:latin typeface="Poppins" panose="020B0604020202020204" charset="0"/>
          <a:ea typeface="+mj-ea"/>
          <a:cs typeface="Poppins" panose="020B060402020202020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262626"/>
          </a:solidFill>
          <a:latin typeface="Poppins" panose="020B0604020202020204" charset="0"/>
          <a:ea typeface="+mn-ea"/>
          <a:cs typeface="Poppins" panose="020B060402020202020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262626"/>
          </a:solidFill>
          <a:latin typeface="Poppins" panose="020B0604020202020204" charset="0"/>
          <a:ea typeface="+mn-ea"/>
          <a:cs typeface="Poppins" panose="020B060402020202020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262626"/>
          </a:solidFill>
          <a:latin typeface="Poppins" panose="020B0604020202020204" charset="0"/>
          <a:ea typeface="+mn-ea"/>
          <a:cs typeface="Poppins" panose="020B060402020202020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262626"/>
          </a:solidFill>
          <a:latin typeface="Poppins" panose="020B0604020202020204" charset="0"/>
          <a:ea typeface="+mn-ea"/>
          <a:cs typeface="Poppins" panose="020B060402020202020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262626"/>
          </a:solidFill>
          <a:latin typeface="Poppins" panose="020B0604020202020204" charset="0"/>
          <a:ea typeface="+mn-ea"/>
          <a:cs typeface="Poppins" panose="020B060402020202020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pwcr@dol.nj.go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8.wmf"/><Relationship Id="rId4" Type="http://schemas.openxmlformats.org/officeDocument/2006/relationships/image" Target="../media/image2.png"/><Relationship Id="rId9"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njwages.nj.gov/assets/NJWH_PB_User_Guide.pdf"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nj.gov/labor/youngworkers/find-a-job/working-papers/getstarted.shtml"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WordArt 2">
            <a:extLst>
              <a:ext uri="{FF2B5EF4-FFF2-40B4-BE49-F238E27FC236}">
                <a16:creationId xmlns:a16="http://schemas.microsoft.com/office/drawing/2014/main" id="{6F5296ED-61B4-41D8-6EED-8EE335F06B82}"/>
              </a:ext>
            </a:extLst>
          </p:cNvPr>
          <p:cNvSpPr>
            <a:spLocks noChangeArrowheads="1" noChangeShapeType="1" noTextEdit="1"/>
          </p:cNvSpPr>
          <p:nvPr/>
        </p:nvSpPr>
        <p:spPr bwMode="auto">
          <a:xfrm>
            <a:off x="2720340" y="1270635"/>
            <a:ext cx="3810000" cy="457200"/>
          </a:xfrm>
          <a:prstGeom prst="rect">
            <a:avLst/>
          </a:prstGeom>
        </p:spPr>
        <p:txBody>
          <a:bodyPr spcFirstLastPara="1" wrap="none" fromWordArt="1">
            <a:prstTxWarp prst="textArchUp">
              <a:avLst>
                <a:gd name="adj" fmla="val 10715572"/>
              </a:avLst>
            </a:prstTxWarp>
          </a:bodyPr>
          <a:lstStyle/>
          <a:p>
            <a:r>
              <a:rPr lang="en-US" sz="3200" b="1" kern="10">
                <a:ln w="9525">
                  <a:solidFill>
                    <a:srgbClr val="000000"/>
                  </a:solidFill>
                  <a:round/>
                  <a:headEnd/>
                  <a:tailEnd/>
                </a:ln>
                <a:solidFill>
                  <a:srgbClr val="1C4A78"/>
                </a:solidFill>
                <a:latin typeface="Calisto MT" panose="02040603050505030304" pitchFamily="18" charset="0"/>
              </a:rPr>
              <a:t>New Jersey</a:t>
            </a:r>
          </a:p>
        </p:txBody>
      </p:sp>
      <p:sp>
        <p:nvSpPr>
          <p:cNvPr id="5125" name="WordArt 5">
            <a:extLst>
              <a:ext uri="{FF2B5EF4-FFF2-40B4-BE49-F238E27FC236}">
                <a16:creationId xmlns:a16="http://schemas.microsoft.com/office/drawing/2014/main" id="{6717B871-94D4-912C-6411-79FEF4AC08A7}"/>
              </a:ext>
            </a:extLst>
          </p:cNvPr>
          <p:cNvSpPr>
            <a:spLocks noChangeArrowheads="1" noChangeShapeType="1" noTextEdit="1"/>
          </p:cNvSpPr>
          <p:nvPr/>
        </p:nvSpPr>
        <p:spPr bwMode="auto">
          <a:xfrm>
            <a:off x="3535680" y="1657350"/>
            <a:ext cx="2133600" cy="457200"/>
          </a:xfrm>
          <a:prstGeom prst="rect">
            <a:avLst/>
          </a:prstGeom>
        </p:spPr>
        <p:txBody>
          <a:bodyPr wrap="none" fromWordArt="1">
            <a:prstTxWarp prst="textPlain">
              <a:avLst>
                <a:gd name="adj" fmla="val 50000"/>
              </a:avLst>
            </a:prstTxWarp>
          </a:bodyPr>
          <a:lstStyle/>
          <a:p>
            <a:r>
              <a:rPr lang="en-US" sz="1400" kern="10">
                <a:ln w="9525">
                  <a:solidFill>
                    <a:srgbClr val="000000"/>
                  </a:solidFill>
                  <a:round/>
                  <a:headEnd/>
                  <a:tailEnd/>
                </a:ln>
                <a:solidFill>
                  <a:srgbClr val="1C4A78"/>
                </a:solidFill>
                <a:latin typeface="Arial Black" panose="020B0A04020102020204" pitchFamily="34" charset="0"/>
              </a:rPr>
              <a:t>Department of</a:t>
            </a:r>
          </a:p>
        </p:txBody>
      </p:sp>
      <p:sp>
        <p:nvSpPr>
          <p:cNvPr id="5126" name="WordArt 7">
            <a:extLst>
              <a:ext uri="{FF2B5EF4-FFF2-40B4-BE49-F238E27FC236}">
                <a16:creationId xmlns:a16="http://schemas.microsoft.com/office/drawing/2014/main" id="{944FC484-2675-5A4D-17C7-D528DA442DBF}"/>
              </a:ext>
            </a:extLst>
          </p:cNvPr>
          <p:cNvSpPr>
            <a:spLocks noChangeArrowheads="1" noChangeShapeType="1" noTextEdit="1"/>
          </p:cNvSpPr>
          <p:nvPr/>
        </p:nvSpPr>
        <p:spPr bwMode="auto">
          <a:xfrm>
            <a:off x="1348740" y="2345724"/>
            <a:ext cx="6553200" cy="685800"/>
          </a:xfrm>
          <a:prstGeom prst="rect">
            <a:avLst/>
          </a:prstGeom>
        </p:spPr>
        <p:txBody>
          <a:bodyPr wrap="none" fromWordArt="1">
            <a:prstTxWarp prst="textPlain">
              <a:avLst>
                <a:gd name="adj" fmla="val 50000"/>
              </a:avLst>
            </a:prstTxWarp>
          </a:bodyPr>
          <a:lstStyle/>
          <a:p>
            <a:r>
              <a:rPr lang="en-US" sz="1400" kern="10" dirty="0">
                <a:ln w="9525">
                  <a:solidFill>
                    <a:srgbClr val="000000"/>
                  </a:solidFill>
                  <a:round/>
                  <a:headEnd/>
                  <a:tailEnd/>
                </a:ln>
                <a:solidFill>
                  <a:srgbClr val="1C4A78"/>
                </a:solidFill>
                <a:latin typeface="Arial Black" panose="020B0A04020102020204" pitchFamily="34" charset="0"/>
              </a:rPr>
              <a:t>Labor and Workforce Development</a:t>
            </a:r>
          </a:p>
        </p:txBody>
      </p:sp>
      <p:grpSp>
        <p:nvGrpSpPr>
          <p:cNvPr id="3" name="object 3">
            <a:extLst>
              <a:ext uri="{FF2B5EF4-FFF2-40B4-BE49-F238E27FC236}">
                <a16:creationId xmlns:a16="http://schemas.microsoft.com/office/drawing/2014/main" id="{42408525-7F2D-D084-88CA-3D64B5ECA0EC}"/>
              </a:ext>
            </a:extLst>
          </p:cNvPr>
          <p:cNvGrpSpPr/>
          <p:nvPr/>
        </p:nvGrpSpPr>
        <p:grpSpPr>
          <a:xfrm>
            <a:off x="-561" y="3872"/>
            <a:ext cx="9144564" cy="6854128"/>
            <a:chOff x="279613" y="-13928"/>
            <a:chExt cx="8668071" cy="6377018"/>
          </a:xfrm>
          <a:solidFill>
            <a:schemeClr val="accent1"/>
          </a:solidFill>
        </p:grpSpPr>
        <p:sp>
          <p:nvSpPr>
            <p:cNvPr id="5" name="object 5">
              <a:extLst>
                <a:ext uri="{FF2B5EF4-FFF2-40B4-BE49-F238E27FC236}">
                  <a16:creationId xmlns:a16="http://schemas.microsoft.com/office/drawing/2014/main" id="{A2225AC4-20DA-9916-14A2-A52B4A42BA6E}"/>
                </a:ext>
              </a:extLst>
            </p:cNvPr>
            <p:cNvSpPr/>
            <p:nvPr/>
          </p:nvSpPr>
          <p:spPr>
            <a:xfrm>
              <a:off x="430101" y="1967841"/>
              <a:ext cx="7623929" cy="1"/>
            </a:xfrm>
            <a:prstGeom prst="line">
              <a:avLst/>
            </a:prstGeom>
            <a:grpFill/>
            <a:ln w="3175" cap="flat">
              <a:solidFill>
                <a:srgbClr val="FFFFFF"/>
              </a:solidFill>
              <a:prstDash val="solid"/>
              <a:round/>
            </a:ln>
            <a:effectLst/>
          </p:spPr>
          <p:txBody>
            <a:bodyPr wrap="square" lIns="42420" tIns="42420" rIns="42420" bIns="42420" numCol="1" anchor="t">
              <a:noAutofit/>
            </a:bodyPr>
            <a:lstStyle/>
            <a:p>
              <a:pPr defTabSz="848412">
                <a:defRPr sz="1600"/>
              </a:pPr>
              <a:endParaRPr/>
            </a:p>
          </p:txBody>
        </p:sp>
        <p:sp>
          <p:nvSpPr>
            <p:cNvPr id="6" name="object 6">
              <a:extLst>
                <a:ext uri="{FF2B5EF4-FFF2-40B4-BE49-F238E27FC236}">
                  <a16:creationId xmlns:a16="http://schemas.microsoft.com/office/drawing/2014/main" id="{6B388EE7-4827-0104-F8EE-30B77A1B4676}"/>
                </a:ext>
              </a:extLst>
            </p:cNvPr>
            <p:cNvSpPr/>
            <p:nvPr/>
          </p:nvSpPr>
          <p:spPr>
            <a:xfrm flipH="1">
              <a:off x="1893140" y="1973498"/>
              <a:ext cx="1" cy="1667603"/>
            </a:xfrm>
            <a:prstGeom prst="line">
              <a:avLst/>
            </a:prstGeom>
            <a:grpFill/>
            <a:ln w="3175" cap="flat">
              <a:solidFill>
                <a:srgbClr val="FFFFFF"/>
              </a:solidFill>
              <a:prstDash val="solid"/>
              <a:round/>
            </a:ln>
            <a:effectLst/>
          </p:spPr>
          <p:txBody>
            <a:bodyPr wrap="square" lIns="42420" tIns="42420" rIns="42420" bIns="42420" numCol="1" anchor="t">
              <a:noAutofit/>
            </a:bodyPr>
            <a:lstStyle/>
            <a:p>
              <a:pPr defTabSz="848412">
                <a:defRPr sz="1600"/>
              </a:pPr>
              <a:endParaRPr/>
            </a:p>
          </p:txBody>
        </p:sp>
        <p:sp>
          <p:nvSpPr>
            <p:cNvPr id="7" name="object 7">
              <a:extLst>
                <a:ext uri="{FF2B5EF4-FFF2-40B4-BE49-F238E27FC236}">
                  <a16:creationId xmlns:a16="http://schemas.microsoft.com/office/drawing/2014/main" id="{10044B82-E15A-576A-C915-135B39CCD1F7}"/>
                </a:ext>
              </a:extLst>
            </p:cNvPr>
            <p:cNvSpPr/>
            <p:nvPr/>
          </p:nvSpPr>
          <p:spPr>
            <a:xfrm>
              <a:off x="279613" y="5523160"/>
              <a:ext cx="8668070" cy="839930"/>
            </a:xfrm>
            <a:prstGeom prst="rect">
              <a:avLst/>
            </a:prstGeom>
            <a:solidFill>
              <a:schemeClr val="accent2">
                <a:lumMod val="25000"/>
              </a:schemeClr>
            </a:solidFill>
            <a:ln w="12700" cap="flat">
              <a:noFill/>
              <a:miter lim="400000"/>
            </a:ln>
            <a:effectLst/>
          </p:spPr>
          <p:txBody>
            <a:bodyPr wrap="square" lIns="42420" tIns="42420" rIns="42420" bIns="42420" numCol="1" anchor="t">
              <a:noAutofit/>
            </a:bodyPr>
            <a:lstStyle/>
            <a:p>
              <a:pPr defTabSz="848412">
                <a:defRPr sz="1600"/>
              </a:pPr>
              <a:endParaRPr/>
            </a:p>
          </p:txBody>
        </p:sp>
        <p:sp>
          <p:nvSpPr>
            <p:cNvPr id="8" name="object 8">
              <a:extLst>
                <a:ext uri="{FF2B5EF4-FFF2-40B4-BE49-F238E27FC236}">
                  <a16:creationId xmlns:a16="http://schemas.microsoft.com/office/drawing/2014/main" id="{B248E969-E579-6B51-CC6E-399B7D1E64FE}"/>
                </a:ext>
              </a:extLst>
            </p:cNvPr>
            <p:cNvSpPr/>
            <p:nvPr/>
          </p:nvSpPr>
          <p:spPr>
            <a:xfrm>
              <a:off x="288634" y="-13928"/>
              <a:ext cx="8659050" cy="6108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8400"/>
                  </a:lnTo>
                  <a:lnTo>
                    <a:pt x="4903" y="21600"/>
                  </a:lnTo>
                  <a:lnTo>
                    <a:pt x="21600" y="21600"/>
                  </a:lnTo>
                  <a:lnTo>
                    <a:pt x="21600" y="0"/>
                  </a:lnTo>
                  <a:close/>
                </a:path>
              </a:pathLst>
            </a:custGeom>
            <a:solidFill>
              <a:schemeClr val="accent2">
                <a:lumMod val="25000"/>
              </a:schemeClr>
            </a:solidFill>
            <a:ln w="12700" cap="flat">
              <a:noFill/>
              <a:miter lim="400000"/>
            </a:ln>
            <a:effectLst/>
          </p:spPr>
          <p:txBody>
            <a:bodyPr wrap="square" lIns="42420" tIns="42420" rIns="42420" bIns="42420" numCol="1" anchor="t">
              <a:noAutofit/>
            </a:bodyPr>
            <a:lstStyle/>
            <a:p>
              <a:pPr defTabSz="848412">
                <a:defRPr sz="1600"/>
              </a:pPr>
              <a:endParaRPr/>
            </a:p>
          </p:txBody>
        </p:sp>
      </p:grpSp>
      <p:sp>
        <p:nvSpPr>
          <p:cNvPr id="9" name="TextBox 8">
            <a:extLst>
              <a:ext uri="{FF2B5EF4-FFF2-40B4-BE49-F238E27FC236}">
                <a16:creationId xmlns:a16="http://schemas.microsoft.com/office/drawing/2014/main" id="{CD8EA7DE-2DA1-2271-2112-8EF78F4A2813}"/>
              </a:ext>
            </a:extLst>
          </p:cNvPr>
          <p:cNvSpPr txBox="1"/>
          <p:nvPr/>
        </p:nvSpPr>
        <p:spPr>
          <a:xfrm>
            <a:off x="1846722" y="3191321"/>
            <a:ext cx="555723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Times New Roman"/>
                <a:cs typeface="Times New Roman"/>
              </a:rPr>
              <a:t>Wage and Hour Division</a:t>
            </a:r>
            <a:endParaRPr lang="en-US" sz="4000" b="1" dirty="0">
              <a:cs typeface="Times New Roman"/>
            </a:endParaRPr>
          </a:p>
        </p:txBody>
      </p:sp>
      <p:pic>
        <p:nvPicPr>
          <p:cNvPr id="2050" name="Picture 1" descr="Circle&#10;&#10;Description automatically generated with medium confidence">
            <a:extLst>
              <a:ext uri="{FF2B5EF4-FFF2-40B4-BE49-F238E27FC236}">
                <a16:creationId xmlns:a16="http://schemas.microsoft.com/office/drawing/2014/main" id="{43D66EBE-6C2D-FDC8-4B9F-1BB96175A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913" y="4189934"/>
            <a:ext cx="1316174" cy="131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8" descr="Picture 8">
            <a:extLst>
              <a:ext uri="{FF2B5EF4-FFF2-40B4-BE49-F238E27FC236}">
                <a16:creationId xmlns:a16="http://schemas.microsoft.com/office/drawing/2014/main" id="{0B541400-221F-6A60-AEA9-918601289583}"/>
              </a:ext>
            </a:extLst>
          </p:cNvPr>
          <p:cNvPicPr>
            <a:picLocks noChangeAspect="1"/>
          </p:cNvPicPr>
          <p:nvPr/>
        </p:nvPicPr>
        <p:blipFill>
          <a:blip r:embed="rId3"/>
          <a:stretch>
            <a:fillRect/>
          </a:stretch>
        </p:blipFill>
        <p:spPr>
          <a:xfrm>
            <a:off x="0" y="-1"/>
            <a:ext cx="9144000" cy="6858001"/>
          </a:xfrm>
          <a:prstGeom prst="rect">
            <a:avLst/>
          </a:prstGeom>
          <a:ln w="12700">
            <a:miter lim="400000"/>
          </a:ln>
        </p:spPr>
      </p:pic>
      <p:sp>
        <p:nvSpPr>
          <p:cNvPr id="3" name="TextBox 10">
            <a:extLst>
              <a:ext uri="{FF2B5EF4-FFF2-40B4-BE49-F238E27FC236}">
                <a16:creationId xmlns:a16="http://schemas.microsoft.com/office/drawing/2014/main" id="{96E4A9B8-E2E3-12ED-5B34-29B07265B2DD}"/>
              </a:ext>
            </a:extLst>
          </p:cNvPr>
          <p:cNvSpPr txBox="1"/>
          <p:nvPr/>
        </p:nvSpPr>
        <p:spPr>
          <a:xfrm>
            <a:off x="465515" y="914890"/>
            <a:ext cx="8088825" cy="984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000" b="1">
                <a:solidFill>
                  <a:srgbClr val="FFFFFF"/>
                </a:solidFill>
              </a:defRPr>
            </a:lvl1pPr>
          </a:lstStyle>
          <a:p>
            <a:r>
              <a:rPr lang="en-US" sz="3200">
                <a:latin typeface="Helvetica" pitchFamily="2" charset="0"/>
              </a:rPr>
              <a:t>Earned Sick Leave Requirements for Employers</a:t>
            </a:r>
          </a:p>
        </p:txBody>
      </p:sp>
      <p:sp>
        <p:nvSpPr>
          <p:cNvPr id="4" name="TextBox 11">
            <a:extLst>
              <a:ext uri="{FF2B5EF4-FFF2-40B4-BE49-F238E27FC236}">
                <a16:creationId xmlns:a16="http://schemas.microsoft.com/office/drawing/2014/main" id="{FE9630B8-202E-824B-E48A-A755602E8E6C}"/>
              </a:ext>
            </a:extLst>
          </p:cNvPr>
          <p:cNvSpPr txBox="1"/>
          <p:nvPr/>
        </p:nvSpPr>
        <p:spPr>
          <a:xfrm>
            <a:off x="527585" y="2411568"/>
            <a:ext cx="8088829" cy="4206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42900" indent="-342900">
              <a:spcAft>
                <a:spcPts val="800"/>
              </a:spcAft>
              <a:buFont typeface="Arial" panose="020B0604020202020204" pitchFamily="34" charset="0"/>
              <a:buChar char="•"/>
            </a:pPr>
            <a:r>
              <a:rPr lang="en-US" sz="2000">
                <a:solidFill>
                  <a:schemeClr val="tx1"/>
                </a:solidFill>
                <a:ea typeface="+mn-lt"/>
                <a:cs typeface="+mn-lt"/>
              </a:rPr>
              <a:t>An employer may require 7 days advance notice when an employee has planned to use sick leave (Ex: doctor’s appointment for wellness care).</a:t>
            </a:r>
          </a:p>
          <a:p>
            <a:pPr marL="342900" indent="-342900">
              <a:spcAft>
                <a:spcPts val="800"/>
              </a:spcAft>
              <a:buFont typeface="Arial" panose="020B0604020202020204" pitchFamily="34" charset="0"/>
              <a:buChar char="•"/>
            </a:pPr>
            <a:r>
              <a:rPr lang="en-US" sz="2000">
                <a:solidFill>
                  <a:schemeClr val="tx1"/>
                </a:solidFill>
                <a:ea typeface="+mn-lt"/>
                <a:cs typeface="+mn-lt"/>
              </a:rPr>
              <a:t>If an employee’s need for earned sick leave cannot be planned, an employer may require the employee to give notice as soon as it is practical. (Ex: waking up with a fever). </a:t>
            </a:r>
          </a:p>
          <a:p>
            <a:pPr marL="342900" indent="-342900">
              <a:spcAft>
                <a:spcPts val="800"/>
              </a:spcAft>
              <a:buFont typeface="Arial" panose="020B0604020202020204" pitchFamily="34" charset="0"/>
              <a:buChar char="•"/>
            </a:pPr>
            <a:r>
              <a:rPr lang="en-US" sz="2000">
                <a:solidFill>
                  <a:schemeClr val="tx1"/>
                </a:solidFill>
                <a:ea typeface="+mn-lt"/>
                <a:cs typeface="+mn-lt"/>
              </a:rPr>
              <a:t>Employers can require reasonable documentation if an employee uses earned sick leave on 3 or more consecutive workdays, or on certain dates specified by the employer.</a:t>
            </a:r>
          </a:p>
          <a:p>
            <a:pPr marL="342900" indent="-342900">
              <a:spcAft>
                <a:spcPts val="800"/>
              </a:spcAft>
              <a:buFont typeface="Arial" panose="020B0604020202020204" pitchFamily="34" charset="0"/>
              <a:buChar char="•"/>
            </a:pPr>
            <a:r>
              <a:rPr lang="en-US" sz="2000">
                <a:solidFill>
                  <a:schemeClr val="tx1"/>
                </a:solidFill>
                <a:ea typeface="+mn-lt"/>
                <a:cs typeface="+mn-lt"/>
              </a:rPr>
              <a:t>Employers cannot retaliate against employees for requesting or using earned sick leave.</a:t>
            </a:r>
          </a:p>
          <a:p>
            <a:pPr marL="342900" indent="-342900">
              <a:spcAft>
                <a:spcPts val="800"/>
              </a:spcAft>
              <a:buFont typeface="Arial" panose="020B0604020202020204" pitchFamily="34" charset="0"/>
              <a:buChar char="•"/>
            </a:pPr>
            <a:r>
              <a:rPr lang="en-US" sz="2000" b="1">
                <a:solidFill>
                  <a:schemeClr val="accent1">
                    <a:lumMod val="50000"/>
                  </a:schemeClr>
                </a:solidFill>
                <a:ea typeface="+mn-lt"/>
                <a:cs typeface="+mn-lt"/>
              </a:rPr>
              <a:t>Learn more at mysickdays.nj.gov​</a:t>
            </a:r>
          </a:p>
          <a:p>
            <a:pPr marL="342900" indent="-342900">
              <a:spcAft>
                <a:spcPts val="800"/>
              </a:spcAft>
              <a:buFont typeface="Arial" panose="020B0604020202020204" pitchFamily="34" charset="0"/>
              <a:buChar char="•"/>
            </a:pPr>
            <a:endParaRPr lang="en-US" sz="2000">
              <a:solidFill>
                <a:schemeClr val="accent1">
                  <a:lumMod val="50000"/>
                </a:schemeClr>
              </a:solidFill>
              <a:ea typeface="+mn-lt"/>
              <a:cs typeface="+mn-lt"/>
            </a:endParaRPr>
          </a:p>
        </p:txBody>
      </p:sp>
    </p:spTree>
    <p:extLst>
      <p:ext uri="{BB962C8B-B14F-4D97-AF65-F5344CB8AC3E}">
        <p14:creationId xmlns:p14="http://schemas.microsoft.com/office/powerpoint/2010/main" val="311129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8" descr="Picture 8">
            <a:extLst>
              <a:ext uri="{FF2B5EF4-FFF2-40B4-BE49-F238E27FC236}">
                <a16:creationId xmlns:a16="http://schemas.microsoft.com/office/drawing/2014/main" id="{7AC1158B-9B8E-E42A-30EE-57F9268B08C3}"/>
              </a:ext>
            </a:extLst>
          </p:cNvPr>
          <p:cNvPicPr>
            <a:picLocks noChangeAspect="1"/>
          </p:cNvPicPr>
          <p:nvPr/>
        </p:nvPicPr>
        <p:blipFill>
          <a:blip r:embed="rId2"/>
          <a:stretch>
            <a:fillRect/>
          </a:stretch>
        </p:blipFill>
        <p:spPr>
          <a:xfrm>
            <a:off x="0" y="-1"/>
            <a:ext cx="9144000" cy="6858001"/>
          </a:xfrm>
          <a:prstGeom prst="rect">
            <a:avLst/>
          </a:prstGeom>
          <a:ln w="12700">
            <a:miter lim="400000"/>
          </a:ln>
        </p:spPr>
      </p:pic>
      <p:sp>
        <p:nvSpPr>
          <p:cNvPr id="24578" name="Rectangle 3">
            <a:extLst>
              <a:ext uri="{FF2B5EF4-FFF2-40B4-BE49-F238E27FC236}">
                <a16:creationId xmlns:a16="http://schemas.microsoft.com/office/drawing/2014/main" id="{E0F9CE76-A995-6C8E-D322-D760B4B9AF39}"/>
              </a:ext>
            </a:extLst>
          </p:cNvPr>
          <p:cNvSpPr>
            <a:spLocks noGrp="1" noChangeArrowheads="1"/>
          </p:cNvSpPr>
          <p:nvPr>
            <p:ph type="body" idx="4294967295"/>
          </p:nvPr>
        </p:nvSpPr>
        <p:spPr>
          <a:xfrm>
            <a:off x="0" y="3352800"/>
            <a:ext cx="8915400" cy="4114800"/>
          </a:xfrm>
        </p:spPr>
        <p:txBody>
          <a:bodyPr/>
          <a:lstStyle/>
          <a:p>
            <a:pPr eaLnBrk="1" hangingPunct="1">
              <a:buFontTx/>
              <a:buNone/>
            </a:pPr>
            <a:r>
              <a:rPr lang="en-US" altLang="en-US" sz="2800"/>
              <a:t>   The </a:t>
            </a:r>
            <a:r>
              <a:rPr lang="en-US" altLang="en-US" sz="2800" b="1"/>
              <a:t>Public Works Contractor Registration Act</a:t>
            </a:r>
            <a:r>
              <a:rPr lang="en-US" altLang="en-US" sz="2800"/>
              <a:t> (</a:t>
            </a:r>
            <a:r>
              <a:rPr lang="en-US" altLang="en-US" sz="2800" i="1"/>
              <a:t>N.J.S.A. 34:11-56.48 et seq.</a:t>
            </a:r>
            <a:r>
              <a:rPr lang="en-US" altLang="en-US" sz="2800"/>
              <a:t>) requires contractors to register with the New Jersey Department of Labor and Workforce Development prior to </a:t>
            </a:r>
            <a:r>
              <a:rPr lang="en-US" altLang="en-US" sz="2800" b="1"/>
              <a:t>bidding on</a:t>
            </a:r>
            <a:r>
              <a:rPr lang="en-US" altLang="en-US" sz="2800"/>
              <a:t> or </a:t>
            </a:r>
            <a:r>
              <a:rPr lang="en-US" altLang="en-US" sz="2800" b="1"/>
              <a:t>engaging in</a:t>
            </a:r>
            <a:r>
              <a:rPr lang="en-US" altLang="en-US" sz="2800"/>
              <a:t> public works.</a:t>
            </a:r>
          </a:p>
        </p:txBody>
      </p:sp>
      <p:sp>
        <p:nvSpPr>
          <p:cNvPr id="24579" name="WordArt 4">
            <a:extLst>
              <a:ext uri="{FF2B5EF4-FFF2-40B4-BE49-F238E27FC236}">
                <a16:creationId xmlns:a16="http://schemas.microsoft.com/office/drawing/2014/main" id="{8429CABA-D26F-2437-3ED2-C38A1F0B074B}"/>
              </a:ext>
            </a:extLst>
          </p:cNvPr>
          <p:cNvSpPr>
            <a:spLocks noChangeArrowheads="1" noChangeShapeType="1" noTextEdit="1"/>
          </p:cNvSpPr>
          <p:nvPr/>
        </p:nvSpPr>
        <p:spPr bwMode="auto">
          <a:xfrm>
            <a:off x="609600" y="1143000"/>
            <a:ext cx="5705475" cy="1676400"/>
          </a:xfrm>
          <a:prstGeom prst="rect">
            <a:avLst/>
          </a:prstGeom>
        </p:spPr>
        <p:txBody>
          <a:bodyPr wrap="none" fromWordArt="1">
            <a:prstTxWarp prst="textPlain">
              <a:avLst>
                <a:gd name="adj" fmla="val 50000"/>
              </a:avLst>
            </a:prstTxWarp>
          </a:bodyPr>
          <a:lstStyle/>
          <a:p>
            <a:pPr algn="ctr"/>
            <a:r>
              <a:rPr lang="en-US" sz="3600" i="1" kern="10" spc="720" dirty="0">
                <a:ln w="9525">
                  <a:solidFill>
                    <a:srgbClr val="000000"/>
                  </a:solidFill>
                  <a:miter lim="800000"/>
                  <a:headEnd/>
                  <a:tailEnd/>
                </a:ln>
                <a:solidFill>
                  <a:srgbClr val="FFCC00"/>
                </a:solidFill>
                <a:effectLst>
                  <a:outerShdw dist="45791" dir="3378596" algn="ctr" rotWithShape="0">
                    <a:srgbClr val="4D4D4D"/>
                  </a:outerShdw>
                </a:effectLst>
                <a:latin typeface="Arial Black" panose="020B0A04020102020204" pitchFamily="34" charset="0"/>
              </a:rPr>
              <a:t>Contractor</a:t>
            </a:r>
          </a:p>
          <a:p>
            <a:pPr algn="ctr"/>
            <a:r>
              <a:rPr lang="en-US" sz="3600" i="1" kern="10" spc="720" dirty="0">
                <a:ln w="9525">
                  <a:solidFill>
                    <a:srgbClr val="000000"/>
                  </a:solidFill>
                  <a:miter lim="800000"/>
                  <a:headEnd/>
                  <a:tailEnd/>
                </a:ln>
                <a:solidFill>
                  <a:srgbClr val="FFCC00"/>
                </a:solidFill>
                <a:effectLst>
                  <a:outerShdw dist="45791" dir="3378596" algn="ctr" rotWithShape="0">
                    <a:srgbClr val="4D4D4D"/>
                  </a:outerShdw>
                </a:effectLst>
                <a:latin typeface="Arial Black" panose="020B0A04020102020204" pitchFamily="34" charset="0"/>
              </a:rPr>
              <a:t>Registration</a:t>
            </a:r>
          </a:p>
        </p:txBody>
      </p:sp>
      <p:pic>
        <p:nvPicPr>
          <p:cNvPr id="24580" name="Picture 5" descr="j0286288">
            <a:extLst>
              <a:ext uri="{FF2B5EF4-FFF2-40B4-BE49-F238E27FC236}">
                <a16:creationId xmlns:a16="http://schemas.microsoft.com/office/drawing/2014/main" id="{979100AD-0B3B-B87A-AA36-9D29E73D6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990600"/>
            <a:ext cx="18145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8" descr="Picture 8">
            <a:extLst>
              <a:ext uri="{FF2B5EF4-FFF2-40B4-BE49-F238E27FC236}">
                <a16:creationId xmlns:a16="http://schemas.microsoft.com/office/drawing/2014/main" id="{066B9E8C-6678-D70C-D18F-D49D09B865FB}"/>
              </a:ext>
            </a:extLst>
          </p:cNvPr>
          <p:cNvPicPr>
            <a:picLocks noChangeAspect="1"/>
          </p:cNvPicPr>
          <p:nvPr/>
        </p:nvPicPr>
        <p:blipFill>
          <a:blip r:embed="rId2"/>
          <a:stretch>
            <a:fillRect/>
          </a:stretch>
        </p:blipFill>
        <p:spPr>
          <a:xfrm>
            <a:off x="0" y="-1"/>
            <a:ext cx="9144000" cy="6858001"/>
          </a:xfrm>
          <a:prstGeom prst="rect">
            <a:avLst/>
          </a:prstGeom>
          <a:ln w="12700">
            <a:miter lim="400000"/>
          </a:ln>
        </p:spPr>
      </p:pic>
      <p:sp>
        <p:nvSpPr>
          <p:cNvPr id="25602" name="Rectangle 2">
            <a:extLst>
              <a:ext uri="{FF2B5EF4-FFF2-40B4-BE49-F238E27FC236}">
                <a16:creationId xmlns:a16="http://schemas.microsoft.com/office/drawing/2014/main" id="{10ABABAA-26AE-4D3A-4771-0A15DE93E3DB}"/>
              </a:ext>
            </a:extLst>
          </p:cNvPr>
          <p:cNvSpPr>
            <a:spLocks noGrp="1" noChangeArrowheads="1"/>
          </p:cNvSpPr>
          <p:nvPr>
            <p:ph type="title"/>
          </p:nvPr>
        </p:nvSpPr>
        <p:spPr>
          <a:xfrm>
            <a:off x="685800" y="930106"/>
            <a:ext cx="7772400" cy="1287800"/>
          </a:xfrm>
          <a:ln>
            <a:solidFill>
              <a:schemeClr val="bg1"/>
            </a:solidFill>
          </a:ln>
        </p:spPr>
        <p:txBody>
          <a:bodyPr/>
          <a:lstStyle/>
          <a:p>
            <a:pPr eaLnBrk="1" hangingPunct="1"/>
            <a:r>
              <a:rPr lang="en-US" altLang="en-US" i="1" dirty="0">
                <a:solidFill>
                  <a:srgbClr val="F8D34C"/>
                </a:solidFill>
              </a:rPr>
              <a:t>Contractor</a:t>
            </a:r>
            <a:r>
              <a:rPr lang="en-US" altLang="en-US" dirty="0">
                <a:solidFill>
                  <a:srgbClr val="F8D34C"/>
                </a:solidFill>
              </a:rPr>
              <a:t> </a:t>
            </a:r>
            <a:r>
              <a:rPr lang="en-US" altLang="en-US" i="1" dirty="0">
                <a:solidFill>
                  <a:srgbClr val="F8D34C"/>
                </a:solidFill>
              </a:rPr>
              <a:t>Registration</a:t>
            </a:r>
            <a:br>
              <a:rPr lang="en-US" altLang="en-US" sz="3200" i="1" dirty="0">
                <a:solidFill>
                  <a:srgbClr val="F9E04B"/>
                </a:solidFill>
              </a:rPr>
            </a:br>
            <a:r>
              <a:rPr lang="en-US" altLang="en-US" sz="3200" i="1" dirty="0"/>
              <a:t> </a:t>
            </a:r>
          </a:p>
        </p:txBody>
      </p:sp>
      <p:sp>
        <p:nvSpPr>
          <p:cNvPr id="25603" name="Rectangle 3">
            <a:extLst>
              <a:ext uri="{FF2B5EF4-FFF2-40B4-BE49-F238E27FC236}">
                <a16:creationId xmlns:a16="http://schemas.microsoft.com/office/drawing/2014/main" id="{002DCFB0-3496-6D8D-3C6F-05B3DEEB76E6}"/>
              </a:ext>
            </a:extLst>
          </p:cNvPr>
          <p:cNvSpPr>
            <a:spLocks noGrp="1" noChangeArrowheads="1"/>
          </p:cNvSpPr>
          <p:nvPr>
            <p:ph type="body" idx="1"/>
          </p:nvPr>
        </p:nvSpPr>
        <p:spPr>
          <a:xfrm>
            <a:off x="87512" y="1954410"/>
            <a:ext cx="9058274" cy="4221957"/>
          </a:xfrm>
        </p:spPr>
        <p:txBody>
          <a:bodyPr/>
          <a:lstStyle/>
          <a:p>
            <a:pPr eaLnBrk="1" hangingPunct="1">
              <a:buFont typeface="Wingdings" panose="05000000000000000000" pitchFamily="2" charset="2"/>
              <a:buChar char="§"/>
            </a:pPr>
            <a:r>
              <a:rPr lang="en-US" altLang="en-US" sz="2800" dirty="0"/>
              <a:t>Subcontractors named in a bid must be registered at the time the bid is submitted.</a:t>
            </a:r>
            <a:endParaRPr lang="en-US" altLang="en-US" sz="2800" dirty="0">
              <a:ea typeface="Tahoma"/>
              <a:cs typeface="Tahoma"/>
            </a:endParaRPr>
          </a:p>
          <a:p>
            <a:pPr eaLnBrk="1" hangingPunct="1">
              <a:buFont typeface="Wingdings" panose="05000000000000000000" pitchFamily="2" charset="2"/>
              <a:buChar char="§"/>
            </a:pPr>
            <a:r>
              <a:rPr lang="en-US" altLang="en-US" sz="2800" dirty="0"/>
              <a:t>All other subcontractors must be registered at the time they are hired (the time that the subcontract agreement is signed).   </a:t>
            </a:r>
            <a:endParaRPr lang="en-US" altLang="en-US" sz="2800" dirty="0">
              <a:ea typeface="Tahoma"/>
              <a:cs typeface="Tahoma"/>
            </a:endParaRPr>
          </a:p>
          <a:p>
            <a:pPr eaLnBrk="1" hangingPunct="1">
              <a:buFont typeface="Wingdings" panose="05000000000000000000" pitchFamily="2" charset="2"/>
              <a:buChar char="§"/>
            </a:pPr>
            <a:r>
              <a:rPr lang="en-US" altLang="en-US" sz="2800" dirty="0"/>
              <a:t>If a contractor bids on or is found working on a public works project without being registered, the max penalty for a first violation is $2500 and a Stop Work Order  may be issued.</a:t>
            </a:r>
            <a:endParaRPr lang="en-US" altLang="en-US" sz="2800" dirty="0">
              <a:ea typeface="Tahoma"/>
              <a:cs typeface="Tahoma"/>
            </a:endParaRPr>
          </a:p>
          <a:p>
            <a:pPr eaLnBrk="1" hangingPunct="1">
              <a:buNone/>
            </a:pPr>
            <a:r>
              <a:rPr lang="en-US" altLang="en-US" dirty="0">
                <a:ea typeface="Tahoma"/>
                <a:cs typeface="Tahoma"/>
              </a:rPr>
              <a:t>    </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8" descr="Picture 8">
            <a:extLst>
              <a:ext uri="{FF2B5EF4-FFF2-40B4-BE49-F238E27FC236}">
                <a16:creationId xmlns:a16="http://schemas.microsoft.com/office/drawing/2014/main" id="{64E18468-8B35-1E68-024B-51367851402E}"/>
              </a:ext>
            </a:extLst>
          </p:cNvPr>
          <p:cNvPicPr>
            <a:picLocks noChangeAspect="1"/>
          </p:cNvPicPr>
          <p:nvPr/>
        </p:nvPicPr>
        <p:blipFill>
          <a:blip r:embed="rId3"/>
          <a:stretch>
            <a:fillRect/>
          </a:stretch>
        </p:blipFill>
        <p:spPr>
          <a:xfrm>
            <a:off x="0" y="-1"/>
            <a:ext cx="9144000" cy="6858001"/>
          </a:xfrm>
          <a:prstGeom prst="rect">
            <a:avLst/>
          </a:prstGeom>
          <a:ln w="12700">
            <a:miter lim="400000"/>
          </a:ln>
        </p:spPr>
      </p:pic>
      <p:sp>
        <p:nvSpPr>
          <p:cNvPr id="35842" name="Title 1">
            <a:extLst>
              <a:ext uri="{FF2B5EF4-FFF2-40B4-BE49-F238E27FC236}">
                <a16:creationId xmlns:a16="http://schemas.microsoft.com/office/drawing/2014/main" id="{D328FEB7-D9EF-5AB6-BCD5-1AB74B8F299A}"/>
              </a:ext>
            </a:extLst>
          </p:cNvPr>
          <p:cNvSpPr>
            <a:spLocks noGrp="1" noChangeArrowheads="1"/>
          </p:cNvSpPr>
          <p:nvPr>
            <p:ph type="title"/>
          </p:nvPr>
        </p:nvSpPr>
        <p:spPr>
          <a:xfrm>
            <a:off x="533400" y="838200"/>
            <a:ext cx="8305800" cy="1600200"/>
          </a:xfrm>
        </p:spPr>
        <p:txBody>
          <a:bodyPr/>
          <a:lstStyle/>
          <a:p>
            <a:r>
              <a:rPr lang="en-US" altLang="en-US" sz="3600">
                <a:solidFill>
                  <a:schemeClr val="bg1"/>
                </a:solidFill>
              </a:rPr>
              <a:t>Registered Public Works Contractor List</a:t>
            </a:r>
            <a:br>
              <a:rPr lang="en-US" altLang="en-US" sz="3600">
                <a:solidFill>
                  <a:schemeClr val="bg1"/>
                </a:solidFill>
              </a:rPr>
            </a:br>
            <a:r>
              <a:rPr lang="en-US" altLang="en-US" sz="2400">
                <a:solidFill>
                  <a:schemeClr val="bg1"/>
                </a:solidFill>
              </a:rPr>
              <a:t>How do I Confirm Contractor Status? </a:t>
            </a:r>
            <a:br>
              <a:rPr lang="en-US" altLang="en-US" sz="3600"/>
            </a:br>
            <a:endParaRPr lang="en-US" altLang="en-US" sz="3600"/>
          </a:p>
        </p:txBody>
      </p:sp>
      <p:sp>
        <p:nvSpPr>
          <p:cNvPr id="35843" name="Content Placeholder 2">
            <a:extLst>
              <a:ext uri="{FF2B5EF4-FFF2-40B4-BE49-F238E27FC236}">
                <a16:creationId xmlns:a16="http://schemas.microsoft.com/office/drawing/2014/main" id="{8634846E-2E32-1C9C-36A5-1BD25253DD1B}"/>
              </a:ext>
            </a:extLst>
          </p:cNvPr>
          <p:cNvSpPr>
            <a:spLocks noGrp="1" noChangeArrowheads="1"/>
          </p:cNvSpPr>
          <p:nvPr>
            <p:ph idx="1"/>
          </p:nvPr>
        </p:nvSpPr>
        <p:spPr>
          <a:xfrm>
            <a:off x="800100" y="2286000"/>
            <a:ext cx="7772400" cy="4114800"/>
          </a:xfrm>
        </p:spPr>
        <p:txBody>
          <a:bodyPr/>
          <a:lstStyle/>
          <a:p>
            <a:r>
              <a:rPr lang="en-US" altLang="en-US" sz="2000" dirty="0">
                <a:solidFill>
                  <a:schemeClr val="tx1">
                    <a:lumMod val="75000"/>
                  </a:schemeClr>
                </a:solidFill>
              </a:rPr>
              <a:t>NJDOL maintains a list of registered public works contractors on our website.</a:t>
            </a:r>
          </a:p>
          <a:p>
            <a:r>
              <a:rPr lang="en-US" altLang="en-US" sz="2000" dirty="0">
                <a:solidFill>
                  <a:schemeClr val="tx1">
                    <a:lumMod val="75000"/>
                  </a:schemeClr>
                </a:solidFill>
              </a:rPr>
              <a:t>The current list contains more than 6,000 businesses, and is searchable by name, address, registration date, and certificate number. </a:t>
            </a:r>
            <a:endParaRPr lang="en-US" altLang="en-US" sz="2000" dirty="0">
              <a:solidFill>
                <a:schemeClr val="tx1">
                  <a:lumMod val="75000"/>
                </a:schemeClr>
              </a:solidFill>
              <a:ea typeface="Tahoma"/>
              <a:cs typeface="Tahoma"/>
            </a:endParaRPr>
          </a:p>
          <a:p>
            <a:r>
              <a:rPr lang="en-US" altLang="en-US" sz="2000" dirty="0">
                <a:solidFill>
                  <a:schemeClr val="tx1">
                    <a:lumMod val="75000"/>
                  </a:schemeClr>
                </a:solidFill>
              </a:rPr>
              <a:t>For specific and current registration information status, please contact the Wage and Hour Division at </a:t>
            </a:r>
            <a:r>
              <a:rPr lang="en-US" altLang="en-US" sz="2000" dirty="0">
                <a:solidFill>
                  <a:schemeClr val="tx1">
                    <a:lumMod val="75000"/>
                  </a:schemeClr>
                </a:solidFill>
                <a:hlinkClick r:id="rId4">
                  <a:extLst>
                    <a:ext uri="{A12FA001-AC4F-418D-AE19-62706E023703}">
                      <ahyp:hlinkClr xmlns:ahyp="http://schemas.microsoft.com/office/drawing/2018/hyperlinkcolor" val="tx"/>
                    </a:ext>
                  </a:extLst>
                </a:hlinkClick>
              </a:rPr>
              <a:t>pwcr@dol.nj.gov</a:t>
            </a:r>
            <a:r>
              <a:rPr lang="en-US" altLang="en-US" sz="2000" dirty="0">
                <a:solidFill>
                  <a:schemeClr val="tx1">
                    <a:lumMod val="75000"/>
                  </a:schemeClr>
                </a:solidFill>
              </a:rPr>
              <a:t> , or 609-292-9464.</a:t>
            </a:r>
            <a:endParaRPr lang="en-US" altLang="en-US" sz="2000" dirty="0">
              <a:solidFill>
                <a:schemeClr val="tx1">
                  <a:lumMod val="75000"/>
                </a:schemeClr>
              </a:solidFill>
              <a:ea typeface="Tahoma"/>
              <a:cs typeface="Tahoma"/>
            </a:endParaRPr>
          </a:p>
          <a:p>
            <a:pPr lvl="1">
              <a:defRPr/>
            </a:pPr>
            <a:r>
              <a:rPr lang="en-US" sz="2000" b="1" dirty="0">
                <a:solidFill>
                  <a:schemeClr val="tx1">
                    <a:lumMod val="75000"/>
                  </a:schemeClr>
                </a:solidFill>
                <a:latin typeface="+mj-lt"/>
              </a:rPr>
              <a:t>Online:</a:t>
            </a:r>
            <a:r>
              <a:rPr lang="en-US" sz="2000" dirty="0">
                <a:solidFill>
                  <a:schemeClr val="tx1">
                    <a:lumMod val="75000"/>
                  </a:schemeClr>
                </a:solidFill>
                <a:latin typeface="+mj-lt"/>
              </a:rPr>
              <a:t> Go to our website: njportal.com/</a:t>
            </a:r>
            <a:r>
              <a:rPr lang="en-US" sz="2000" dirty="0" err="1">
                <a:solidFill>
                  <a:schemeClr val="tx1">
                    <a:lumMod val="75000"/>
                  </a:schemeClr>
                </a:solidFill>
                <a:latin typeface="+mj-lt"/>
              </a:rPr>
              <a:t>lwd</a:t>
            </a:r>
            <a:r>
              <a:rPr lang="en-US" sz="2000" dirty="0">
                <a:solidFill>
                  <a:schemeClr val="tx1">
                    <a:lumMod val="75000"/>
                  </a:schemeClr>
                </a:solidFill>
                <a:latin typeface="+mj-lt"/>
              </a:rPr>
              <a:t>/</a:t>
            </a:r>
            <a:r>
              <a:rPr lang="en-US" sz="2000" dirty="0" err="1">
                <a:solidFill>
                  <a:schemeClr val="tx1">
                    <a:lumMod val="75000"/>
                  </a:schemeClr>
                </a:solidFill>
                <a:latin typeface="+mj-lt"/>
              </a:rPr>
              <a:t>pwcr</a:t>
            </a:r>
            <a:r>
              <a:rPr lang="en-US" sz="2000" dirty="0">
                <a:solidFill>
                  <a:schemeClr val="tx1">
                    <a:lumMod val="75000"/>
                  </a:schemeClr>
                </a:solidFill>
                <a:latin typeface="+mj-lt"/>
              </a:rPr>
              <a:t>. </a:t>
            </a:r>
            <a:endParaRPr lang="en-US" sz="2000" dirty="0">
              <a:solidFill>
                <a:schemeClr val="tx1">
                  <a:lumMod val="75000"/>
                </a:schemeClr>
              </a:solidFill>
              <a:latin typeface="+mj-lt"/>
              <a:ea typeface="Tahoma"/>
              <a:cs typeface="Tahoma"/>
            </a:endParaRPr>
          </a:p>
          <a:p>
            <a:pPr lvl="2">
              <a:defRPr/>
            </a:pPr>
            <a:r>
              <a:rPr lang="en-US" sz="2000" dirty="0">
                <a:solidFill>
                  <a:schemeClr val="tx1">
                    <a:lumMod val="75000"/>
                  </a:schemeClr>
                </a:solidFill>
                <a:latin typeface="+mj-lt"/>
              </a:rPr>
              <a:t>Contractors can also check the status of their application </a:t>
            </a:r>
            <a:r>
              <a:rPr lang="en-US" sz="2000" dirty="0">
                <a:latin typeface="+mj-lt"/>
              </a:rPr>
              <a:t>when</a:t>
            </a:r>
            <a:r>
              <a:rPr lang="en-US" sz="2000" dirty="0">
                <a:solidFill>
                  <a:schemeClr val="tx1">
                    <a:lumMod val="75000"/>
                  </a:schemeClr>
                </a:solidFill>
                <a:latin typeface="+mj-lt"/>
              </a:rPr>
              <a:t> they apply online. </a:t>
            </a:r>
            <a:endParaRPr lang="en-US" sz="2000" dirty="0">
              <a:solidFill>
                <a:schemeClr val="tx1">
                  <a:lumMod val="75000"/>
                </a:schemeClr>
              </a:solidFill>
              <a:latin typeface="+mj-lt"/>
              <a:ea typeface="Tahoma"/>
              <a:cs typeface="Tahoma"/>
            </a:endParaRPr>
          </a:p>
          <a:p>
            <a:endParaRPr lang="en-US" altLang="en-US" sz="2400" dirty="0"/>
          </a:p>
          <a:p>
            <a:pPr lvl="1"/>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E69E70F-566C-C111-4E05-9F1BB3957E6E}"/>
              </a:ext>
            </a:extLst>
          </p:cNvPr>
          <p:cNvSpPr>
            <a:spLocks noGrp="1" noChangeArrowheads="1"/>
          </p:cNvSpPr>
          <p:nvPr>
            <p:ph type="title"/>
          </p:nvPr>
        </p:nvSpPr>
        <p:spPr>
          <a:xfrm>
            <a:off x="533400" y="3429000"/>
            <a:ext cx="7772400" cy="603250"/>
          </a:xfrm>
        </p:spPr>
        <p:txBody>
          <a:bodyPr/>
          <a:lstStyle/>
          <a:p>
            <a:endParaRPr lang="en-US" altLang="en-US"/>
          </a:p>
        </p:txBody>
      </p:sp>
      <p:pic>
        <p:nvPicPr>
          <p:cNvPr id="37891" name="Content Placeholder 7" descr="Graphical user interface&#10;&#10;Description automatically generated">
            <a:extLst>
              <a:ext uri="{FF2B5EF4-FFF2-40B4-BE49-F238E27FC236}">
                <a16:creationId xmlns:a16="http://schemas.microsoft.com/office/drawing/2014/main" id="{D3F60396-9C26-572C-0BD5-7A76F72650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13" y="876300"/>
            <a:ext cx="9174162" cy="51054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descr="Yellow flag on light guard tower">
            <a:extLst>
              <a:ext uri="{FF2B5EF4-FFF2-40B4-BE49-F238E27FC236}">
                <a16:creationId xmlns:a16="http://schemas.microsoft.com/office/drawing/2014/main" id="{419B02AF-7382-C32D-83DB-C06974DBA671}"/>
              </a:ext>
            </a:extLst>
          </p:cNvPr>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flipH="1">
            <a:off x="5993084" y="4944814"/>
            <a:ext cx="2445579" cy="14808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386" name="Title 1">
            <a:extLst>
              <a:ext uri="{FF2B5EF4-FFF2-40B4-BE49-F238E27FC236}">
                <a16:creationId xmlns:a16="http://schemas.microsoft.com/office/drawing/2014/main" id="{713E774B-A898-5BDE-8278-AED7616DB9B2}"/>
              </a:ext>
            </a:extLst>
          </p:cNvPr>
          <p:cNvSpPr>
            <a:spLocks noGrp="1" noChangeArrowheads="1"/>
          </p:cNvSpPr>
          <p:nvPr>
            <p:ph type="title"/>
          </p:nvPr>
        </p:nvSpPr>
        <p:spPr>
          <a:xfrm>
            <a:off x="5054" y="710345"/>
            <a:ext cx="9134524" cy="1143000"/>
          </a:xfrm>
        </p:spPr>
        <p:txBody>
          <a:bodyPr/>
          <a:lstStyle/>
          <a:p>
            <a:r>
              <a:rPr lang="en-US" altLang="en-US" sz="3000"/>
              <a:t>Overview of Contractor/Subcontractor Responsibilities</a:t>
            </a:r>
          </a:p>
        </p:txBody>
      </p:sp>
      <p:sp>
        <p:nvSpPr>
          <p:cNvPr id="3" name="Content Placeholder 2">
            <a:extLst>
              <a:ext uri="{FF2B5EF4-FFF2-40B4-BE49-F238E27FC236}">
                <a16:creationId xmlns:a16="http://schemas.microsoft.com/office/drawing/2014/main" id="{5F117F77-D577-C57B-8484-078F3BF48057}"/>
              </a:ext>
            </a:extLst>
          </p:cNvPr>
          <p:cNvSpPr>
            <a:spLocks noGrp="1"/>
          </p:cNvSpPr>
          <p:nvPr>
            <p:ph idx="1"/>
          </p:nvPr>
        </p:nvSpPr>
        <p:spPr>
          <a:xfrm>
            <a:off x="505065" y="1946884"/>
            <a:ext cx="8130922" cy="3587750"/>
          </a:xfrm>
        </p:spPr>
        <p:txBody>
          <a:bodyPr/>
          <a:lstStyle/>
          <a:p>
            <a:pPr marL="0" indent="0">
              <a:buNone/>
              <a:defRPr/>
            </a:pPr>
            <a:r>
              <a:rPr lang="en-US" sz="1800" dirty="0">
                <a:latin typeface="Tahoma (body)"/>
              </a:rPr>
              <a:t>Contractors and subcontractors </a:t>
            </a:r>
            <a:r>
              <a:rPr lang="en-US" sz="1800" b="1" u="sng" dirty="0">
                <a:latin typeface="Tahoma (body)"/>
              </a:rPr>
              <a:t>must</a:t>
            </a:r>
            <a:r>
              <a:rPr lang="en-US" sz="1800" dirty="0">
                <a:latin typeface="Tahoma (body)"/>
              </a:rPr>
              <a:t>: </a:t>
            </a:r>
          </a:p>
          <a:p>
            <a:pPr lvl="1">
              <a:buFont typeface="Arial" panose="020B0604020202020204" pitchFamily="34" charset="0"/>
              <a:buChar char="•"/>
              <a:defRPr/>
            </a:pPr>
            <a:r>
              <a:rPr lang="en-US" sz="1700" dirty="0">
                <a:latin typeface="Tahoma (body)"/>
              </a:rPr>
              <a:t>Register with the Department of Labor and Workforce Development., Wage and Hour Division</a:t>
            </a:r>
          </a:p>
          <a:p>
            <a:pPr lvl="1">
              <a:buFont typeface="Arial" panose="020B0604020202020204" pitchFamily="34" charset="0"/>
              <a:buChar char="•"/>
              <a:defRPr/>
            </a:pPr>
            <a:r>
              <a:rPr lang="en-US" sz="1700" dirty="0">
                <a:latin typeface="Tahoma (body)"/>
              </a:rPr>
              <a:t>Pay prevailing wage rates based upon work classifications for all hours.</a:t>
            </a:r>
          </a:p>
          <a:p>
            <a:pPr lvl="1">
              <a:buFont typeface="Arial" panose="020B0604020202020204" pitchFamily="34" charset="0"/>
              <a:buChar char="•"/>
              <a:defRPr/>
            </a:pPr>
            <a:r>
              <a:rPr lang="en-US" sz="1700" dirty="0">
                <a:latin typeface="Tahoma (body)"/>
              </a:rPr>
              <a:t>Post a wage determination in a prominent place where workers have access.</a:t>
            </a:r>
          </a:p>
          <a:p>
            <a:pPr lvl="1">
              <a:buFont typeface="Arial" panose="020B0604020202020204" pitchFamily="34" charset="0"/>
              <a:buChar char="•"/>
              <a:defRPr/>
            </a:pPr>
            <a:r>
              <a:rPr lang="en-US" sz="1700" dirty="0">
                <a:latin typeface="Tahoma (body)"/>
              </a:rPr>
              <a:t>Submit certified payroll records to the public body within 10 days of payment of wages.  </a:t>
            </a:r>
          </a:p>
          <a:p>
            <a:pPr lvl="1">
              <a:buFont typeface="Arial" panose="020B0604020202020204" pitchFamily="34" charset="0"/>
              <a:buChar char="•"/>
              <a:defRPr/>
            </a:pPr>
            <a:r>
              <a:rPr lang="en-US" sz="1700" dirty="0">
                <a:latin typeface="Tahoma (body)"/>
              </a:rPr>
              <a:t>Produce</a:t>
            </a:r>
            <a:r>
              <a:rPr lang="en-US" sz="1700" dirty="0">
                <a:solidFill>
                  <a:srgbClr val="FF0000"/>
                </a:solidFill>
                <a:latin typeface="Tahoma (body)"/>
              </a:rPr>
              <a:t> </a:t>
            </a:r>
            <a:r>
              <a:rPr lang="en-US" sz="1700" dirty="0">
                <a:latin typeface="Tahoma (body)"/>
              </a:rPr>
              <a:t>in-house payroll and any other related records to the Department of Labor within reasonable timeframe.</a:t>
            </a:r>
          </a:p>
          <a:p>
            <a:pPr lvl="1">
              <a:buFont typeface="Arial" panose="020B0604020202020204" pitchFamily="34" charset="0"/>
              <a:buChar char="•"/>
              <a:defRPr/>
            </a:pPr>
            <a:endParaRPr lang="en-US" sz="1700" dirty="0">
              <a:latin typeface="Tahoma (body)"/>
            </a:endParaRPr>
          </a:p>
          <a:p>
            <a:pPr marL="0" indent="0">
              <a:buFontTx/>
              <a:buNone/>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8" descr="Picture 8">
            <a:extLst>
              <a:ext uri="{FF2B5EF4-FFF2-40B4-BE49-F238E27FC236}">
                <a16:creationId xmlns:a16="http://schemas.microsoft.com/office/drawing/2014/main" id="{4DFF1987-08A9-DE40-3FA7-FC40E0AADA4E}"/>
              </a:ext>
            </a:extLst>
          </p:cNvPr>
          <p:cNvPicPr>
            <a:picLocks noChangeAspect="1"/>
          </p:cNvPicPr>
          <p:nvPr/>
        </p:nvPicPr>
        <p:blipFill>
          <a:blip r:embed="rId2"/>
          <a:stretch>
            <a:fillRect/>
          </a:stretch>
        </p:blipFill>
        <p:spPr>
          <a:xfrm>
            <a:off x="0" y="-1"/>
            <a:ext cx="9144000" cy="6858001"/>
          </a:xfrm>
          <a:prstGeom prst="rect">
            <a:avLst/>
          </a:prstGeom>
          <a:ln w="12700">
            <a:miter lim="400000"/>
          </a:ln>
        </p:spPr>
      </p:pic>
      <p:sp>
        <p:nvSpPr>
          <p:cNvPr id="10242" name="WordArt 2">
            <a:extLst>
              <a:ext uri="{FF2B5EF4-FFF2-40B4-BE49-F238E27FC236}">
                <a16:creationId xmlns:a16="http://schemas.microsoft.com/office/drawing/2014/main" id="{F321CC6F-C151-153E-160D-B63BBD2D75A9}"/>
              </a:ext>
            </a:extLst>
          </p:cNvPr>
          <p:cNvSpPr>
            <a:spLocks noChangeArrowheads="1" noChangeShapeType="1" noTextEdit="1"/>
          </p:cNvSpPr>
          <p:nvPr/>
        </p:nvSpPr>
        <p:spPr bwMode="auto">
          <a:xfrm>
            <a:off x="2743200" y="1447800"/>
            <a:ext cx="2352675" cy="466725"/>
          </a:xfrm>
          <a:prstGeom prst="rect">
            <a:avLst/>
          </a:prstGeom>
        </p:spPr>
        <p:txBody>
          <a:bodyPr wrap="none" fromWordArt="1">
            <a:prstTxWarp prst="textPlain">
              <a:avLst>
                <a:gd name="adj" fmla="val 50606"/>
              </a:avLst>
            </a:prstTxWarp>
          </a:bodyPr>
          <a:lstStyle/>
          <a:p>
            <a:pPr algn="ctr"/>
            <a:r>
              <a:rPr lang="en-US" sz="3200" b="1" kern="1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Bell MT" panose="02020503060305020303" pitchFamily="18" charset="0"/>
              </a:rPr>
              <a:t> </a:t>
            </a:r>
          </a:p>
        </p:txBody>
      </p:sp>
      <p:sp>
        <p:nvSpPr>
          <p:cNvPr id="10243" name="Text Box 3">
            <a:extLst>
              <a:ext uri="{FF2B5EF4-FFF2-40B4-BE49-F238E27FC236}">
                <a16:creationId xmlns:a16="http://schemas.microsoft.com/office/drawing/2014/main" id="{8BC08BA3-539B-B7D3-6939-D431DF3B0196}"/>
              </a:ext>
            </a:extLst>
          </p:cNvPr>
          <p:cNvSpPr txBox="1">
            <a:spLocks noChangeArrowheads="1"/>
          </p:cNvSpPr>
          <p:nvPr/>
        </p:nvSpPr>
        <p:spPr bwMode="auto">
          <a:xfrm>
            <a:off x="762000" y="2895600"/>
            <a:ext cx="77724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eaLnBrk="1" hangingPunct="1">
              <a:spcBef>
                <a:spcPct val="50000"/>
              </a:spcBef>
              <a:buSzTx/>
              <a:buFontTx/>
              <a:buNone/>
            </a:pPr>
            <a:r>
              <a:rPr lang="en-US" altLang="en-US" sz="2800" b="1" dirty="0">
                <a:latin typeface="Times New Roman"/>
                <a:cs typeface="Times New Roman"/>
              </a:rPr>
              <a:t>Public Policy:</a:t>
            </a:r>
          </a:p>
          <a:p>
            <a:pPr eaLnBrk="1" hangingPunct="1">
              <a:spcBef>
                <a:spcPct val="50000"/>
              </a:spcBef>
              <a:buSzTx/>
              <a:buFontTx/>
              <a:buNone/>
            </a:pPr>
            <a:r>
              <a:rPr lang="en-US" altLang="en-US" sz="2400" b="1" dirty="0">
                <a:latin typeface="Times New Roman"/>
                <a:cs typeface="Times New Roman"/>
              </a:rPr>
              <a:t>“It is declared to be the public policy of this State to establish a prevailing wage level for workmen engaged in public works in order to safeguard their efficiency and general well-being and to protect them as well as their employers from the effects of serious and unfair competition resulting from wage levels detrimental to efficiency and well-being"</a:t>
            </a:r>
          </a:p>
        </p:txBody>
      </p:sp>
      <p:sp>
        <p:nvSpPr>
          <p:cNvPr id="10244" name="Rectangle 7">
            <a:extLst>
              <a:ext uri="{FF2B5EF4-FFF2-40B4-BE49-F238E27FC236}">
                <a16:creationId xmlns:a16="http://schemas.microsoft.com/office/drawing/2014/main" id="{FFB6F467-AA7C-DAB4-FD01-78B36CBF25F2}"/>
              </a:ext>
            </a:extLst>
          </p:cNvPr>
          <p:cNvSpPr>
            <a:spLocks noGrp="1" noChangeArrowheads="1"/>
          </p:cNvSpPr>
          <p:nvPr>
            <p:ph type="title"/>
          </p:nvPr>
        </p:nvSpPr>
        <p:spPr>
          <a:xfrm>
            <a:off x="614680" y="868680"/>
            <a:ext cx="7772400" cy="1143000"/>
          </a:xfrm>
        </p:spPr>
        <p:txBody>
          <a:bodyPr/>
          <a:lstStyle/>
          <a:p>
            <a:pPr eaLnBrk="1" hangingPunct="1"/>
            <a:r>
              <a:rPr lang="en-US" altLang="en-US" sz="3600" dirty="0">
                <a:solidFill>
                  <a:schemeClr val="bg1"/>
                </a:solidFill>
              </a:rPr>
              <a:t>The New Jersey Prevailing Wage Act (</a:t>
            </a:r>
            <a:r>
              <a:rPr lang="en-US" altLang="en-US" sz="3600" i="1" dirty="0">
                <a:solidFill>
                  <a:schemeClr val="bg1"/>
                </a:solidFill>
              </a:rPr>
              <a:t>N.J.S.A. 34:11-56.25 et seq.</a:t>
            </a:r>
            <a:r>
              <a:rPr lang="en-US" altLang="en-US" sz="3600" dirty="0">
                <a:solidFill>
                  <a:schemeClr val="bg1"/>
                </a:solidFill>
              </a:rPr>
              <a:t>)</a:t>
            </a:r>
            <a:endParaRPr lang="en-US" altLang="en-US" sz="3600" dirty="0">
              <a:solidFill>
                <a:schemeClr val="bg1"/>
              </a:solidFill>
              <a:ea typeface="Tahoma"/>
              <a:cs typeface="Tahoma"/>
            </a:endParaRPr>
          </a:p>
        </p:txBody>
      </p:sp>
      <p:pic>
        <p:nvPicPr>
          <p:cNvPr id="10245" name="Picture 1030" descr="j0339254">
            <a:extLst>
              <a:ext uri="{FF2B5EF4-FFF2-40B4-BE49-F238E27FC236}">
                <a16:creationId xmlns:a16="http://schemas.microsoft.com/office/drawing/2014/main" id="{8C306D2F-5639-D046-2574-881D84EB63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280" y="2164080"/>
            <a:ext cx="14478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8" descr="Picture 8">
            <a:extLst>
              <a:ext uri="{FF2B5EF4-FFF2-40B4-BE49-F238E27FC236}">
                <a16:creationId xmlns:a16="http://schemas.microsoft.com/office/drawing/2014/main" id="{978EFD50-C72E-BC85-5DFE-166E113B6FD2}"/>
              </a:ext>
            </a:extLst>
          </p:cNvPr>
          <p:cNvPicPr>
            <a:picLocks noChangeAspect="1"/>
          </p:cNvPicPr>
          <p:nvPr/>
        </p:nvPicPr>
        <p:blipFill>
          <a:blip r:embed="rId2"/>
          <a:stretch>
            <a:fillRect/>
          </a:stretch>
        </p:blipFill>
        <p:spPr>
          <a:xfrm>
            <a:off x="0" y="-1"/>
            <a:ext cx="9144000" cy="6858001"/>
          </a:xfrm>
          <a:prstGeom prst="rect">
            <a:avLst/>
          </a:prstGeom>
          <a:ln w="12700">
            <a:miter lim="400000"/>
          </a:ln>
        </p:spPr>
      </p:pic>
      <p:sp>
        <p:nvSpPr>
          <p:cNvPr id="9218" name="Title 1">
            <a:extLst>
              <a:ext uri="{FF2B5EF4-FFF2-40B4-BE49-F238E27FC236}">
                <a16:creationId xmlns:a16="http://schemas.microsoft.com/office/drawing/2014/main" id="{E7E610C0-817E-938A-262F-4FFDDA9B4198}"/>
              </a:ext>
            </a:extLst>
          </p:cNvPr>
          <p:cNvSpPr>
            <a:spLocks noGrp="1" noChangeArrowheads="1"/>
          </p:cNvSpPr>
          <p:nvPr>
            <p:ph type="title"/>
          </p:nvPr>
        </p:nvSpPr>
        <p:spPr>
          <a:xfrm>
            <a:off x="685800" y="768350"/>
            <a:ext cx="7772400" cy="984250"/>
          </a:xfrm>
        </p:spPr>
        <p:txBody>
          <a:bodyPr/>
          <a:lstStyle/>
          <a:p>
            <a:r>
              <a:rPr lang="en-US" altLang="en-US" b="1">
                <a:solidFill>
                  <a:schemeClr val="bg1"/>
                </a:solidFill>
                <a:latin typeface="Calibiri body"/>
              </a:rPr>
              <a:t>Overview</a:t>
            </a:r>
          </a:p>
        </p:txBody>
      </p:sp>
      <p:sp>
        <p:nvSpPr>
          <p:cNvPr id="3" name="TextBox 2">
            <a:extLst>
              <a:ext uri="{FF2B5EF4-FFF2-40B4-BE49-F238E27FC236}">
                <a16:creationId xmlns:a16="http://schemas.microsoft.com/office/drawing/2014/main" id="{9F5E9E7D-DF54-DF46-71C8-8BBC61654FBC}"/>
              </a:ext>
            </a:extLst>
          </p:cNvPr>
          <p:cNvSpPr txBox="1"/>
          <p:nvPr/>
        </p:nvSpPr>
        <p:spPr>
          <a:xfrm>
            <a:off x="41309" y="2297845"/>
            <a:ext cx="9106096" cy="4121641"/>
          </a:xfrm>
          <a:prstGeom prst="rect">
            <a:avLst/>
          </a:prstGeom>
          <a:noFill/>
        </p:spPr>
        <p:txBody>
          <a:bodyPr wrap="square" lIns="91440" tIns="45720" rIns="91440" bIns="45720" anchor="t">
            <a:spAutoFit/>
          </a:bodyPr>
          <a:lstStyle/>
          <a:p>
            <a:pPr>
              <a:defRPr/>
            </a:pPr>
            <a:r>
              <a:rPr lang="en-US" sz="2200" dirty="0">
                <a:latin typeface="+mj-lt"/>
              </a:rPr>
              <a:t>The Public Contract Section of the Wage and Hour Division regulates the payment of prevailing wage rates on public work projects through:</a:t>
            </a:r>
          </a:p>
          <a:p>
            <a:pPr>
              <a:defRPr/>
            </a:pPr>
            <a:endParaRPr lang="en-US" sz="2200" dirty="0">
              <a:latin typeface="+mj-lt"/>
              <a:ea typeface="Tahoma"/>
              <a:cs typeface="Tahoma"/>
            </a:endParaRPr>
          </a:p>
          <a:p>
            <a:pPr marL="914400" lvl="1" indent="-457200">
              <a:spcBef>
                <a:spcPts val="100"/>
              </a:spcBef>
              <a:spcAft>
                <a:spcPts val="100"/>
              </a:spcAft>
              <a:buAutoNum type="arabicPeriod"/>
              <a:defRPr/>
            </a:pPr>
            <a:r>
              <a:rPr lang="en-US" sz="2200" dirty="0">
                <a:latin typeface="+mj-lt"/>
              </a:rPr>
              <a:t>The distribution of a prevailing wage rate determination for each trade, craft and classification;</a:t>
            </a:r>
            <a:endParaRPr lang="en-US" sz="2200" dirty="0">
              <a:latin typeface="+mj-lt"/>
              <a:ea typeface="Tahoma"/>
              <a:cs typeface="Tahoma"/>
            </a:endParaRPr>
          </a:p>
          <a:p>
            <a:pPr marL="914400" lvl="1" indent="-457200">
              <a:spcBef>
                <a:spcPts val="100"/>
              </a:spcBef>
              <a:spcAft>
                <a:spcPts val="100"/>
              </a:spcAft>
              <a:buAutoNum type="arabicPeriod"/>
              <a:defRPr/>
            </a:pPr>
            <a:r>
              <a:rPr lang="en-US" sz="2200" dirty="0">
                <a:latin typeface="+mj-lt"/>
              </a:rPr>
              <a:t>Implementation of fines and penalties to employers; and</a:t>
            </a:r>
            <a:endParaRPr lang="en-US" sz="2200" dirty="0">
              <a:latin typeface="+mj-lt"/>
              <a:ea typeface="Tahoma"/>
              <a:cs typeface="Tahoma"/>
            </a:endParaRPr>
          </a:p>
          <a:p>
            <a:pPr marL="914400" lvl="1" indent="-457200">
              <a:spcBef>
                <a:spcPts val="100"/>
              </a:spcBef>
              <a:spcAft>
                <a:spcPts val="100"/>
              </a:spcAft>
              <a:buAutoNum type="arabicPeriod"/>
              <a:defRPr/>
            </a:pPr>
            <a:r>
              <a:rPr lang="en-US" sz="2200" dirty="0">
                <a:latin typeface="+mj-lt"/>
              </a:rPr>
              <a:t>Debarment </a:t>
            </a:r>
            <a:r>
              <a:rPr lang="en-US" sz="1800" dirty="0">
                <a:latin typeface="+mj-lt"/>
              </a:rPr>
              <a:t>from</a:t>
            </a:r>
            <a:r>
              <a:rPr lang="en-US" sz="2200" dirty="0">
                <a:latin typeface="+mj-lt"/>
              </a:rPr>
              <a:t> bidding or working on public works projects for three years for contractors determined to be serious offenders.</a:t>
            </a:r>
          </a:p>
          <a:p>
            <a:pPr marL="914400" lvl="1" indent="-457200">
              <a:spcBef>
                <a:spcPts val="100"/>
              </a:spcBef>
              <a:spcAft>
                <a:spcPts val="100"/>
              </a:spcAft>
              <a:buAutoNum type="arabicPeriod"/>
              <a:defRPr/>
            </a:pPr>
            <a:r>
              <a:rPr lang="en-US" altLang="en-US" sz="2000" dirty="0">
                <a:latin typeface="Tahoma (body)"/>
              </a:rPr>
              <a:t>Stop Work Orders immediately halt work at any public or private work site – both construction and non-construction sites – when an initial investigation finds evidence that the employer has violated any state wage, benefit, or tax laws</a:t>
            </a:r>
            <a:endParaRPr lang="en-US" sz="2000" dirty="0">
              <a:latin typeface="Tahoma (body)"/>
              <a:ea typeface="Tahoma"/>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8" descr="Picture 8">
            <a:extLst>
              <a:ext uri="{FF2B5EF4-FFF2-40B4-BE49-F238E27FC236}">
                <a16:creationId xmlns:a16="http://schemas.microsoft.com/office/drawing/2014/main" id="{8A58C34A-0530-CD1A-0129-FC3686CD2376}"/>
              </a:ext>
            </a:extLst>
          </p:cNvPr>
          <p:cNvPicPr>
            <a:picLocks noChangeAspect="1"/>
          </p:cNvPicPr>
          <p:nvPr/>
        </p:nvPicPr>
        <p:blipFill>
          <a:blip r:embed="rId2"/>
          <a:stretch>
            <a:fillRect/>
          </a:stretch>
        </p:blipFill>
        <p:spPr>
          <a:xfrm>
            <a:off x="0" y="-1"/>
            <a:ext cx="9144000" cy="6858001"/>
          </a:xfrm>
          <a:prstGeom prst="rect">
            <a:avLst/>
          </a:prstGeom>
          <a:ln w="12700">
            <a:miter lim="400000"/>
          </a:ln>
        </p:spPr>
      </p:pic>
      <p:sp>
        <p:nvSpPr>
          <p:cNvPr id="18434" name="Title 1">
            <a:extLst>
              <a:ext uri="{FF2B5EF4-FFF2-40B4-BE49-F238E27FC236}">
                <a16:creationId xmlns:a16="http://schemas.microsoft.com/office/drawing/2014/main" id="{0E17B675-02AF-77C1-029C-AE11D490887F}"/>
              </a:ext>
            </a:extLst>
          </p:cNvPr>
          <p:cNvSpPr>
            <a:spLocks noGrp="1" noChangeArrowheads="1"/>
          </p:cNvSpPr>
          <p:nvPr>
            <p:ph type="title"/>
          </p:nvPr>
        </p:nvSpPr>
        <p:spPr/>
        <p:txBody>
          <a:bodyPr/>
          <a:lstStyle/>
          <a:p>
            <a:r>
              <a:rPr lang="en-US" altLang="en-US">
                <a:solidFill>
                  <a:schemeClr val="bg1"/>
                </a:solidFill>
                <a:latin typeface="Calibiri body"/>
              </a:rPr>
              <a:t>Additional Responsibilities</a:t>
            </a:r>
          </a:p>
        </p:txBody>
      </p:sp>
      <p:sp>
        <p:nvSpPr>
          <p:cNvPr id="3" name="Content Placeholder 2">
            <a:extLst>
              <a:ext uri="{FF2B5EF4-FFF2-40B4-BE49-F238E27FC236}">
                <a16:creationId xmlns:a16="http://schemas.microsoft.com/office/drawing/2014/main" id="{69473E27-0BBE-2E46-3617-2EDC416A8ECE}"/>
              </a:ext>
            </a:extLst>
          </p:cNvPr>
          <p:cNvSpPr>
            <a:spLocks noGrp="1"/>
          </p:cNvSpPr>
          <p:nvPr>
            <p:ph idx="1"/>
          </p:nvPr>
        </p:nvSpPr>
        <p:spPr>
          <a:xfrm>
            <a:off x="685800" y="2229936"/>
            <a:ext cx="7772400" cy="4114800"/>
          </a:xfrm>
        </p:spPr>
        <p:txBody>
          <a:bodyPr/>
          <a:lstStyle/>
          <a:p>
            <a:pPr>
              <a:defRPr/>
            </a:pPr>
            <a:r>
              <a:rPr lang="en-US" sz="2000" dirty="0"/>
              <a:t>Public work contracts must contain language advising of the Prevailing Wage Act and the Public Works Contractor Registration Act.</a:t>
            </a:r>
          </a:p>
          <a:p>
            <a:pPr>
              <a:defRPr/>
            </a:pPr>
            <a:r>
              <a:rPr lang="en-US" sz="2000" dirty="0"/>
              <a:t>When the public body receives a bid for a contract which is 10% or more lower than the next lowest bid, the lowest bidder must submit a written certification to the public body prior to awarding the contract and certifying the prevailing wage rate.</a:t>
            </a:r>
            <a:endParaRPr lang="en-US" sz="2000" dirty="0">
              <a:ea typeface="Tahoma"/>
              <a:cs typeface="Tahoma"/>
            </a:endParaRPr>
          </a:p>
          <a:p>
            <a:pPr lvl="1">
              <a:defRPr/>
            </a:pPr>
            <a:r>
              <a:rPr lang="en-US" sz="1800" b="1" dirty="0"/>
              <a:t>If the contractor does not provide this required certification, then the public body must award the contract to the next lowest responsible and responsive bidder.</a:t>
            </a:r>
            <a:endParaRPr lang="en-US" sz="1800" b="1">
              <a:ea typeface="Tahoma"/>
              <a:cs typeface="Tahoma"/>
            </a:endParaRPr>
          </a:p>
          <a:p>
            <a:pPr>
              <a:defRPr/>
            </a:pPr>
            <a:endParaRPr lang="en-US" sz="1600"/>
          </a:p>
          <a:p>
            <a:pPr marL="0" indent="0">
              <a:buFontTx/>
              <a:buNone/>
              <a:defRPr/>
            </a:pPr>
            <a:endParaRPr lang="en-US"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8" descr="Picture 8">
            <a:extLst>
              <a:ext uri="{FF2B5EF4-FFF2-40B4-BE49-F238E27FC236}">
                <a16:creationId xmlns:a16="http://schemas.microsoft.com/office/drawing/2014/main" id="{A51CCFFD-05BE-428E-E773-053F9E17C1EA}"/>
              </a:ext>
            </a:extLst>
          </p:cNvPr>
          <p:cNvPicPr>
            <a:picLocks noChangeAspect="1"/>
          </p:cNvPicPr>
          <p:nvPr/>
        </p:nvPicPr>
        <p:blipFill>
          <a:blip r:embed="rId3"/>
          <a:stretch>
            <a:fillRect/>
          </a:stretch>
        </p:blipFill>
        <p:spPr>
          <a:xfrm>
            <a:off x="0" y="-1"/>
            <a:ext cx="9108467" cy="6858001"/>
          </a:xfrm>
          <a:prstGeom prst="rect">
            <a:avLst/>
          </a:prstGeom>
          <a:ln w="12700">
            <a:miter lim="400000"/>
          </a:ln>
        </p:spPr>
      </p:pic>
      <p:sp>
        <p:nvSpPr>
          <p:cNvPr id="44035" name="Text Box 3">
            <a:extLst>
              <a:ext uri="{FF2B5EF4-FFF2-40B4-BE49-F238E27FC236}">
                <a16:creationId xmlns:a16="http://schemas.microsoft.com/office/drawing/2014/main" id="{AE4EB23D-7BEC-E4F9-F272-CBE406A423DB}"/>
              </a:ext>
            </a:extLst>
          </p:cNvPr>
          <p:cNvSpPr txBox="1">
            <a:spLocks noChangeArrowheads="1"/>
          </p:cNvSpPr>
          <p:nvPr/>
        </p:nvSpPr>
        <p:spPr bwMode="auto">
          <a:xfrm>
            <a:off x="457200" y="2743200"/>
            <a:ext cx="8534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50000"/>
              </a:spcBef>
              <a:buSzTx/>
              <a:buNone/>
            </a:pPr>
            <a:r>
              <a:rPr lang="en-US" altLang="en-US" sz="2400" dirty="0">
                <a:latin typeface="Times New Roman"/>
                <a:cs typeface="Times New Roman"/>
              </a:rPr>
              <a:t>- Contractors must submit Certified Payrolls to the public body for every pay period worked and will soon be required to do so electronically </a:t>
            </a:r>
            <a:endParaRPr lang="en-US" altLang="en-US" sz="2400" dirty="0">
              <a:latin typeface="Times New Roman" panose="02020603050405020304" pitchFamily="18" charset="0"/>
              <a:cs typeface="Times New Roman"/>
            </a:endParaRPr>
          </a:p>
          <a:p>
            <a:pPr eaLnBrk="1" hangingPunct="1">
              <a:spcBef>
                <a:spcPct val="50000"/>
              </a:spcBef>
              <a:buSzTx/>
              <a:buFontTx/>
              <a:buChar char="-"/>
            </a:pPr>
            <a:r>
              <a:rPr lang="en-US" altLang="en-US" sz="2400" dirty="0">
                <a:latin typeface="Times New Roman"/>
                <a:cs typeface="Times New Roman"/>
              </a:rPr>
              <a:t> Submitting them to a general contractor </a:t>
            </a:r>
            <a:r>
              <a:rPr lang="en-US" altLang="en-US" sz="2400" b="1" dirty="0">
                <a:latin typeface="Times New Roman"/>
                <a:cs typeface="Times New Roman"/>
              </a:rPr>
              <a:t>does not satisfy the legal requirements</a:t>
            </a:r>
            <a:r>
              <a:rPr lang="en-US" altLang="en-US" sz="2400" dirty="0">
                <a:latin typeface="Times New Roman"/>
                <a:cs typeface="Times New Roman"/>
              </a:rPr>
              <a:t>.</a:t>
            </a:r>
          </a:p>
        </p:txBody>
      </p:sp>
      <p:graphicFrame>
        <p:nvGraphicFramePr>
          <p:cNvPr id="44036" name="Object 4">
            <a:extLst>
              <a:ext uri="{FF2B5EF4-FFF2-40B4-BE49-F238E27FC236}">
                <a16:creationId xmlns:a16="http://schemas.microsoft.com/office/drawing/2014/main" id="{13B6E277-5FC5-1F23-3CB9-8FF9C6FB0F4F}"/>
              </a:ext>
            </a:extLst>
          </p:cNvPr>
          <p:cNvGraphicFramePr>
            <a:graphicFrameLocks noChangeAspect="1"/>
          </p:cNvGraphicFramePr>
          <p:nvPr/>
        </p:nvGraphicFramePr>
        <p:xfrm>
          <a:off x="533400" y="533400"/>
          <a:ext cx="2027238" cy="1641475"/>
        </p:xfrm>
        <a:graphic>
          <a:graphicData uri="http://schemas.openxmlformats.org/presentationml/2006/ole">
            <mc:AlternateContent xmlns:mc="http://schemas.openxmlformats.org/markup-compatibility/2006">
              <mc:Choice xmlns:v="urn:schemas-microsoft-com:vml" Requires="v">
                <p:oleObj name="Clip" r:id="rId9" imgW="2027976" imgH="1641695" progId="MS_ClipArt_Gallery.2">
                  <p:embed/>
                </p:oleObj>
              </mc:Choice>
              <mc:Fallback>
                <p:oleObj name="Clip" r:id="rId9" imgW="2027976" imgH="1641695" progId="MS_ClipArt_Gallery.2">
                  <p:embed/>
                  <p:pic>
                    <p:nvPicPr>
                      <p:cNvPr id="44036" name="Object 4">
                        <a:extLst>
                          <a:ext uri="{FF2B5EF4-FFF2-40B4-BE49-F238E27FC236}">
                            <a16:creationId xmlns:a16="http://schemas.microsoft.com/office/drawing/2014/main" id="{13B6E277-5FC5-1F23-3CB9-8FF9C6FB0F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533400"/>
                        <a:ext cx="2027238" cy="164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32352ED1-5FB9-F612-AC01-52307432F17B}"/>
              </a:ext>
            </a:extLst>
          </p:cNvPr>
          <p:cNvSpPr txBox="1"/>
          <p:nvPr/>
        </p:nvSpPr>
        <p:spPr>
          <a:xfrm>
            <a:off x="3328322" y="983098"/>
            <a:ext cx="50102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chemeClr val="bg1"/>
                </a:solidFill>
                <a:latin typeface="Times New Roman"/>
                <a:cs typeface="Times New Roman"/>
              </a:rPr>
              <a:t>Certified Payroll</a:t>
            </a:r>
            <a:endParaRPr lang="en-US" sz="4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8" descr="Picture 8">
            <a:extLst>
              <a:ext uri="{FF2B5EF4-FFF2-40B4-BE49-F238E27FC236}">
                <a16:creationId xmlns:a16="http://schemas.microsoft.com/office/drawing/2014/main" id="{EB40F3E0-5943-F1E3-C43C-5BDB239CC1F7}"/>
              </a:ext>
            </a:extLst>
          </p:cNvPr>
          <p:cNvPicPr>
            <a:picLocks noChangeAspect="1"/>
          </p:cNvPicPr>
          <p:nvPr/>
        </p:nvPicPr>
        <p:blipFill>
          <a:blip r:embed="rId2"/>
          <a:stretch>
            <a:fillRect/>
          </a:stretch>
        </p:blipFill>
        <p:spPr>
          <a:xfrm>
            <a:off x="0" y="-1"/>
            <a:ext cx="9144000" cy="6858001"/>
          </a:xfrm>
          <a:prstGeom prst="rect">
            <a:avLst/>
          </a:prstGeom>
          <a:ln w="12700">
            <a:miter lim="400000"/>
          </a:ln>
        </p:spPr>
      </p:pic>
      <p:sp>
        <p:nvSpPr>
          <p:cNvPr id="2" name="TextBox 1">
            <a:extLst>
              <a:ext uri="{FF2B5EF4-FFF2-40B4-BE49-F238E27FC236}">
                <a16:creationId xmlns:a16="http://schemas.microsoft.com/office/drawing/2014/main" id="{18426F5B-E97B-375D-A864-0A616C25DA8A}"/>
              </a:ext>
            </a:extLst>
          </p:cNvPr>
          <p:cNvSpPr txBox="1"/>
          <p:nvPr/>
        </p:nvSpPr>
        <p:spPr>
          <a:xfrm>
            <a:off x="1041400" y="990600"/>
            <a:ext cx="6858000" cy="584200"/>
          </a:xfrm>
          <a:prstGeom prst="rect">
            <a:avLst/>
          </a:prstGeom>
          <a:noFill/>
        </p:spPr>
        <p:txBody>
          <a:bodyPr>
            <a:spAutoFit/>
          </a:bodyPr>
          <a:lstStyle/>
          <a:p>
            <a:pPr algn="ctr">
              <a:defRPr/>
            </a:pPr>
            <a:r>
              <a:rPr lang="en-US" sz="3200" b="1" u="sng">
                <a:solidFill>
                  <a:schemeClr val="bg1"/>
                </a:solidFill>
                <a:latin typeface="+mj-lt"/>
              </a:rPr>
              <a:t>Disclaimer</a:t>
            </a:r>
          </a:p>
        </p:txBody>
      </p:sp>
      <p:sp>
        <p:nvSpPr>
          <p:cNvPr id="3" name="TextBox 2">
            <a:extLst>
              <a:ext uri="{FF2B5EF4-FFF2-40B4-BE49-F238E27FC236}">
                <a16:creationId xmlns:a16="http://schemas.microsoft.com/office/drawing/2014/main" id="{031B55E5-F821-B09A-7F65-E86F84A8FE08}"/>
              </a:ext>
            </a:extLst>
          </p:cNvPr>
          <p:cNvSpPr txBox="1"/>
          <p:nvPr/>
        </p:nvSpPr>
        <p:spPr>
          <a:xfrm>
            <a:off x="609600" y="2209800"/>
            <a:ext cx="8229600" cy="3540125"/>
          </a:xfrm>
          <a:prstGeom prst="rect">
            <a:avLst/>
          </a:prstGeom>
          <a:noFill/>
        </p:spPr>
        <p:txBody>
          <a:bodyPr>
            <a:spAutoFit/>
          </a:bodyPr>
          <a:lstStyle/>
          <a:p>
            <a:pPr marL="342900" indent="-342900">
              <a:buFont typeface="Arial" panose="020B0604020202020204" pitchFamily="34" charset="0"/>
              <a:buChar char="•"/>
              <a:defRPr/>
            </a:pPr>
            <a:r>
              <a:rPr lang="en-US" sz="2800">
                <a:latin typeface="+mj-lt"/>
              </a:rPr>
              <a:t>The presentation is intended as general information only and does not carry the force of legal opinion.</a:t>
            </a:r>
          </a:p>
          <a:p>
            <a:pPr marL="342900" indent="-342900">
              <a:buFont typeface="Arial" panose="020B0604020202020204" pitchFamily="34" charset="0"/>
              <a:buChar char="•"/>
              <a:defRPr/>
            </a:pPr>
            <a:r>
              <a:rPr lang="en-US" sz="2800">
                <a:latin typeface="+mj-lt"/>
              </a:rPr>
              <a:t>Please note that the law and regulations change quickly. </a:t>
            </a:r>
          </a:p>
          <a:p>
            <a:pPr marL="342900" indent="-342900">
              <a:buFont typeface="Arial" panose="020B0604020202020204" pitchFamily="34" charset="0"/>
              <a:buChar char="•"/>
              <a:defRPr/>
            </a:pPr>
            <a:r>
              <a:rPr lang="en-US" sz="2800">
                <a:latin typeface="+mj-lt"/>
              </a:rPr>
              <a:t>The New Jersey Statutes and the New Jersey Administrative Code should be consulted for the most accurate and up to date legal information.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8" descr="Picture 8">
            <a:extLst>
              <a:ext uri="{FF2B5EF4-FFF2-40B4-BE49-F238E27FC236}">
                <a16:creationId xmlns:a16="http://schemas.microsoft.com/office/drawing/2014/main" id="{0C6F36E3-41F9-E307-EE06-F9C31CBE843C}"/>
              </a:ext>
            </a:extLst>
          </p:cNvPr>
          <p:cNvPicPr>
            <a:picLocks noChangeAspect="1"/>
          </p:cNvPicPr>
          <p:nvPr/>
        </p:nvPicPr>
        <p:blipFill>
          <a:blip r:embed="rId2"/>
          <a:stretch>
            <a:fillRect/>
          </a:stretch>
        </p:blipFill>
        <p:spPr>
          <a:xfrm>
            <a:off x="-14288" y="-9526"/>
            <a:ext cx="9144000" cy="6858001"/>
          </a:xfrm>
          <a:prstGeom prst="rect">
            <a:avLst/>
          </a:prstGeom>
          <a:ln w="12700">
            <a:miter lim="400000"/>
          </a:ln>
        </p:spPr>
      </p:pic>
      <p:sp>
        <p:nvSpPr>
          <p:cNvPr id="45058" name="Title 1">
            <a:extLst>
              <a:ext uri="{FF2B5EF4-FFF2-40B4-BE49-F238E27FC236}">
                <a16:creationId xmlns:a16="http://schemas.microsoft.com/office/drawing/2014/main" id="{01164616-795F-3676-7708-CBA16877757D}"/>
              </a:ext>
            </a:extLst>
          </p:cNvPr>
          <p:cNvSpPr>
            <a:spLocks noGrp="1" noChangeArrowheads="1"/>
          </p:cNvSpPr>
          <p:nvPr>
            <p:ph type="title"/>
          </p:nvPr>
        </p:nvSpPr>
        <p:spPr>
          <a:xfrm>
            <a:off x="685800" y="990600"/>
            <a:ext cx="7772400" cy="1143000"/>
          </a:xfrm>
        </p:spPr>
        <p:txBody>
          <a:bodyPr/>
          <a:lstStyle/>
          <a:p>
            <a:pPr eaLnBrk="1" hangingPunct="1"/>
            <a:r>
              <a:rPr lang="en-US" altLang="en-US" sz="3200" i="1" u="sng">
                <a:solidFill>
                  <a:schemeClr val="bg1"/>
                </a:solidFill>
              </a:rPr>
              <a:t>N.J.A.C. 12:60-5.1(c)</a:t>
            </a:r>
            <a:br>
              <a:rPr lang="en-US" altLang="en-US" sz="3200" i="1" u="sng">
                <a:solidFill>
                  <a:schemeClr val="bg1"/>
                </a:solidFill>
              </a:rPr>
            </a:br>
            <a:endParaRPr lang="en-US" altLang="en-US" sz="3200">
              <a:solidFill>
                <a:schemeClr val="bg1"/>
              </a:solidFill>
            </a:endParaRPr>
          </a:p>
        </p:txBody>
      </p:sp>
      <p:sp>
        <p:nvSpPr>
          <p:cNvPr id="45059" name="Content Placeholder 2">
            <a:extLst>
              <a:ext uri="{FF2B5EF4-FFF2-40B4-BE49-F238E27FC236}">
                <a16:creationId xmlns:a16="http://schemas.microsoft.com/office/drawing/2014/main" id="{F782B9A0-8D7E-70FB-AF28-87CB875302CE}"/>
              </a:ext>
            </a:extLst>
          </p:cNvPr>
          <p:cNvSpPr>
            <a:spLocks noGrp="1" noChangeArrowheads="1"/>
          </p:cNvSpPr>
          <p:nvPr>
            <p:ph idx="1"/>
          </p:nvPr>
        </p:nvSpPr>
        <p:spPr>
          <a:xfrm>
            <a:off x="866775" y="2119312"/>
            <a:ext cx="7772400" cy="4114800"/>
          </a:xfrm>
        </p:spPr>
        <p:txBody>
          <a:bodyPr/>
          <a:lstStyle/>
          <a:p>
            <a:pPr marL="0" indent="0" eaLnBrk="1" hangingPunct="1">
              <a:buFontTx/>
              <a:buNone/>
            </a:pPr>
            <a:r>
              <a:rPr lang="en-US" altLang="en-US" sz="2000"/>
              <a:t>The public works contractors and subcontractors shall submit to the public body or lessor which contracted for the public works project the following in a form satisfactory to the Commissioner.</a:t>
            </a:r>
          </a:p>
          <a:p>
            <a:pPr marL="0" indent="0" eaLnBrk="1" hangingPunct="1">
              <a:buFontTx/>
              <a:buNone/>
            </a:pPr>
            <a:endParaRPr lang="en-US" altLang="en-US" sz="1100"/>
          </a:p>
          <a:p>
            <a:pPr marL="0" indent="0" eaLnBrk="1" hangingPunct="1">
              <a:buFontTx/>
              <a:buNone/>
            </a:pPr>
            <a:r>
              <a:rPr lang="en-US" altLang="en-US" sz="2000"/>
              <a:t>  1.  A certified payroll record on each public works project.</a:t>
            </a:r>
          </a:p>
          <a:p>
            <a:pPr marL="0" indent="0" eaLnBrk="1" hangingPunct="1">
              <a:buFontTx/>
              <a:buNone/>
            </a:pPr>
            <a:endParaRPr lang="en-US" altLang="en-US" sz="1000"/>
          </a:p>
          <a:p>
            <a:pPr marL="0" indent="0" eaLnBrk="1" hangingPunct="1">
              <a:buFontTx/>
              <a:buNone/>
            </a:pPr>
            <a:r>
              <a:rPr lang="en-US" altLang="en-US" sz="2000"/>
              <a:t>       </a:t>
            </a:r>
            <a:r>
              <a:rPr lang="en-US" altLang="en-US" sz="2000" err="1"/>
              <a:t>i</a:t>
            </a:r>
            <a:r>
              <a:rPr lang="en-US" altLang="en-US" sz="2000"/>
              <a:t>. Such record shall be submitted each payroll period within 10</a:t>
            </a:r>
          </a:p>
          <a:p>
            <a:pPr marL="0" indent="0" eaLnBrk="1" hangingPunct="1">
              <a:spcBef>
                <a:spcPct val="0"/>
              </a:spcBef>
              <a:buFontTx/>
              <a:buNone/>
            </a:pPr>
            <a:r>
              <a:rPr lang="en-US" altLang="en-US" sz="2000"/>
              <a:t>          days of the payment of wages.</a:t>
            </a:r>
          </a:p>
          <a:p>
            <a:pPr marL="0" indent="0" eaLnBrk="1" hangingPunct="1">
              <a:spcBef>
                <a:spcPct val="0"/>
              </a:spcBef>
              <a:buFontTx/>
              <a:buNone/>
            </a:pPr>
            <a:endParaRPr lang="en-US" altLang="en-US" sz="800"/>
          </a:p>
          <a:p>
            <a:pPr marL="0" indent="0" eaLnBrk="1" hangingPunct="1">
              <a:spcBef>
                <a:spcPct val="0"/>
              </a:spcBef>
              <a:buFontTx/>
              <a:buNone/>
            </a:pPr>
            <a:r>
              <a:rPr lang="en-US" altLang="en-US" sz="2000"/>
              <a:t>       ii. The public body shall receive, file, store and make available </a:t>
            </a:r>
          </a:p>
          <a:p>
            <a:pPr marL="0" indent="0" eaLnBrk="1" hangingPunct="1">
              <a:spcBef>
                <a:spcPct val="0"/>
              </a:spcBef>
              <a:buFontTx/>
              <a:buNone/>
            </a:pPr>
            <a:r>
              <a:rPr lang="en-US" altLang="en-US" sz="2000"/>
              <a:t>           for inspection at its normal place of business and during </a:t>
            </a:r>
          </a:p>
          <a:p>
            <a:pPr marL="0" indent="0" eaLnBrk="1" hangingPunct="1">
              <a:spcBef>
                <a:spcPct val="0"/>
              </a:spcBef>
              <a:buFontTx/>
              <a:buNone/>
            </a:pPr>
            <a:r>
              <a:rPr lang="en-US" altLang="en-US" sz="2000"/>
              <a:t>           normal business hours the certified payroll records. </a:t>
            </a:r>
          </a:p>
          <a:p>
            <a:pPr marL="0" indent="0" eaLnBrk="1" hangingPunct="1">
              <a:buFontTx/>
              <a:buNone/>
            </a:pPr>
            <a:endParaRPr lang="en-US" altLang="en-US" i="1" u="sng"/>
          </a:p>
        </p:txBody>
      </p:sp>
      <p:pic>
        <p:nvPicPr>
          <p:cNvPr id="45060" name="Picture 4">
            <a:extLst>
              <a:ext uri="{FF2B5EF4-FFF2-40B4-BE49-F238E27FC236}">
                <a16:creationId xmlns:a16="http://schemas.microsoft.com/office/drawing/2014/main" id="{9A9AEF97-33A9-3328-9CA9-A7AC8BFC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4" y="384695"/>
            <a:ext cx="1528763" cy="123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647A8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8" descr="Picture 8">
            <a:extLst>
              <a:ext uri="{FF2B5EF4-FFF2-40B4-BE49-F238E27FC236}">
                <a16:creationId xmlns:a16="http://schemas.microsoft.com/office/drawing/2014/main" id="{39B96875-9286-C7F1-DBE2-95DC9A9C6E09}"/>
              </a:ext>
            </a:extLst>
          </p:cNvPr>
          <p:cNvPicPr>
            <a:picLocks noChangeAspect="1"/>
          </p:cNvPicPr>
          <p:nvPr/>
        </p:nvPicPr>
        <p:blipFill>
          <a:blip r:embed="rId2"/>
          <a:stretch>
            <a:fillRect/>
          </a:stretch>
        </p:blipFill>
        <p:spPr>
          <a:xfrm>
            <a:off x="0" y="0"/>
            <a:ext cx="9144000" cy="6858001"/>
          </a:xfrm>
          <a:prstGeom prst="rect">
            <a:avLst/>
          </a:prstGeom>
          <a:ln w="12700">
            <a:miter lim="400000"/>
          </a:ln>
        </p:spPr>
      </p:pic>
      <p:sp>
        <p:nvSpPr>
          <p:cNvPr id="3" name="Rectangle 2">
            <a:extLst>
              <a:ext uri="{FF2B5EF4-FFF2-40B4-BE49-F238E27FC236}">
                <a16:creationId xmlns:a16="http://schemas.microsoft.com/office/drawing/2014/main" id="{84D49F35-E2F8-B0AD-2B6D-631FAEA8A1FC}"/>
              </a:ext>
            </a:extLst>
          </p:cNvPr>
          <p:cNvSpPr/>
          <p:nvPr/>
        </p:nvSpPr>
        <p:spPr>
          <a:xfrm>
            <a:off x="1369681" y="1968007"/>
            <a:ext cx="6404638" cy="1754326"/>
          </a:xfrm>
          <a:prstGeom prst="rect">
            <a:avLst/>
          </a:prstGeom>
          <a:noFill/>
        </p:spPr>
        <p:txBody>
          <a:bodyPr wrap="none" lIns="91440" tIns="45720" rIns="91440" bIns="45720">
            <a:spAutoFit/>
          </a:bodyPr>
          <a:lstStyle/>
          <a:p>
            <a:pPr algn="ctr"/>
            <a:r>
              <a:rPr lang="en-US" sz="5400" b="1" cap="none" spc="50">
                <a:ln w="0"/>
                <a:solidFill>
                  <a:schemeClr val="bg2"/>
                </a:solidFill>
                <a:effectLst>
                  <a:innerShdw blurRad="63500" dist="50800" dir="13500000">
                    <a:srgbClr val="000000">
                      <a:alpha val="50000"/>
                    </a:srgbClr>
                  </a:innerShdw>
                </a:effectLst>
              </a:rPr>
              <a:t>ONLINE</a:t>
            </a:r>
          </a:p>
          <a:p>
            <a:pPr algn="ctr"/>
            <a:r>
              <a:rPr lang="en-US" sz="5400" b="1" spc="50">
                <a:ln w="0"/>
                <a:solidFill>
                  <a:schemeClr val="bg2"/>
                </a:solidFill>
                <a:effectLst>
                  <a:innerShdw blurRad="63500" dist="50800" dir="13500000">
                    <a:srgbClr val="000000">
                      <a:alpha val="50000"/>
                    </a:srgbClr>
                  </a:innerShdw>
                </a:effectLst>
              </a:rPr>
              <a:t>Payroll Certification</a:t>
            </a:r>
            <a:endParaRPr lang="en-US" sz="5400" b="1" cap="none" spc="50">
              <a:ln w="0"/>
              <a:solidFill>
                <a:schemeClr val="bg2"/>
              </a:solidFill>
              <a:effectLst>
                <a:innerShdw blurRad="63500" dist="50800" dir="13500000">
                  <a:srgbClr val="000000">
                    <a:alpha val="50000"/>
                  </a:srgbClr>
                </a:innerShdw>
              </a:effectLst>
            </a:endParaRPr>
          </a:p>
        </p:txBody>
      </p:sp>
      <p:sp>
        <p:nvSpPr>
          <p:cNvPr id="4" name="Rectangle 3">
            <a:extLst>
              <a:ext uri="{FF2B5EF4-FFF2-40B4-BE49-F238E27FC236}">
                <a16:creationId xmlns:a16="http://schemas.microsoft.com/office/drawing/2014/main" id="{02000DF9-7FC9-C585-E16D-9748B8A2778C}"/>
              </a:ext>
            </a:extLst>
          </p:cNvPr>
          <p:cNvSpPr/>
          <p:nvPr/>
        </p:nvSpPr>
        <p:spPr>
          <a:xfrm rot="20769426">
            <a:off x="876969" y="1121649"/>
            <a:ext cx="2586477" cy="923330"/>
          </a:xfrm>
          <a:prstGeom prst="rect">
            <a:avLst/>
          </a:prstGeom>
          <a:noFill/>
        </p:spPr>
        <p:txBody>
          <a:bodyPr wrap="squar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NEW !</a:t>
            </a:r>
          </a:p>
        </p:txBody>
      </p:sp>
      <p:sp>
        <p:nvSpPr>
          <p:cNvPr id="5" name="TextBox 4">
            <a:extLst>
              <a:ext uri="{FF2B5EF4-FFF2-40B4-BE49-F238E27FC236}">
                <a16:creationId xmlns:a16="http://schemas.microsoft.com/office/drawing/2014/main" id="{A0E97B6C-9FC7-3E35-E004-55CFE136E328}"/>
              </a:ext>
            </a:extLst>
          </p:cNvPr>
          <p:cNvSpPr txBox="1"/>
          <p:nvPr/>
        </p:nvSpPr>
        <p:spPr>
          <a:xfrm>
            <a:off x="1600200" y="3895208"/>
            <a:ext cx="5943600" cy="1938992"/>
          </a:xfrm>
          <a:prstGeom prst="rect">
            <a:avLst/>
          </a:prstGeom>
          <a:noFill/>
        </p:spPr>
        <p:txBody>
          <a:bodyPr wrap="square" rtlCol="0">
            <a:spAutoFit/>
          </a:bodyPr>
          <a:lstStyle/>
          <a:p>
            <a:pPr algn="ctr"/>
            <a:r>
              <a:rPr lang="en-US" dirty="0"/>
              <a:t>P.L.1963, c.150 and P.L.1999, c.238.</a:t>
            </a:r>
          </a:p>
          <a:p>
            <a:pPr algn="ctr"/>
            <a:endParaRPr lang="en-US" dirty="0">
              <a:solidFill>
                <a:srgbClr val="FF0000"/>
              </a:solidFill>
              <a:cs typeface="Times New Roman"/>
            </a:endParaRPr>
          </a:p>
          <a:p>
            <a:pPr marL="342900" indent="-342900">
              <a:buFont typeface="Arial" panose="020B0604020202020204" pitchFamily="34" charset="0"/>
              <a:buChar char="•"/>
            </a:pPr>
            <a:r>
              <a:rPr lang="en-US" dirty="0"/>
              <a:t>Voluntary for Public Bodies</a:t>
            </a:r>
          </a:p>
          <a:p>
            <a:pPr marL="342900" indent="-342900">
              <a:buFont typeface="Arial" panose="020B0604020202020204" pitchFamily="34" charset="0"/>
              <a:buChar char="•"/>
            </a:pPr>
            <a:r>
              <a:rPr lang="en-US" dirty="0"/>
              <a:t>Modernization to be VENDOR &amp; PUBLIC BODY – FRIENDLY</a:t>
            </a:r>
          </a:p>
        </p:txBody>
      </p:sp>
    </p:spTree>
    <p:extLst>
      <p:ext uri="{BB962C8B-B14F-4D97-AF65-F5344CB8AC3E}">
        <p14:creationId xmlns:p14="http://schemas.microsoft.com/office/powerpoint/2010/main" val="526540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D93B-ED1C-4B69-8D8B-B95304A7347A}"/>
              </a:ext>
            </a:extLst>
          </p:cNvPr>
          <p:cNvSpPr>
            <a:spLocks noGrp="1"/>
          </p:cNvSpPr>
          <p:nvPr>
            <p:ph type="title"/>
          </p:nvPr>
        </p:nvSpPr>
        <p:spPr/>
        <p:txBody>
          <a:bodyPr/>
          <a:lstStyle/>
          <a:p>
            <a:r>
              <a:rPr lang="en-US"/>
              <a:t>What RIPL Brings</a:t>
            </a:r>
          </a:p>
        </p:txBody>
      </p:sp>
      <p:sp>
        <p:nvSpPr>
          <p:cNvPr id="4" name="Slide Number Placeholder 3">
            <a:extLst>
              <a:ext uri="{FF2B5EF4-FFF2-40B4-BE49-F238E27FC236}">
                <a16:creationId xmlns:a16="http://schemas.microsoft.com/office/drawing/2014/main" id="{E7C50881-ADC1-4247-B217-E06B87737492}"/>
              </a:ext>
            </a:extLst>
          </p:cNvPr>
          <p:cNvSpPr>
            <a:spLocks noGrp="1"/>
          </p:cNvSpPr>
          <p:nvPr>
            <p:ph type="sldNum" sz="quarter" idx="12"/>
          </p:nvPr>
        </p:nvSpPr>
        <p:spPr/>
        <p:txBody>
          <a:bodyPr/>
          <a:lstStyle/>
          <a:p>
            <a:pPr defTabSz="685800" eaLnBrk="1" fontAlgn="auto" hangingPunct="1">
              <a:spcBef>
                <a:spcPts val="0"/>
              </a:spcBef>
              <a:spcAft>
                <a:spcPts val="0"/>
              </a:spcAft>
            </a:pPr>
            <a:fld id="{80B70DD2-ABF8-4AAE-9CE8-139B20ABD0A4}" type="slidenum">
              <a:rPr lang="en-US">
                <a:solidFill>
                  <a:prstClr val="black">
                    <a:tint val="75000"/>
                  </a:prstClr>
                </a:solidFill>
              </a:rPr>
              <a:pPr defTabSz="685800" eaLnBrk="1" fontAlgn="auto" hangingPunct="1">
                <a:spcBef>
                  <a:spcPts val="0"/>
                </a:spcBef>
                <a:spcAft>
                  <a:spcPts val="0"/>
                </a:spcAft>
              </a:pPr>
              <a:t>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C1155AC-E40A-48CA-95C4-2DF4AE75FC94}"/>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75000"/>
                  </a:prstClr>
                </a:solidFill>
              </a:rPr>
              <a:t>© 2023 Innovative Policy Lab, D.B.A. Research Improving People’s Lives (“RIPL”). All Rights Reserved.</a:t>
            </a:r>
          </a:p>
        </p:txBody>
      </p:sp>
      <p:grpSp>
        <p:nvGrpSpPr>
          <p:cNvPr id="44" name="Group 43">
            <a:extLst>
              <a:ext uri="{FF2B5EF4-FFF2-40B4-BE49-F238E27FC236}">
                <a16:creationId xmlns:a16="http://schemas.microsoft.com/office/drawing/2014/main" id="{FFEE2756-5680-4C1E-A426-A556FE58BF4A}"/>
              </a:ext>
            </a:extLst>
          </p:cNvPr>
          <p:cNvGrpSpPr/>
          <p:nvPr/>
        </p:nvGrpSpPr>
        <p:grpSpPr>
          <a:xfrm>
            <a:off x="896609" y="2696940"/>
            <a:ext cx="2511783" cy="1447543"/>
            <a:chOff x="1145362" y="1812093"/>
            <a:chExt cx="2977118" cy="1661860"/>
          </a:xfrm>
        </p:grpSpPr>
        <p:sp>
          <p:nvSpPr>
            <p:cNvPr id="40" name="Speech Bubble: Rectangle with Corners Rounded 39">
              <a:extLst>
                <a:ext uri="{FF2B5EF4-FFF2-40B4-BE49-F238E27FC236}">
                  <a16:creationId xmlns:a16="http://schemas.microsoft.com/office/drawing/2014/main" id="{698CDC35-BE49-441B-B7A4-068D32889D2F}"/>
                </a:ext>
              </a:extLst>
            </p:cNvPr>
            <p:cNvSpPr/>
            <p:nvPr/>
          </p:nvSpPr>
          <p:spPr>
            <a:xfrm>
              <a:off x="1145362" y="1812093"/>
              <a:ext cx="2977118" cy="1640916"/>
            </a:xfrm>
            <a:prstGeom prst="wedgeRoundRectCallout">
              <a:avLst>
                <a:gd name="adj1" fmla="val -34756"/>
                <a:gd name="adj2" fmla="val 70059"/>
                <a:gd name="adj3" fmla="val 16667"/>
              </a:avLst>
            </a:prstGeom>
            <a:noFill/>
            <a:ln w="28575">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41" name="TextBox 40">
              <a:extLst>
                <a:ext uri="{FF2B5EF4-FFF2-40B4-BE49-F238E27FC236}">
                  <a16:creationId xmlns:a16="http://schemas.microsoft.com/office/drawing/2014/main" id="{240E02B0-C396-40F5-8C2F-8E564CB6E6DA}"/>
                </a:ext>
              </a:extLst>
            </p:cNvPr>
            <p:cNvSpPr txBox="1"/>
            <p:nvPr/>
          </p:nvSpPr>
          <p:spPr>
            <a:xfrm>
              <a:off x="1267762" y="1989905"/>
              <a:ext cx="2556551" cy="1484048"/>
            </a:xfrm>
            <a:prstGeom prst="rect">
              <a:avLst/>
            </a:prstGeom>
            <a:noFill/>
          </p:spPr>
          <p:txBody>
            <a:bodyPr wrap="square" rtlCol="0">
              <a:spAutoFit/>
            </a:bodyPr>
            <a:lstStyle/>
            <a:p>
              <a:pPr defTabSz="685800" eaLnBrk="1" fontAlgn="auto" hangingPunct="1">
                <a:spcBef>
                  <a:spcPts val="0"/>
                </a:spcBef>
                <a:spcAft>
                  <a:spcPts val="0"/>
                </a:spcAft>
              </a:pPr>
              <a:r>
                <a:rPr lang="en-US" sz="975" i="1">
                  <a:solidFill>
                    <a:srgbClr val="1C6294"/>
                  </a:solidFill>
                  <a:latin typeface="Roboto" panose="02000000000000000000" pitchFamily="2" charset="0"/>
                  <a:ea typeface="Roboto" panose="02000000000000000000" pitchFamily="2" charset="0"/>
                  <a:cs typeface="Arial" panose="020B0604020202020204" pitchFamily="34" charset="0"/>
                </a:rPr>
                <a:t>“Our partnership with RIPL helps use objective research and data at high speed so </a:t>
              </a:r>
              <a:r>
                <a:rPr lang="en-US" sz="975" b="1" i="1">
                  <a:solidFill>
                    <a:srgbClr val="1C6294"/>
                  </a:solidFill>
                  <a:latin typeface="Roboto" panose="02000000000000000000" pitchFamily="2" charset="0"/>
                  <a:ea typeface="Roboto" panose="02000000000000000000" pitchFamily="2" charset="0"/>
                  <a:cs typeface="Arial" panose="020B0604020202020204" pitchFamily="34" charset="0"/>
                </a:rPr>
                <a:t>we can be innovative and help people in need.</a:t>
              </a:r>
              <a:r>
                <a:rPr lang="en-US" sz="975" i="1">
                  <a:solidFill>
                    <a:srgbClr val="1C6294"/>
                  </a:solidFill>
                  <a:latin typeface="Roboto" panose="02000000000000000000" pitchFamily="2" charset="0"/>
                  <a:ea typeface="Roboto" panose="02000000000000000000" pitchFamily="2" charset="0"/>
                  <a:cs typeface="Arial" panose="020B0604020202020204" pitchFamily="34" charset="0"/>
                </a:rPr>
                <a:t> RIPL’s approach to data and science for social good could benefit local and state government throughout the country.”</a:t>
              </a:r>
            </a:p>
          </p:txBody>
        </p:sp>
      </p:grpSp>
      <p:sp>
        <p:nvSpPr>
          <p:cNvPr id="42" name="TextBox 41">
            <a:extLst>
              <a:ext uri="{FF2B5EF4-FFF2-40B4-BE49-F238E27FC236}">
                <a16:creationId xmlns:a16="http://schemas.microsoft.com/office/drawing/2014/main" id="{F647DE2A-6C88-4597-88DE-B455AD98CFC8}"/>
              </a:ext>
            </a:extLst>
          </p:cNvPr>
          <p:cNvSpPr txBox="1"/>
          <p:nvPr/>
        </p:nvSpPr>
        <p:spPr>
          <a:xfrm>
            <a:off x="430793" y="4575217"/>
            <a:ext cx="2903977" cy="490712"/>
          </a:xfrm>
          <a:prstGeom prst="rect">
            <a:avLst/>
          </a:prstGeom>
          <a:noFill/>
        </p:spPr>
        <p:txBody>
          <a:bodyPr wrap="square" rtlCol="0">
            <a:spAutoFit/>
          </a:bodyPr>
          <a:lstStyle/>
          <a:p>
            <a:pPr defTabSz="685800" eaLnBrk="1" fontAlgn="auto" hangingPunct="1">
              <a:spcBef>
                <a:spcPts val="0"/>
              </a:spcBef>
              <a:spcAft>
                <a:spcPts val="0"/>
              </a:spcAft>
            </a:pPr>
            <a:r>
              <a:rPr lang="en-US" sz="863" b="1">
                <a:solidFill>
                  <a:srgbClr val="1C6294"/>
                </a:solidFill>
                <a:latin typeface="Roboto" panose="02000000000000000000" pitchFamily="2" charset="0"/>
                <a:ea typeface="Roboto" panose="02000000000000000000" pitchFamily="2" charset="0"/>
                <a:cs typeface="Arial" panose="020B0604020202020204" pitchFamily="34" charset="0"/>
              </a:rPr>
              <a:t>Eric J. Beane, </a:t>
            </a:r>
          </a:p>
          <a:p>
            <a:pPr defTabSz="685800" eaLnBrk="1" fontAlgn="auto" hangingPunct="1">
              <a:spcBef>
                <a:spcPts val="0"/>
              </a:spcBef>
              <a:spcAft>
                <a:spcPts val="0"/>
              </a:spcAft>
            </a:pPr>
            <a:r>
              <a:rPr lang="en-US" sz="863" i="1">
                <a:solidFill>
                  <a:srgbClr val="1C6294"/>
                </a:solidFill>
                <a:latin typeface="Roboto" panose="02000000000000000000" pitchFamily="2" charset="0"/>
                <a:ea typeface="Roboto" panose="02000000000000000000" pitchFamily="2" charset="0"/>
                <a:cs typeface="Arial" panose="020B0604020202020204" pitchFamily="34" charset="0"/>
              </a:rPr>
              <a:t>former Secretary of Health and Human Services, State of Rhode Island</a:t>
            </a:r>
            <a:endParaRPr lang="en-US" sz="863">
              <a:solidFill>
                <a:srgbClr val="1C6294"/>
              </a:solidFill>
              <a:latin typeface="Roboto" panose="02000000000000000000" pitchFamily="2" charset="0"/>
              <a:ea typeface="Roboto" panose="02000000000000000000" pitchFamily="2" charset="0"/>
              <a:cs typeface="Arial" panose="020B0604020202020204" pitchFamily="34" charset="0"/>
            </a:endParaRPr>
          </a:p>
        </p:txBody>
      </p:sp>
      <p:pic>
        <p:nvPicPr>
          <p:cNvPr id="43" name="Picture 42">
            <a:extLst>
              <a:ext uri="{FF2B5EF4-FFF2-40B4-BE49-F238E27FC236}">
                <a16:creationId xmlns:a16="http://schemas.microsoft.com/office/drawing/2014/main" id="{CC29968B-D2E3-40E4-A821-260FDA574B1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1246" y="3853058"/>
            <a:ext cx="655974" cy="653787"/>
          </a:xfrm>
          <a:prstGeom prst="rect">
            <a:avLst/>
          </a:prstGeom>
        </p:spPr>
      </p:pic>
      <p:grpSp>
        <p:nvGrpSpPr>
          <p:cNvPr id="47" name="Group 46">
            <a:extLst>
              <a:ext uri="{FF2B5EF4-FFF2-40B4-BE49-F238E27FC236}">
                <a16:creationId xmlns:a16="http://schemas.microsoft.com/office/drawing/2014/main" id="{E94BBDF3-62CF-4E6A-9886-CC9F89236013}"/>
              </a:ext>
            </a:extLst>
          </p:cNvPr>
          <p:cNvGrpSpPr/>
          <p:nvPr/>
        </p:nvGrpSpPr>
        <p:grpSpPr>
          <a:xfrm>
            <a:off x="4175994" y="1179644"/>
            <a:ext cx="4673132" cy="4498489"/>
            <a:chOff x="5402224" y="402815"/>
            <a:chExt cx="5621697" cy="5561428"/>
          </a:xfrm>
        </p:grpSpPr>
        <p:grpSp>
          <p:nvGrpSpPr>
            <p:cNvPr id="23" name="Group 22">
              <a:extLst>
                <a:ext uri="{FF2B5EF4-FFF2-40B4-BE49-F238E27FC236}">
                  <a16:creationId xmlns:a16="http://schemas.microsoft.com/office/drawing/2014/main" id="{BE8855EE-56E5-4775-B147-69A07C02EEA2}"/>
                </a:ext>
              </a:extLst>
            </p:cNvPr>
            <p:cNvGrpSpPr/>
            <p:nvPr/>
          </p:nvGrpSpPr>
          <p:grpSpPr>
            <a:xfrm>
              <a:off x="6775746" y="402815"/>
              <a:ext cx="2977118" cy="3345761"/>
              <a:chOff x="5149261" y="1068422"/>
              <a:chExt cx="2977118" cy="3345761"/>
            </a:xfrm>
          </p:grpSpPr>
          <p:sp>
            <p:nvSpPr>
              <p:cNvPr id="6" name="Oval 5">
                <a:extLst>
                  <a:ext uri="{FF2B5EF4-FFF2-40B4-BE49-F238E27FC236}">
                    <a16:creationId xmlns:a16="http://schemas.microsoft.com/office/drawing/2014/main" id="{DD73E328-5503-4360-830E-68A64359F535}"/>
                  </a:ext>
                </a:extLst>
              </p:cNvPr>
              <p:cNvSpPr/>
              <p:nvPr/>
            </p:nvSpPr>
            <p:spPr>
              <a:xfrm>
                <a:off x="5149261" y="1448383"/>
                <a:ext cx="2977118" cy="2965800"/>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 name="TextBox 10">
                <a:extLst>
                  <a:ext uri="{FF2B5EF4-FFF2-40B4-BE49-F238E27FC236}">
                    <a16:creationId xmlns:a16="http://schemas.microsoft.com/office/drawing/2014/main" id="{8F60B859-6F1E-4D42-B430-85E53E177918}"/>
                  </a:ext>
                </a:extLst>
              </p:cNvPr>
              <p:cNvSpPr txBox="1"/>
              <p:nvPr/>
            </p:nvSpPr>
            <p:spPr>
              <a:xfrm>
                <a:off x="6068341" y="2081693"/>
                <a:ext cx="1231741" cy="485138"/>
              </a:xfrm>
              <a:prstGeom prst="rect">
                <a:avLst/>
              </a:prstGeom>
              <a:noFill/>
              <a:effectLst/>
            </p:spPr>
            <p:txBody>
              <a:bodyPr wrap="square" rtlCol="0">
                <a:spAutoFit/>
              </a:bodyPr>
              <a:lstStyle/>
              <a:p>
                <a:pPr defTabSz="685800" eaLnBrk="1" fontAlgn="auto" hangingPunct="1">
                  <a:spcBef>
                    <a:spcPts val="0"/>
                  </a:spcBef>
                  <a:spcAft>
                    <a:spcPts val="0"/>
                  </a:spcAft>
                </a:pPr>
                <a:r>
                  <a:rPr lang="en-US" sz="1950" b="1">
                    <a:solidFill>
                      <a:srgbClr val="009DD9"/>
                    </a:solidFill>
                    <a:latin typeface="Poppins" panose="00000500000000000000" pitchFamily="2" charset="0"/>
                    <a:cs typeface="Poppins" panose="00000500000000000000" pitchFamily="2" charset="0"/>
                  </a:rPr>
                  <a:t>Policy</a:t>
                </a:r>
              </a:p>
            </p:txBody>
          </p:sp>
          <p:sp>
            <p:nvSpPr>
              <p:cNvPr id="12" name="TextBox 11">
                <a:extLst>
                  <a:ext uri="{FF2B5EF4-FFF2-40B4-BE49-F238E27FC236}">
                    <a16:creationId xmlns:a16="http://schemas.microsoft.com/office/drawing/2014/main" id="{88BAF43B-041D-4D41-A6EB-5CC50E5D7891}"/>
                  </a:ext>
                </a:extLst>
              </p:cNvPr>
              <p:cNvSpPr txBox="1"/>
              <p:nvPr/>
            </p:nvSpPr>
            <p:spPr>
              <a:xfrm>
                <a:off x="5512149" y="2498740"/>
                <a:ext cx="2398768" cy="898932"/>
              </a:xfrm>
              <a:prstGeom prst="rect">
                <a:avLst/>
              </a:prstGeom>
              <a:noFill/>
            </p:spPr>
            <p:txBody>
              <a:bodyPr wrap="square" rtlCol="0">
                <a:spAutoFit/>
              </a:bodyPr>
              <a:lstStyle/>
              <a:p>
                <a:pPr algn="ctr" defTabSz="685800" eaLnBrk="1" fontAlgn="auto" hangingPunct="1">
                  <a:spcBef>
                    <a:spcPts val="0"/>
                  </a:spcBef>
                  <a:spcAft>
                    <a:spcPts val="0"/>
                  </a:spcAft>
                </a:pPr>
                <a:r>
                  <a:rPr lang="en-US" sz="825">
                    <a:solidFill>
                      <a:prstClr val="black"/>
                    </a:solidFill>
                    <a:latin typeface="Roboto" panose="02000000000000000000" pitchFamily="2" charset="0"/>
                    <a:ea typeface="Roboto" panose="02000000000000000000" pitchFamily="2" charset="0"/>
                    <a:cs typeface="Arial" panose="020B0604020202020204" pitchFamily="34" charset="0"/>
                  </a:rPr>
                  <a:t>Thought leaders in policy innovation, implementation, and operationalization of public programs through modernized public sector technology</a:t>
                </a:r>
              </a:p>
            </p:txBody>
          </p:sp>
          <p:sp>
            <p:nvSpPr>
              <p:cNvPr id="22" name="Oval 21">
                <a:extLst>
                  <a:ext uri="{FF2B5EF4-FFF2-40B4-BE49-F238E27FC236}">
                    <a16:creationId xmlns:a16="http://schemas.microsoft.com/office/drawing/2014/main" id="{D8205616-9FDB-440D-ADC5-1E5EAF735A76}"/>
                  </a:ext>
                </a:extLst>
              </p:cNvPr>
              <p:cNvSpPr/>
              <p:nvPr/>
            </p:nvSpPr>
            <p:spPr>
              <a:xfrm>
                <a:off x="6204073" y="1068422"/>
                <a:ext cx="867491" cy="861974"/>
              </a:xfrm>
              <a:prstGeom prst="ellipse">
                <a:avLst/>
              </a:prstGeom>
              <a:solidFill>
                <a:schemeClr val="accent3"/>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pic>
            <p:nvPicPr>
              <p:cNvPr id="15" name="Graphic 14" descr="Bank with solid fill">
                <a:extLst>
                  <a:ext uri="{FF2B5EF4-FFF2-40B4-BE49-F238E27FC236}">
                    <a16:creationId xmlns:a16="http://schemas.microsoft.com/office/drawing/2014/main" id="{4FDDAA2B-46D8-4EC4-A391-75AF38B1A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18469" y="1122375"/>
                <a:ext cx="650007" cy="650007"/>
              </a:xfrm>
              <a:prstGeom prst="rect">
                <a:avLst/>
              </a:prstGeom>
            </p:spPr>
          </p:pic>
        </p:grpSp>
        <p:grpSp>
          <p:nvGrpSpPr>
            <p:cNvPr id="37" name="Group 36">
              <a:extLst>
                <a:ext uri="{FF2B5EF4-FFF2-40B4-BE49-F238E27FC236}">
                  <a16:creationId xmlns:a16="http://schemas.microsoft.com/office/drawing/2014/main" id="{E8DE5579-C986-4C96-A74D-67F842A56178}"/>
                </a:ext>
              </a:extLst>
            </p:cNvPr>
            <p:cNvGrpSpPr/>
            <p:nvPr/>
          </p:nvGrpSpPr>
          <p:grpSpPr>
            <a:xfrm>
              <a:off x="5402224" y="2998443"/>
              <a:ext cx="3043363" cy="2965800"/>
              <a:chOff x="2763864" y="3210954"/>
              <a:chExt cx="3043363" cy="2965800"/>
            </a:xfrm>
          </p:grpSpPr>
          <p:grpSp>
            <p:nvGrpSpPr>
              <p:cNvPr id="24" name="Group 23">
                <a:extLst>
                  <a:ext uri="{FF2B5EF4-FFF2-40B4-BE49-F238E27FC236}">
                    <a16:creationId xmlns:a16="http://schemas.microsoft.com/office/drawing/2014/main" id="{26B51FD6-F8C0-4037-ADD7-D3C9C94EFD12}"/>
                  </a:ext>
                </a:extLst>
              </p:cNvPr>
              <p:cNvGrpSpPr/>
              <p:nvPr/>
            </p:nvGrpSpPr>
            <p:grpSpPr>
              <a:xfrm>
                <a:off x="2763864" y="3210954"/>
                <a:ext cx="3043363" cy="2965800"/>
                <a:chOff x="4730431" y="2249924"/>
                <a:chExt cx="3043363" cy="2965800"/>
              </a:xfrm>
            </p:grpSpPr>
            <p:sp>
              <p:nvSpPr>
                <p:cNvPr id="25" name="Oval 24">
                  <a:extLst>
                    <a:ext uri="{FF2B5EF4-FFF2-40B4-BE49-F238E27FC236}">
                      <a16:creationId xmlns:a16="http://schemas.microsoft.com/office/drawing/2014/main" id="{88C5355F-47B9-457F-AC4F-0C8F12FA4E10}"/>
                    </a:ext>
                  </a:extLst>
                </p:cNvPr>
                <p:cNvSpPr/>
                <p:nvPr/>
              </p:nvSpPr>
              <p:spPr>
                <a:xfrm>
                  <a:off x="4865036" y="2249924"/>
                  <a:ext cx="2908758" cy="2965800"/>
                </a:xfrm>
                <a:prstGeom prst="ellipse">
                  <a:avLst/>
                </a:prstGeom>
                <a:no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26" name="TextBox 25">
                  <a:extLst>
                    <a:ext uri="{FF2B5EF4-FFF2-40B4-BE49-F238E27FC236}">
                      <a16:creationId xmlns:a16="http://schemas.microsoft.com/office/drawing/2014/main" id="{21C080FF-A088-4E05-A82D-D3CE64B730F4}"/>
                    </a:ext>
                  </a:extLst>
                </p:cNvPr>
                <p:cNvSpPr txBox="1"/>
                <p:nvPr/>
              </p:nvSpPr>
              <p:spPr>
                <a:xfrm>
                  <a:off x="5465566" y="3210261"/>
                  <a:ext cx="1425111" cy="485138"/>
                </a:xfrm>
                <a:prstGeom prst="rect">
                  <a:avLst/>
                </a:prstGeom>
                <a:noFill/>
                <a:effectLst/>
              </p:spPr>
              <p:txBody>
                <a:bodyPr wrap="square" rtlCol="0">
                  <a:spAutoFit/>
                </a:bodyPr>
                <a:lstStyle/>
                <a:p>
                  <a:pPr defTabSz="685800" eaLnBrk="1" fontAlgn="auto" hangingPunct="1">
                    <a:spcBef>
                      <a:spcPts val="0"/>
                    </a:spcBef>
                    <a:spcAft>
                      <a:spcPts val="0"/>
                    </a:spcAft>
                  </a:pPr>
                  <a:r>
                    <a:rPr lang="en-US" sz="1950" b="1">
                      <a:solidFill>
                        <a:srgbClr val="0F6FC6"/>
                      </a:solidFill>
                      <a:latin typeface="Poppins" panose="00000500000000000000" pitchFamily="2" charset="0"/>
                      <a:cs typeface="Poppins" panose="00000500000000000000" pitchFamily="2" charset="0"/>
                    </a:rPr>
                    <a:t>Science</a:t>
                  </a:r>
                </a:p>
              </p:txBody>
            </p:sp>
            <p:sp>
              <p:nvSpPr>
                <p:cNvPr id="27" name="TextBox 26">
                  <a:extLst>
                    <a:ext uri="{FF2B5EF4-FFF2-40B4-BE49-F238E27FC236}">
                      <a16:creationId xmlns:a16="http://schemas.microsoft.com/office/drawing/2014/main" id="{D99AFCAC-B8A2-435B-9D6A-66E1272E23A1}"/>
                    </a:ext>
                  </a:extLst>
                </p:cNvPr>
                <p:cNvSpPr txBox="1"/>
                <p:nvPr/>
              </p:nvSpPr>
              <p:spPr>
                <a:xfrm>
                  <a:off x="4991552" y="3582688"/>
                  <a:ext cx="2407557" cy="741975"/>
                </a:xfrm>
                <a:prstGeom prst="rect">
                  <a:avLst/>
                </a:prstGeom>
                <a:noFill/>
              </p:spPr>
              <p:txBody>
                <a:bodyPr wrap="square" rtlCol="0">
                  <a:spAutoFit/>
                </a:bodyPr>
                <a:lstStyle/>
                <a:p>
                  <a:pPr algn="ctr" defTabSz="685800" eaLnBrk="1" fontAlgn="auto" hangingPunct="1">
                    <a:spcBef>
                      <a:spcPts val="0"/>
                    </a:spcBef>
                    <a:spcAft>
                      <a:spcPts val="0"/>
                    </a:spcAft>
                  </a:pPr>
                  <a:r>
                    <a:rPr lang="en-US" sz="825">
                      <a:solidFill>
                        <a:prstClr val="black"/>
                      </a:solidFill>
                      <a:latin typeface="Roboto" panose="02000000000000000000" pitchFamily="2" charset="0"/>
                      <a:ea typeface="Roboto" panose="02000000000000000000" pitchFamily="2" charset="0"/>
                      <a:cs typeface="Arial" panose="020B0604020202020204" pitchFamily="34" charset="0"/>
                    </a:rPr>
                    <a:t>Design and build scientific-grade solutions to conduct policy-conscious research and analysis of public programs </a:t>
                  </a:r>
                </a:p>
              </p:txBody>
            </p:sp>
            <p:sp>
              <p:nvSpPr>
                <p:cNvPr id="28" name="Oval 27">
                  <a:extLst>
                    <a:ext uri="{FF2B5EF4-FFF2-40B4-BE49-F238E27FC236}">
                      <a16:creationId xmlns:a16="http://schemas.microsoft.com/office/drawing/2014/main" id="{966B1E81-663D-476F-8B45-01B85201155E}"/>
                    </a:ext>
                  </a:extLst>
                </p:cNvPr>
                <p:cNvSpPr/>
                <p:nvPr/>
              </p:nvSpPr>
              <p:spPr>
                <a:xfrm>
                  <a:off x="4730431" y="2256907"/>
                  <a:ext cx="867491" cy="861974"/>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pic>
            <p:nvPicPr>
              <p:cNvPr id="30" name="Graphic 29" descr="Research with solid fill">
                <a:extLst>
                  <a:ext uri="{FF2B5EF4-FFF2-40B4-BE49-F238E27FC236}">
                    <a16:creationId xmlns:a16="http://schemas.microsoft.com/office/drawing/2014/main" id="{AD8E4380-0688-40CA-8401-9A40B17149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895949" y="3337933"/>
                <a:ext cx="621979" cy="621979"/>
              </a:xfrm>
              <a:prstGeom prst="rect">
                <a:avLst/>
              </a:prstGeom>
            </p:spPr>
          </p:pic>
        </p:grpSp>
        <p:grpSp>
          <p:nvGrpSpPr>
            <p:cNvPr id="39" name="Group 38">
              <a:extLst>
                <a:ext uri="{FF2B5EF4-FFF2-40B4-BE49-F238E27FC236}">
                  <a16:creationId xmlns:a16="http://schemas.microsoft.com/office/drawing/2014/main" id="{DD8AD1BD-C74F-4497-97F7-942FEE9C9378}"/>
                </a:ext>
              </a:extLst>
            </p:cNvPr>
            <p:cNvGrpSpPr/>
            <p:nvPr/>
          </p:nvGrpSpPr>
          <p:grpSpPr>
            <a:xfrm>
              <a:off x="8083023" y="2998443"/>
              <a:ext cx="2940898" cy="2965800"/>
              <a:chOff x="6728943" y="3318519"/>
              <a:chExt cx="2940898" cy="2965800"/>
            </a:xfrm>
          </p:grpSpPr>
          <p:grpSp>
            <p:nvGrpSpPr>
              <p:cNvPr id="32" name="Group 31">
                <a:extLst>
                  <a:ext uri="{FF2B5EF4-FFF2-40B4-BE49-F238E27FC236}">
                    <a16:creationId xmlns:a16="http://schemas.microsoft.com/office/drawing/2014/main" id="{822E3B59-2071-4B62-A673-73A9CEDCA096}"/>
                  </a:ext>
                </a:extLst>
              </p:cNvPr>
              <p:cNvGrpSpPr/>
              <p:nvPr/>
            </p:nvGrpSpPr>
            <p:grpSpPr>
              <a:xfrm>
                <a:off x="6728943" y="3318519"/>
                <a:ext cx="2940898" cy="2965800"/>
                <a:chOff x="4892851" y="2386647"/>
                <a:chExt cx="2940898" cy="2965800"/>
              </a:xfrm>
            </p:grpSpPr>
            <p:sp>
              <p:nvSpPr>
                <p:cNvPr id="33" name="Oval 32">
                  <a:extLst>
                    <a:ext uri="{FF2B5EF4-FFF2-40B4-BE49-F238E27FC236}">
                      <a16:creationId xmlns:a16="http://schemas.microsoft.com/office/drawing/2014/main" id="{FC0541D4-5FDC-4A54-A70B-AA62A1C9DB5F}"/>
                    </a:ext>
                  </a:extLst>
                </p:cNvPr>
                <p:cNvSpPr/>
                <p:nvPr/>
              </p:nvSpPr>
              <p:spPr>
                <a:xfrm>
                  <a:off x="4892851" y="2386647"/>
                  <a:ext cx="2908758" cy="2965800"/>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4" name="TextBox 33">
                  <a:extLst>
                    <a:ext uri="{FF2B5EF4-FFF2-40B4-BE49-F238E27FC236}">
                      <a16:creationId xmlns:a16="http://schemas.microsoft.com/office/drawing/2014/main" id="{01D7E2C6-683D-48F7-9FD8-B5E5E10C523D}"/>
                    </a:ext>
                  </a:extLst>
                </p:cNvPr>
                <p:cNvSpPr txBox="1"/>
                <p:nvPr/>
              </p:nvSpPr>
              <p:spPr>
                <a:xfrm>
                  <a:off x="5968421" y="3357820"/>
                  <a:ext cx="965696" cy="485138"/>
                </a:xfrm>
                <a:prstGeom prst="rect">
                  <a:avLst/>
                </a:prstGeom>
                <a:noFill/>
                <a:effectLst/>
              </p:spPr>
              <p:txBody>
                <a:bodyPr wrap="square" rtlCol="0">
                  <a:spAutoFit/>
                </a:bodyPr>
                <a:lstStyle/>
                <a:p>
                  <a:pPr defTabSz="685800" eaLnBrk="1" fontAlgn="auto" hangingPunct="1">
                    <a:spcBef>
                      <a:spcPts val="0"/>
                    </a:spcBef>
                    <a:spcAft>
                      <a:spcPts val="0"/>
                    </a:spcAft>
                  </a:pPr>
                  <a:r>
                    <a:rPr lang="en-US" sz="1950" b="1">
                      <a:solidFill>
                        <a:srgbClr val="7CCA62"/>
                      </a:solidFill>
                      <a:latin typeface="Poppins" panose="00000500000000000000" pitchFamily="2" charset="0"/>
                      <a:cs typeface="Poppins" panose="00000500000000000000" pitchFamily="2" charset="0"/>
                    </a:rPr>
                    <a:t>Tech</a:t>
                  </a:r>
                </a:p>
              </p:txBody>
            </p:sp>
            <p:sp>
              <p:nvSpPr>
                <p:cNvPr id="35" name="TextBox 34">
                  <a:extLst>
                    <a:ext uri="{FF2B5EF4-FFF2-40B4-BE49-F238E27FC236}">
                      <a16:creationId xmlns:a16="http://schemas.microsoft.com/office/drawing/2014/main" id="{0978E059-C0F7-40DC-BE4B-1F8EF5798977}"/>
                    </a:ext>
                  </a:extLst>
                </p:cNvPr>
                <p:cNvSpPr txBox="1"/>
                <p:nvPr/>
              </p:nvSpPr>
              <p:spPr>
                <a:xfrm>
                  <a:off x="5432024" y="3723396"/>
                  <a:ext cx="2230684" cy="741975"/>
                </a:xfrm>
                <a:prstGeom prst="rect">
                  <a:avLst/>
                </a:prstGeom>
                <a:noFill/>
              </p:spPr>
              <p:txBody>
                <a:bodyPr wrap="square" rtlCol="0">
                  <a:spAutoFit/>
                </a:bodyPr>
                <a:lstStyle/>
                <a:p>
                  <a:pPr algn="ctr" defTabSz="685800" eaLnBrk="1" fontAlgn="auto" hangingPunct="1">
                    <a:spcBef>
                      <a:spcPts val="0"/>
                    </a:spcBef>
                    <a:spcAft>
                      <a:spcPts val="0"/>
                    </a:spcAft>
                  </a:pPr>
                  <a:r>
                    <a:rPr lang="en-US" sz="825">
                      <a:solidFill>
                        <a:prstClr val="black"/>
                      </a:solidFill>
                      <a:latin typeface="Roboto" panose="02000000000000000000" pitchFamily="2" charset="0"/>
                      <a:ea typeface="Roboto" panose="02000000000000000000" pitchFamily="2" charset="0"/>
                      <a:cs typeface="Arial" panose="020B0604020202020204" pitchFamily="34" charset="0"/>
                    </a:rPr>
                    <a:t>Productionize science into scalable technology resources and services accessed through customer-focused user interfaces</a:t>
                  </a:r>
                </a:p>
              </p:txBody>
            </p:sp>
            <p:sp>
              <p:nvSpPr>
                <p:cNvPr id="36" name="Oval 35">
                  <a:extLst>
                    <a:ext uri="{FF2B5EF4-FFF2-40B4-BE49-F238E27FC236}">
                      <a16:creationId xmlns:a16="http://schemas.microsoft.com/office/drawing/2014/main" id="{9EDBA2E9-FA19-4D06-B9E9-CBAEE0BDB331}"/>
                    </a:ext>
                  </a:extLst>
                </p:cNvPr>
                <p:cNvSpPr/>
                <p:nvPr/>
              </p:nvSpPr>
              <p:spPr>
                <a:xfrm>
                  <a:off x="6966258" y="2539209"/>
                  <a:ext cx="867491" cy="861974"/>
                </a:xfrm>
                <a:prstGeom prst="ellipse">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pic>
            <p:nvPicPr>
              <p:cNvPr id="38" name="Graphic 37" descr="Ui Ux with solid fill">
                <a:extLst>
                  <a:ext uri="{FF2B5EF4-FFF2-40B4-BE49-F238E27FC236}">
                    <a16:creationId xmlns:a16="http://schemas.microsoft.com/office/drawing/2014/main" id="{137D6F7A-0071-4338-B6F2-C768719A06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958384" y="3600336"/>
                <a:ext cx="603464" cy="603464"/>
              </a:xfrm>
              <a:prstGeom prst="rect">
                <a:avLst/>
              </a:prstGeom>
            </p:spPr>
          </p:pic>
        </p:grpSp>
        <p:pic>
          <p:nvPicPr>
            <p:cNvPr id="46" name="Picture 45" descr="Icon&#10;&#10;Description automatically generated">
              <a:extLst>
                <a:ext uri="{FF2B5EF4-FFF2-40B4-BE49-F238E27FC236}">
                  <a16:creationId xmlns:a16="http://schemas.microsoft.com/office/drawing/2014/main" id="{7681FF21-4FB0-4AB4-A765-BF7C00101E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98802" y="2676231"/>
              <a:ext cx="1600423" cy="1600423"/>
            </a:xfrm>
            <a:prstGeom prst="ellipse">
              <a:avLst/>
            </a:prstGeom>
            <a:ln w="25400" cap="rnd">
              <a:solidFill>
                <a:srgbClr val="7F7F7F"/>
              </a:solidFill>
            </a:ln>
            <a:effectLst>
              <a:outerShdw blurRad="50800" dist="38100" dir="2700000" algn="tl" rotWithShape="0">
                <a:prstClr val="black">
                  <a:alpha val="40000"/>
                </a:prstClr>
              </a:outerShdw>
            </a:effectLst>
          </p:spPr>
        </p:pic>
      </p:grpSp>
      <p:sp>
        <p:nvSpPr>
          <p:cNvPr id="48" name="TextBox 47">
            <a:extLst>
              <a:ext uri="{FF2B5EF4-FFF2-40B4-BE49-F238E27FC236}">
                <a16:creationId xmlns:a16="http://schemas.microsoft.com/office/drawing/2014/main" id="{63A2413F-41E9-4705-8E5C-231EB9C7EA13}"/>
              </a:ext>
            </a:extLst>
          </p:cNvPr>
          <p:cNvSpPr txBox="1"/>
          <p:nvPr/>
        </p:nvSpPr>
        <p:spPr>
          <a:xfrm>
            <a:off x="6215107" y="3489418"/>
            <a:ext cx="850541" cy="738664"/>
          </a:xfrm>
          <a:prstGeom prst="rect">
            <a:avLst/>
          </a:prstGeom>
          <a:noFill/>
          <a:effectLst>
            <a:outerShdw blurRad="88900" dist="38100" dir="2700000" algn="tl" rotWithShape="0">
              <a:schemeClr val="bg1">
                <a:lumMod val="50000"/>
                <a:alpha val="40000"/>
              </a:schemeClr>
            </a:outerShdw>
          </a:effectLst>
        </p:spPr>
        <p:txBody>
          <a:bodyPr wrap="square" rtlCol="0">
            <a:spAutoFit/>
          </a:bodyPr>
          <a:lstStyle/>
          <a:p>
            <a:pPr defTabSz="685800" eaLnBrk="1" fontAlgn="auto" hangingPunct="1">
              <a:spcBef>
                <a:spcPts val="0"/>
              </a:spcBef>
              <a:spcAft>
                <a:spcPts val="0"/>
              </a:spcAft>
            </a:pPr>
            <a:r>
              <a:rPr lang="en-US" sz="2100" b="1" spc="225">
                <a:solidFill>
                  <a:prstClr val="white"/>
                </a:solidFill>
                <a:latin typeface="Roboto" panose="02000000000000000000" pitchFamily="2" charset="0"/>
                <a:ea typeface="Roboto" panose="02000000000000000000" pitchFamily="2" charset="0"/>
                <a:cs typeface="Poppins" panose="00000500000000000000" pitchFamily="2" charset="0"/>
              </a:rPr>
              <a:t>RIPL</a:t>
            </a:r>
          </a:p>
        </p:txBody>
      </p:sp>
      <p:sp>
        <p:nvSpPr>
          <p:cNvPr id="52" name="Rectangle: Rounded Corners 51">
            <a:extLst>
              <a:ext uri="{FF2B5EF4-FFF2-40B4-BE49-F238E27FC236}">
                <a16:creationId xmlns:a16="http://schemas.microsoft.com/office/drawing/2014/main" id="{8F6C073B-54A0-4558-B93C-F244D126C2C6}"/>
              </a:ext>
            </a:extLst>
          </p:cNvPr>
          <p:cNvSpPr/>
          <p:nvPr/>
        </p:nvSpPr>
        <p:spPr>
          <a:xfrm>
            <a:off x="239271" y="1607189"/>
            <a:ext cx="4979693" cy="562691"/>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53" name="Rectangle: Rounded Corners 52">
            <a:extLst>
              <a:ext uri="{FF2B5EF4-FFF2-40B4-BE49-F238E27FC236}">
                <a16:creationId xmlns:a16="http://schemas.microsoft.com/office/drawing/2014/main" id="{71238BAE-234E-4A65-8F94-9175973193DC}"/>
              </a:ext>
            </a:extLst>
          </p:cNvPr>
          <p:cNvSpPr/>
          <p:nvPr/>
        </p:nvSpPr>
        <p:spPr>
          <a:xfrm>
            <a:off x="165709" y="1537912"/>
            <a:ext cx="4918043" cy="534907"/>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86D42A6-DE3B-4801-BB27-492B16FE7710}"/>
              </a:ext>
            </a:extLst>
          </p:cNvPr>
          <p:cNvSpPr>
            <a:spLocks noGrp="1"/>
          </p:cNvSpPr>
          <p:nvPr>
            <p:ph idx="1"/>
          </p:nvPr>
        </p:nvSpPr>
        <p:spPr>
          <a:xfrm>
            <a:off x="164254" y="1581586"/>
            <a:ext cx="4948775" cy="464638"/>
          </a:xfrm>
        </p:spPr>
        <p:txBody>
          <a:bodyPr vert="horz" lIns="68580" tIns="34290" rIns="68580" bIns="34290" rtlCol="0" anchor="t">
            <a:noAutofit/>
          </a:bodyPr>
          <a:lstStyle/>
          <a:p>
            <a:pPr marL="0" indent="0">
              <a:spcBef>
                <a:spcPct val="0"/>
              </a:spcBef>
              <a:buNone/>
            </a:pPr>
            <a:r>
              <a:rPr lang="en-US" b="1" dirty="0">
                <a:solidFill>
                  <a:schemeClr val="accent5"/>
                </a:solidFill>
                <a:latin typeface="Roboto"/>
                <a:ea typeface="Roboto"/>
                <a:cs typeface="Arial"/>
              </a:rPr>
              <a:t>RIPL integrates three key areas of expertise into a holistic approach to government innovation.</a:t>
            </a:r>
          </a:p>
        </p:txBody>
      </p:sp>
    </p:spTree>
    <p:extLst>
      <p:ext uri="{BB962C8B-B14F-4D97-AF65-F5344CB8AC3E}">
        <p14:creationId xmlns:p14="http://schemas.microsoft.com/office/powerpoint/2010/main" val="3556890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3D1037-F0CE-1698-F889-03B82FDBFD4E}"/>
              </a:ext>
            </a:extLst>
          </p:cNvPr>
          <p:cNvSpPr>
            <a:spLocks noGrp="1"/>
          </p:cNvSpPr>
          <p:nvPr>
            <p:ph type="ctrTitle"/>
          </p:nvPr>
        </p:nvSpPr>
        <p:spPr>
          <a:xfrm>
            <a:off x="261218" y="1207997"/>
            <a:ext cx="2503170" cy="795098"/>
          </a:xfrm>
        </p:spPr>
        <p:txBody>
          <a:bodyPr>
            <a:normAutofit/>
          </a:bodyPr>
          <a:lstStyle/>
          <a:p>
            <a:r>
              <a:rPr lang="en-US">
                <a:solidFill>
                  <a:schemeClr val="tx1"/>
                </a:solidFill>
                <a:latin typeface="Poppins"/>
                <a:ea typeface="Roboto"/>
                <a:cs typeface="Poppins"/>
              </a:rPr>
              <a:t>Project Goals</a:t>
            </a:r>
            <a:endParaRPr lang="en-US">
              <a:solidFill>
                <a:schemeClr val="tx1"/>
              </a:solidFill>
            </a:endParaRPr>
          </a:p>
        </p:txBody>
      </p:sp>
      <p:sp>
        <p:nvSpPr>
          <p:cNvPr id="7" name="Subtitle 6">
            <a:extLst>
              <a:ext uri="{FF2B5EF4-FFF2-40B4-BE49-F238E27FC236}">
                <a16:creationId xmlns:a16="http://schemas.microsoft.com/office/drawing/2014/main" id="{74CC0B3F-7592-DF25-FC48-CAD9B6102767}"/>
              </a:ext>
            </a:extLst>
          </p:cNvPr>
          <p:cNvSpPr>
            <a:spLocks noGrp="1"/>
          </p:cNvSpPr>
          <p:nvPr>
            <p:ph type="body" sz="quarter" idx="4294967295"/>
          </p:nvPr>
        </p:nvSpPr>
        <p:spPr>
          <a:xfrm>
            <a:off x="301753" y="1818085"/>
            <a:ext cx="7634069" cy="3221831"/>
          </a:xfrm>
          <a:prstGeom prst="rect">
            <a:avLst/>
          </a:prstGeom>
        </p:spPr>
        <p:txBody>
          <a:bodyPr vert="horz" lIns="68580" tIns="34290" rIns="68580" bIns="34290" rtlCol="0" anchor="t">
            <a:noAutofit/>
          </a:bodyPr>
          <a:lstStyle/>
          <a:p>
            <a:pPr marL="257175" indent="-257175">
              <a:lnSpc>
                <a:spcPct val="100000"/>
              </a:lnSpc>
              <a:buAutoNum type="arabicPeriod"/>
            </a:pPr>
            <a:r>
              <a:rPr lang="en-US" sz="1350" b="1" dirty="0">
                <a:solidFill>
                  <a:schemeClr val="bg2">
                    <a:lumMod val="10000"/>
                  </a:schemeClr>
                </a:solidFill>
                <a:latin typeface="Poppins"/>
                <a:cs typeface="Arial"/>
              </a:rPr>
              <a:t>Use cloud technology to create an application </a:t>
            </a:r>
            <a:r>
              <a:rPr lang="en-US" sz="1350" dirty="0">
                <a:solidFill>
                  <a:schemeClr val="bg2">
                    <a:lumMod val="10000"/>
                  </a:schemeClr>
                </a:solidFill>
                <a:latin typeface="Poppins"/>
                <a:cs typeface="Arial"/>
              </a:rPr>
              <a:t>where public works contractors across the state can digitally submit certified payrolls so that information is:</a:t>
            </a:r>
            <a:endParaRPr lang="en-US" sz="1350" dirty="0">
              <a:solidFill>
                <a:schemeClr val="bg2">
                  <a:lumMod val="10000"/>
                </a:schemeClr>
              </a:solidFill>
              <a:latin typeface="Poppins"/>
            </a:endParaRPr>
          </a:p>
          <a:p>
            <a:pPr lvl="1">
              <a:lnSpc>
                <a:spcPct val="100000"/>
              </a:lnSpc>
            </a:pPr>
            <a:r>
              <a:rPr lang="en-US" sz="1350" dirty="0">
                <a:solidFill>
                  <a:schemeClr val="bg2">
                    <a:lumMod val="10000"/>
                  </a:schemeClr>
                </a:solidFill>
                <a:latin typeface="Poppins"/>
                <a:cs typeface="Arial"/>
              </a:rPr>
              <a:t>Easily searchable</a:t>
            </a:r>
          </a:p>
          <a:p>
            <a:pPr lvl="1">
              <a:lnSpc>
                <a:spcPct val="100000"/>
              </a:lnSpc>
            </a:pPr>
            <a:r>
              <a:rPr lang="en-US" sz="1350" dirty="0">
                <a:solidFill>
                  <a:schemeClr val="bg2">
                    <a:lumMod val="10000"/>
                  </a:schemeClr>
                </a:solidFill>
                <a:latin typeface="Poppins"/>
                <a:cs typeface="Arial"/>
              </a:rPr>
              <a:t>Able to be analyzed and reported upon</a:t>
            </a:r>
          </a:p>
          <a:p>
            <a:pPr lvl="1">
              <a:lnSpc>
                <a:spcPct val="100000"/>
              </a:lnSpc>
            </a:pPr>
            <a:r>
              <a:rPr lang="en-US" sz="1350" dirty="0">
                <a:solidFill>
                  <a:schemeClr val="bg2">
                    <a:lumMod val="10000"/>
                  </a:schemeClr>
                </a:solidFill>
                <a:latin typeface="Poppins"/>
                <a:cs typeface="Arial"/>
              </a:rPr>
              <a:t>Made readily available to the state for its enforcement responsibilities and to other stakeholders as needed</a:t>
            </a:r>
          </a:p>
          <a:p>
            <a:pPr lvl="1">
              <a:lnSpc>
                <a:spcPct val="100000"/>
              </a:lnSpc>
            </a:pPr>
            <a:endParaRPr lang="en-US" sz="1350" dirty="0">
              <a:solidFill>
                <a:schemeClr val="bg2">
                  <a:lumMod val="10000"/>
                </a:schemeClr>
              </a:solidFill>
              <a:latin typeface="Poppins"/>
              <a:cs typeface="Arial"/>
            </a:endParaRPr>
          </a:p>
          <a:p>
            <a:pPr marL="342900" indent="-342900">
              <a:lnSpc>
                <a:spcPct val="100000"/>
              </a:lnSpc>
              <a:buFont typeface="+mj-lt"/>
              <a:buAutoNum type="arabicPeriod"/>
            </a:pPr>
            <a:r>
              <a:rPr lang="en-US" sz="1350" dirty="0">
                <a:solidFill>
                  <a:schemeClr val="bg2">
                    <a:lumMod val="10000"/>
                  </a:schemeClr>
                </a:solidFill>
                <a:latin typeface="Poppins"/>
                <a:cs typeface="Arial"/>
              </a:rPr>
              <a:t>Develop analytical and reporting protocols needed to carry out</a:t>
            </a:r>
            <a:r>
              <a:rPr lang="en-US" sz="1350" b="1" dirty="0">
                <a:solidFill>
                  <a:schemeClr val="bg2">
                    <a:lumMod val="10000"/>
                  </a:schemeClr>
                </a:solidFill>
                <a:latin typeface="Poppins"/>
                <a:cs typeface="Arial"/>
              </a:rPr>
              <a:t> strategic enforcement</a:t>
            </a:r>
            <a:r>
              <a:rPr lang="en-US" sz="1350" dirty="0">
                <a:solidFill>
                  <a:schemeClr val="bg2">
                    <a:lumMod val="10000"/>
                  </a:schemeClr>
                </a:solidFill>
                <a:latin typeface="Poppins"/>
                <a:cs typeface="Arial"/>
              </a:rPr>
              <a:t> functions and provide greater transparency to the public on the behavior of employers under contract to the state.</a:t>
            </a:r>
          </a:p>
          <a:p>
            <a:pPr marL="0" indent="0">
              <a:lnSpc>
                <a:spcPct val="100000"/>
              </a:lnSpc>
              <a:buNone/>
            </a:pPr>
            <a:endParaRPr lang="en-US" sz="1350" dirty="0">
              <a:solidFill>
                <a:schemeClr val="bg2">
                  <a:lumMod val="10000"/>
                </a:schemeClr>
              </a:solidFill>
              <a:latin typeface="Poppins"/>
              <a:cs typeface="Arial"/>
            </a:endParaRPr>
          </a:p>
        </p:txBody>
      </p:sp>
    </p:spTree>
    <p:extLst>
      <p:ext uri="{BB962C8B-B14F-4D97-AF65-F5344CB8AC3E}">
        <p14:creationId xmlns:p14="http://schemas.microsoft.com/office/powerpoint/2010/main" val="1749831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88A85A-AD60-431D-B510-972D88A6C38F}"/>
              </a:ext>
            </a:extLst>
          </p:cNvPr>
          <p:cNvSpPr>
            <a:spLocks noGrp="1"/>
          </p:cNvSpPr>
          <p:nvPr>
            <p:ph type="ctrTitle"/>
          </p:nvPr>
        </p:nvSpPr>
        <p:spPr>
          <a:xfrm>
            <a:off x="295321" y="1130653"/>
            <a:ext cx="8696161" cy="537002"/>
          </a:xfrm>
        </p:spPr>
        <p:txBody>
          <a:bodyPr/>
          <a:lstStyle/>
          <a:p>
            <a:pPr marL="171450" indent="-171450">
              <a:spcBef>
                <a:spcPts val="750"/>
              </a:spcBef>
            </a:pPr>
            <a:r>
              <a:rPr lang="en-US" sz="2100">
                <a:solidFill>
                  <a:schemeClr val="tx1"/>
                </a:solidFill>
                <a:latin typeface="Poppins"/>
                <a:ea typeface="Roboto"/>
                <a:cs typeface="Poppins"/>
              </a:rPr>
              <a:t>Our Solution: Modernize Tools for Compliance &amp; Enforcement</a:t>
            </a:r>
            <a:endParaRPr lang="en-US">
              <a:solidFill>
                <a:schemeClr val="tx1"/>
              </a:solidFill>
            </a:endParaRPr>
          </a:p>
        </p:txBody>
      </p:sp>
      <p:cxnSp>
        <p:nvCxnSpPr>
          <p:cNvPr id="9" name="Straight Arrow Connector 8">
            <a:extLst>
              <a:ext uri="{FF2B5EF4-FFF2-40B4-BE49-F238E27FC236}">
                <a16:creationId xmlns:a16="http://schemas.microsoft.com/office/drawing/2014/main" id="{1B28A1AB-E23F-A1A1-D0F6-C9C1123A2824}"/>
              </a:ext>
            </a:extLst>
          </p:cNvPr>
          <p:cNvCxnSpPr>
            <a:cxnSpLocks/>
          </p:cNvCxnSpPr>
          <p:nvPr/>
        </p:nvCxnSpPr>
        <p:spPr>
          <a:xfrm flipH="1" flipV="1">
            <a:off x="7125712" y="3150312"/>
            <a:ext cx="619925" cy="598431"/>
          </a:xfrm>
          <a:prstGeom prst="straightConnector1">
            <a:avLst/>
          </a:prstGeom>
          <a:ln w="28575">
            <a:solidFill>
              <a:schemeClr val="tx2"/>
            </a:solidFill>
            <a:prstDash val="solid"/>
            <a:tailEnd type="triangle"/>
          </a:ln>
        </p:spPr>
        <p:style>
          <a:lnRef idx="3">
            <a:schemeClr val="accent4"/>
          </a:lnRef>
          <a:fillRef idx="0">
            <a:schemeClr val="accent4"/>
          </a:fillRef>
          <a:effectRef idx="2">
            <a:schemeClr val="accent4"/>
          </a:effectRef>
          <a:fontRef idx="minor">
            <a:schemeClr val="tx1"/>
          </a:fontRef>
        </p:style>
      </p:cxnSp>
      <p:grpSp>
        <p:nvGrpSpPr>
          <p:cNvPr id="20" name="Group 19">
            <a:extLst>
              <a:ext uri="{FF2B5EF4-FFF2-40B4-BE49-F238E27FC236}">
                <a16:creationId xmlns:a16="http://schemas.microsoft.com/office/drawing/2014/main" id="{D6F008A0-DE7B-A72C-3ED3-3423DD5195BB}"/>
              </a:ext>
            </a:extLst>
          </p:cNvPr>
          <p:cNvGrpSpPr/>
          <p:nvPr/>
        </p:nvGrpSpPr>
        <p:grpSpPr>
          <a:xfrm>
            <a:off x="4532409" y="3963255"/>
            <a:ext cx="1439423" cy="804773"/>
            <a:chOff x="9420725" y="969771"/>
            <a:chExt cx="1919230" cy="1073030"/>
          </a:xfrm>
        </p:grpSpPr>
        <p:sp>
          <p:nvSpPr>
            <p:cNvPr id="12" name="TextBox 11">
              <a:extLst>
                <a:ext uri="{FF2B5EF4-FFF2-40B4-BE49-F238E27FC236}">
                  <a16:creationId xmlns:a16="http://schemas.microsoft.com/office/drawing/2014/main" id="{330A49E6-B678-8D48-BDB1-E325625FABB7}"/>
                </a:ext>
              </a:extLst>
            </p:cNvPr>
            <p:cNvSpPr txBox="1"/>
            <p:nvPr/>
          </p:nvSpPr>
          <p:spPr>
            <a:xfrm>
              <a:off x="9420725" y="969771"/>
              <a:ext cx="1919230" cy="3693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eaLnBrk="1" fontAlgn="auto" hangingPunct="1">
                <a:spcBef>
                  <a:spcPts val="0"/>
                </a:spcBef>
                <a:spcAft>
                  <a:spcPts val="0"/>
                </a:spcAft>
              </a:pPr>
              <a:r>
                <a:rPr lang="en-US" sz="1350">
                  <a:solidFill>
                    <a:srgbClr val="0B5395"/>
                  </a:solidFill>
                  <a:latin typeface="Poppins"/>
                </a:rPr>
                <a:t>Contractor info</a:t>
              </a:r>
            </a:p>
          </p:txBody>
        </p:sp>
        <p:sp>
          <p:nvSpPr>
            <p:cNvPr id="13" name="TextBox 12">
              <a:extLst>
                <a:ext uri="{FF2B5EF4-FFF2-40B4-BE49-F238E27FC236}">
                  <a16:creationId xmlns:a16="http://schemas.microsoft.com/office/drawing/2014/main" id="{AED8E4BF-3B33-5101-3D46-4EB0BC884FC3}"/>
                </a:ext>
              </a:extLst>
            </p:cNvPr>
            <p:cNvSpPr txBox="1"/>
            <p:nvPr/>
          </p:nvSpPr>
          <p:spPr>
            <a:xfrm>
              <a:off x="9438165" y="1673469"/>
              <a:ext cx="1857778" cy="3693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eaLnBrk="1" fontAlgn="auto" hangingPunct="1">
                <a:spcBef>
                  <a:spcPts val="0"/>
                </a:spcBef>
                <a:spcAft>
                  <a:spcPts val="0"/>
                </a:spcAft>
              </a:pPr>
              <a:r>
                <a:rPr lang="en-US" sz="1350">
                  <a:solidFill>
                    <a:srgbClr val="0B5395"/>
                  </a:solidFill>
                  <a:latin typeface="Poppins"/>
                </a:rPr>
                <a:t>Contract info</a:t>
              </a:r>
            </a:p>
          </p:txBody>
        </p:sp>
        <p:cxnSp>
          <p:nvCxnSpPr>
            <p:cNvPr id="8" name="Straight Arrow Connector 7">
              <a:extLst>
                <a:ext uri="{FF2B5EF4-FFF2-40B4-BE49-F238E27FC236}">
                  <a16:creationId xmlns:a16="http://schemas.microsoft.com/office/drawing/2014/main" id="{277A0CA6-AF08-DD29-9717-34112511DA94}"/>
                </a:ext>
              </a:extLst>
            </p:cNvPr>
            <p:cNvCxnSpPr>
              <a:cxnSpLocks/>
            </p:cNvCxnSpPr>
            <p:nvPr/>
          </p:nvCxnSpPr>
          <p:spPr>
            <a:xfrm flipV="1">
              <a:off x="9529603" y="1484044"/>
              <a:ext cx="1538910" cy="12097"/>
            </a:xfrm>
            <a:prstGeom prst="straightConnector1">
              <a:avLst/>
            </a:prstGeom>
            <a:ln w="28575">
              <a:solidFill>
                <a:srgbClr val="0B5395"/>
              </a:solidFill>
              <a:prstDash val="solid"/>
              <a:headEnd type="triangle"/>
              <a:tailEnd type="triangle"/>
            </a:ln>
          </p:spPr>
          <p:style>
            <a:lnRef idx="3">
              <a:schemeClr val="accent4"/>
            </a:lnRef>
            <a:fillRef idx="0">
              <a:schemeClr val="accent4"/>
            </a:fillRef>
            <a:effectRef idx="2">
              <a:schemeClr val="accent4"/>
            </a:effectRef>
            <a:fontRef idx="minor">
              <a:schemeClr val="tx1"/>
            </a:fontRef>
          </p:style>
        </p:cxnSp>
      </p:grpSp>
      <p:grpSp>
        <p:nvGrpSpPr>
          <p:cNvPr id="24" name="Group 23">
            <a:extLst>
              <a:ext uri="{FF2B5EF4-FFF2-40B4-BE49-F238E27FC236}">
                <a16:creationId xmlns:a16="http://schemas.microsoft.com/office/drawing/2014/main" id="{DB6B13C6-BB1E-B1D7-241A-F7687FCDF7F1}"/>
              </a:ext>
            </a:extLst>
          </p:cNvPr>
          <p:cNvGrpSpPr/>
          <p:nvPr/>
        </p:nvGrpSpPr>
        <p:grpSpPr>
          <a:xfrm>
            <a:off x="1675406" y="3894825"/>
            <a:ext cx="2779902" cy="1045360"/>
            <a:chOff x="256794" y="4214856"/>
            <a:chExt cx="4375860" cy="1486489"/>
          </a:xfrm>
        </p:grpSpPr>
        <p:pic>
          <p:nvPicPr>
            <p:cNvPr id="6" name="Picture 2" descr="A picture containing text, outdoor, street, sign&#10;&#10;Description automatically generated">
              <a:extLst>
                <a:ext uri="{FF2B5EF4-FFF2-40B4-BE49-F238E27FC236}">
                  <a16:creationId xmlns:a16="http://schemas.microsoft.com/office/drawing/2014/main" id="{D86428F4-E0C1-446B-BAEF-D33BD0A7C0A6}"/>
                </a:ext>
              </a:extLst>
            </p:cNvPr>
            <p:cNvPicPr>
              <a:picLocks noChangeAspect="1"/>
            </p:cNvPicPr>
            <p:nvPr/>
          </p:nvPicPr>
          <p:blipFill>
            <a:blip r:embed="rId3"/>
            <a:stretch>
              <a:fillRect/>
            </a:stretch>
          </p:blipFill>
          <p:spPr>
            <a:xfrm>
              <a:off x="394571" y="4447537"/>
              <a:ext cx="991686" cy="991686"/>
            </a:xfrm>
            <a:prstGeom prst="rect">
              <a:avLst/>
            </a:prstGeom>
            <a:ln>
              <a:noFill/>
              <a:prstDash val="sysDot"/>
            </a:ln>
          </p:spPr>
        </p:pic>
        <p:sp>
          <p:nvSpPr>
            <p:cNvPr id="26" name="TextBox 25">
              <a:extLst>
                <a:ext uri="{FF2B5EF4-FFF2-40B4-BE49-F238E27FC236}">
                  <a16:creationId xmlns:a16="http://schemas.microsoft.com/office/drawing/2014/main" id="{2E5BA410-B359-F6EC-10BA-18E22FEE3062}"/>
                </a:ext>
              </a:extLst>
            </p:cNvPr>
            <p:cNvSpPr txBox="1"/>
            <p:nvPr/>
          </p:nvSpPr>
          <p:spPr>
            <a:xfrm>
              <a:off x="1219223" y="4433819"/>
              <a:ext cx="3207178" cy="39388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eaLnBrk="1" fontAlgn="auto" hangingPunct="1">
                <a:spcBef>
                  <a:spcPts val="0"/>
                </a:spcBef>
                <a:spcAft>
                  <a:spcPts val="0"/>
                </a:spcAft>
              </a:pPr>
              <a:r>
                <a:rPr lang="en-US" sz="1350" b="1">
                  <a:solidFill>
                    <a:srgbClr val="0F6FC6"/>
                  </a:solidFill>
                  <a:latin typeface="Poppins"/>
                  <a:cs typeface="Segoe UI"/>
                </a:rPr>
                <a:t>Public Body Portal</a:t>
              </a:r>
              <a:endParaRPr lang="en-US" sz="1350">
                <a:solidFill>
                  <a:srgbClr val="0F6FC6"/>
                </a:solidFill>
                <a:latin typeface="Poppins"/>
                <a:cs typeface="Poppins"/>
              </a:endParaRPr>
            </a:p>
          </p:txBody>
        </p:sp>
        <p:sp>
          <p:nvSpPr>
            <p:cNvPr id="3" name="TextBox 2">
              <a:extLst>
                <a:ext uri="{FF2B5EF4-FFF2-40B4-BE49-F238E27FC236}">
                  <a16:creationId xmlns:a16="http://schemas.microsoft.com/office/drawing/2014/main" id="{2F9A099E-2EDA-F93E-DEFA-EF72FDFAF347}"/>
                </a:ext>
              </a:extLst>
            </p:cNvPr>
            <p:cNvSpPr txBox="1"/>
            <p:nvPr/>
          </p:nvSpPr>
          <p:spPr>
            <a:xfrm>
              <a:off x="1359642" y="4862820"/>
              <a:ext cx="3142380" cy="62365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eaLnBrk="1" fontAlgn="auto" hangingPunct="1">
                <a:spcBef>
                  <a:spcPts val="0"/>
                </a:spcBef>
                <a:spcAft>
                  <a:spcPts val="0"/>
                </a:spcAft>
              </a:pPr>
              <a:r>
                <a:rPr lang="en-US" sz="1200">
                  <a:solidFill>
                    <a:srgbClr val="0B5395"/>
                  </a:solidFill>
                  <a:latin typeface="Poppins"/>
                </a:rPr>
                <a:t>Upload contracts, views certified payroll</a:t>
              </a:r>
              <a:endParaRPr lang="en-US" sz="1200">
                <a:solidFill>
                  <a:srgbClr val="0B5395"/>
                </a:solidFill>
                <a:latin typeface="Poppins"/>
                <a:cs typeface="Poppins"/>
              </a:endParaRPr>
            </a:p>
          </p:txBody>
        </p:sp>
        <p:sp>
          <p:nvSpPr>
            <p:cNvPr id="2" name="Rectangle: Rounded Corners 1">
              <a:extLst>
                <a:ext uri="{FF2B5EF4-FFF2-40B4-BE49-F238E27FC236}">
                  <a16:creationId xmlns:a16="http://schemas.microsoft.com/office/drawing/2014/main" id="{61649919-F459-A6E1-90F6-BCD348485DF6}"/>
                </a:ext>
              </a:extLst>
            </p:cNvPr>
            <p:cNvSpPr/>
            <p:nvPr/>
          </p:nvSpPr>
          <p:spPr>
            <a:xfrm>
              <a:off x="256794" y="4214856"/>
              <a:ext cx="4375860" cy="1486489"/>
            </a:xfrm>
            <a:prstGeom prst="round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a:endParaRPr>
            </a:p>
          </p:txBody>
        </p:sp>
      </p:grpSp>
      <p:grpSp>
        <p:nvGrpSpPr>
          <p:cNvPr id="16" name="Group 15">
            <a:extLst>
              <a:ext uri="{FF2B5EF4-FFF2-40B4-BE49-F238E27FC236}">
                <a16:creationId xmlns:a16="http://schemas.microsoft.com/office/drawing/2014/main" id="{77B7D3AC-20B5-32A5-9DBD-6114C07C379F}"/>
              </a:ext>
            </a:extLst>
          </p:cNvPr>
          <p:cNvGrpSpPr/>
          <p:nvPr/>
        </p:nvGrpSpPr>
        <p:grpSpPr>
          <a:xfrm>
            <a:off x="6011855" y="3879929"/>
            <a:ext cx="3131019" cy="1086548"/>
            <a:chOff x="7068456" y="4153806"/>
            <a:chExt cx="4854313" cy="1623785"/>
          </a:xfrm>
        </p:grpSpPr>
        <p:pic>
          <p:nvPicPr>
            <p:cNvPr id="10" name="Picture 6">
              <a:extLst>
                <a:ext uri="{FF2B5EF4-FFF2-40B4-BE49-F238E27FC236}">
                  <a16:creationId xmlns:a16="http://schemas.microsoft.com/office/drawing/2014/main" id="{2B3DAAD6-A346-17A7-00B1-13063984854E}"/>
                </a:ext>
              </a:extLst>
            </p:cNvPr>
            <p:cNvPicPr>
              <a:picLocks noChangeAspect="1"/>
            </p:cNvPicPr>
            <p:nvPr/>
          </p:nvPicPr>
          <p:blipFill>
            <a:blip r:embed="rId4"/>
            <a:stretch>
              <a:fillRect/>
            </a:stretch>
          </p:blipFill>
          <p:spPr>
            <a:xfrm>
              <a:off x="7333238" y="4450623"/>
              <a:ext cx="1445418" cy="954978"/>
            </a:xfrm>
            <a:prstGeom prst="rect">
              <a:avLst/>
            </a:prstGeom>
          </p:spPr>
        </p:pic>
        <p:sp>
          <p:nvSpPr>
            <p:cNvPr id="27" name="TextBox 26">
              <a:extLst>
                <a:ext uri="{FF2B5EF4-FFF2-40B4-BE49-F238E27FC236}">
                  <a16:creationId xmlns:a16="http://schemas.microsoft.com/office/drawing/2014/main" id="{C00DD0EC-C5EC-C654-2CE8-ADCFD9A73B8F}"/>
                </a:ext>
              </a:extLst>
            </p:cNvPr>
            <p:cNvSpPr txBox="1"/>
            <p:nvPr/>
          </p:nvSpPr>
          <p:spPr>
            <a:xfrm>
              <a:off x="8672193" y="4326588"/>
              <a:ext cx="2743200" cy="41395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eaLnBrk="1" fontAlgn="auto" hangingPunct="1">
                <a:spcBef>
                  <a:spcPts val="0"/>
                </a:spcBef>
                <a:spcAft>
                  <a:spcPts val="0"/>
                </a:spcAft>
              </a:pPr>
              <a:r>
                <a:rPr lang="en-US" sz="1350" b="1">
                  <a:solidFill>
                    <a:srgbClr val="0F6FC6"/>
                  </a:solidFill>
                  <a:latin typeface="Poppins"/>
                  <a:cs typeface="Segoe UI"/>
                </a:rPr>
                <a:t>Contractor Portal</a:t>
              </a:r>
              <a:endParaRPr lang="en-US" sz="1350">
                <a:solidFill>
                  <a:srgbClr val="0F6FC6"/>
                </a:solidFill>
                <a:latin typeface="Poppins"/>
                <a:cs typeface="Arial"/>
              </a:endParaRPr>
            </a:p>
          </p:txBody>
        </p:sp>
        <p:sp>
          <p:nvSpPr>
            <p:cNvPr id="4" name="TextBox 3">
              <a:extLst>
                <a:ext uri="{FF2B5EF4-FFF2-40B4-BE49-F238E27FC236}">
                  <a16:creationId xmlns:a16="http://schemas.microsoft.com/office/drawing/2014/main" id="{7DE0E313-675A-014A-BD10-896F7F5D357C}"/>
                </a:ext>
              </a:extLst>
            </p:cNvPr>
            <p:cNvSpPr txBox="1"/>
            <p:nvPr/>
          </p:nvSpPr>
          <p:spPr>
            <a:xfrm>
              <a:off x="8912029" y="4677961"/>
              <a:ext cx="3010740" cy="93140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eaLnBrk="1" fontAlgn="auto" hangingPunct="1">
                <a:spcBef>
                  <a:spcPts val="0"/>
                </a:spcBef>
                <a:spcAft>
                  <a:spcPts val="0"/>
                </a:spcAft>
              </a:pPr>
              <a:r>
                <a:rPr lang="en-US" sz="1200">
                  <a:solidFill>
                    <a:srgbClr val="0B5395"/>
                  </a:solidFill>
                  <a:latin typeface="Poppins"/>
                </a:rPr>
                <a:t>Submit certified payroll (*and optionally contracts)</a:t>
              </a:r>
              <a:endParaRPr lang="en-US" sz="1200">
                <a:solidFill>
                  <a:srgbClr val="0B5395"/>
                </a:solidFill>
                <a:latin typeface="Poppins"/>
                <a:cs typeface="Poppins"/>
              </a:endParaRPr>
            </a:p>
          </p:txBody>
        </p:sp>
        <p:sp>
          <p:nvSpPr>
            <p:cNvPr id="11" name="Rectangle: Rounded Corners 10">
              <a:extLst>
                <a:ext uri="{FF2B5EF4-FFF2-40B4-BE49-F238E27FC236}">
                  <a16:creationId xmlns:a16="http://schemas.microsoft.com/office/drawing/2014/main" id="{F2B79E5F-67CA-6815-0E16-A1938F4B9E39}"/>
                </a:ext>
              </a:extLst>
            </p:cNvPr>
            <p:cNvSpPr/>
            <p:nvPr/>
          </p:nvSpPr>
          <p:spPr>
            <a:xfrm>
              <a:off x="7068456" y="4153806"/>
              <a:ext cx="4735285" cy="1623785"/>
            </a:xfrm>
            <a:prstGeom prst="round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a:endParaRPr>
            </a:p>
          </p:txBody>
        </p:sp>
      </p:grpSp>
      <p:grpSp>
        <p:nvGrpSpPr>
          <p:cNvPr id="18" name="Group 17">
            <a:extLst>
              <a:ext uri="{FF2B5EF4-FFF2-40B4-BE49-F238E27FC236}">
                <a16:creationId xmlns:a16="http://schemas.microsoft.com/office/drawing/2014/main" id="{F4844F6B-6D32-E6C4-B7B4-77ABEE8124E0}"/>
              </a:ext>
            </a:extLst>
          </p:cNvPr>
          <p:cNvGrpSpPr/>
          <p:nvPr/>
        </p:nvGrpSpPr>
        <p:grpSpPr>
          <a:xfrm>
            <a:off x="3979427" y="2040575"/>
            <a:ext cx="3133720" cy="1051612"/>
            <a:chOff x="3575956" y="1423306"/>
            <a:chExt cx="4744644" cy="1587500"/>
          </a:xfrm>
        </p:grpSpPr>
        <p:pic>
          <p:nvPicPr>
            <p:cNvPr id="22" name="Picture 4" descr="Logo&#10;&#10;Description automatically generated">
              <a:extLst>
                <a:ext uri="{FF2B5EF4-FFF2-40B4-BE49-F238E27FC236}">
                  <a16:creationId xmlns:a16="http://schemas.microsoft.com/office/drawing/2014/main" id="{F9DF20A2-39CF-B21C-6825-B97BF8760AD4}"/>
                </a:ext>
              </a:extLst>
            </p:cNvPr>
            <p:cNvPicPr>
              <a:picLocks noChangeAspect="1"/>
            </p:cNvPicPr>
            <p:nvPr/>
          </p:nvPicPr>
          <p:blipFill>
            <a:blip r:embed="rId5"/>
            <a:stretch>
              <a:fillRect/>
            </a:stretch>
          </p:blipFill>
          <p:spPr>
            <a:xfrm>
              <a:off x="3787163" y="1664452"/>
              <a:ext cx="1148771" cy="1129662"/>
            </a:xfrm>
            <a:prstGeom prst="rect">
              <a:avLst/>
            </a:prstGeom>
          </p:spPr>
        </p:pic>
        <p:sp>
          <p:nvSpPr>
            <p:cNvPr id="25" name="TextBox 24">
              <a:extLst>
                <a:ext uri="{FF2B5EF4-FFF2-40B4-BE49-F238E27FC236}">
                  <a16:creationId xmlns:a16="http://schemas.microsoft.com/office/drawing/2014/main" id="{6EF41227-1C6A-6B8E-77A8-51B7F94714D0}"/>
                </a:ext>
              </a:extLst>
            </p:cNvPr>
            <p:cNvSpPr txBox="1"/>
            <p:nvPr/>
          </p:nvSpPr>
          <p:spPr>
            <a:xfrm>
              <a:off x="4741659" y="1592815"/>
              <a:ext cx="3578941" cy="41815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eaLnBrk="1" fontAlgn="auto" hangingPunct="1">
                <a:spcBef>
                  <a:spcPts val="0"/>
                </a:spcBef>
                <a:spcAft>
                  <a:spcPts val="0"/>
                </a:spcAft>
              </a:pPr>
              <a:r>
                <a:rPr lang="en-US" sz="1350" b="1">
                  <a:solidFill>
                    <a:srgbClr val="0F6FC6"/>
                  </a:solidFill>
                  <a:latin typeface="Poppins"/>
                  <a:cs typeface="Segoe UI"/>
                </a:rPr>
                <a:t>Internal NJDOL Portal</a:t>
              </a:r>
              <a:endParaRPr lang="en-US" sz="1350">
                <a:solidFill>
                  <a:srgbClr val="0F6FC6"/>
                </a:solidFill>
                <a:latin typeface="Poppins"/>
                <a:cs typeface="Poppins"/>
              </a:endParaRPr>
            </a:p>
          </p:txBody>
        </p:sp>
        <p:sp>
          <p:nvSpPr>
            <p:cNvPr id="7" name="TextBox 6">
              <a:extLst>
                <a:ext uri="{FF2B5EF4-FFF2-40B4-BE49-F238E27FC236}">
                  <a16:creationId xmlns:a16="http://schemas.microsoft.com/office/drawing/2014/main" id="{F1335CF8-105D-C93A-BC71-B5AB3DB5C3D2}"/>
                </a:ext>
              </a:extLst>
            </p:cNvPr>
            <p:cNvSpPr txBox="1"/>
            <p:nvPr/>
          </p:nvSpPr>
          <p:spPr>
            <a:xfrm>
              <a:off x="5198332" y="1961462"/>
              <a:ext cx="3006209" cy="9408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eaLnBrk="1" fontAlgn="auto" hangingPunct="1">
                <a:spcBef>
                  <a:spcPts val="0"/>
                </a:spcBef>
                <a:spcAft>
                  <a:spcPts val="0"/>
                </a:spcAft>
              </a:pPr>
              <a:r>
                <a:rPr lang="en-US" sz="1200">
                  <a:solidFill>
                    <a:srgbClr val="0B5395"/>
                  </a:solidFill>
                  <a:latin typeface="Poppins"/>
                </a:rPr>
                <a:t>Get a birds' eye view of data and analytics for enforcement</a:t>
              </a:r>
            </a:p>
          </p:txBody>
        </p:sp>
        <p:sp>
          <p:nvSpPr>
            <p:cNvPr id="15" name="Rectangle: Rounded Corners 14">
              <a:extLst>
                <a:ext uri="{FF2B5EF4-FFF2-40B4-BE49-F238E27FC236}">
                  <a16:creationId xmlns:a16="http://schemas.microsoft.com/office/drawing/2014/main" id="{19811C08-F443-B84A-C3A3-1B757975F4E6}"/>
                </a:ext>
              </a:extLst>
            </p:cNvPr>
            <p:cNvSpPr/>
            <p:nvPr/>
          </p:nvSpPr>
          <p:spPr>
            <a:xfrm>
              <a:off x="3575956" y="1423306"/>
              <a:ext cx="4735285" cy="1587500"/>
            </a:xfrm>
            <a:prstGeom prst="round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a:endParaRPr>
            </a:p>
          </p:txBody>
        </p:sp>
      </p:grpSp>
      <p:sp>
        <p:nvSpPr>
          <p:cNvPr id="19" name="TextBox 18">
            <a:extLst>
              <a:ext uri="{FF2B5EF4-FFF2-40B4-BE49-F238E27FC236}">
                <a16:creationId xmlns:a16="http://schemas.microsoft.com/office/drawing/2014/main" id="{840F23B1-A33F-C3AC-F80E-526BDFBC8D33}"/>
              </a:ext>
            </a:extLst>
          </p:cNvPr>
          <p:cNvSpPr txBox="1"/>
          <p:nvPr/>
        </p:nvSpPr>
        <p:spPr>
          <a:xfrm>
            <a:off x="6662956" y="5689309"/>
            <a:ext cx="2358338" cy="213585"/>
          </a:xfrm>
          <a:prstGeom prst="rect">
            <a:avLst/>
          </a:prstGeom>
          <a:noFill/>
        </p:spPr>
        <p:txBody>
          <a:bodyPr wrap="none" rtlCol="0">
            <a:spAutoFit/>
          </a:bodyPr>
          <a:lstStyle/>
          <a:p>
            <a:pPr defTabSz="685800" eaLnBrk="1" fontAlgn="auto" hangingPunct="1">
              <a:spcBef>
                <a:spcPts val="0"/>
              </a:spcBef>
              <a:spcAft>
                <a:spcPts val="0"/>
              </a:spcAft>
            </a:pPr>
            <a:r>
              <a:rPr lang="en-US" sz="788">
                <a:solidFill>
                  <a:srgbClr val="0B5395"/>
                </a:solidFill>
                <a:latin typeface="Poppins" panose="00000500000000000000" pitchFamily="2" charset="0"/>
                <a:cs typeface="Poppins" panose="00000500000000000000" pitchFamily="2" charset="0"/>
              </a:rPr>
              <a:t>Confidential – not for citation or circulation</a:t>
            </a:r>
          </a:p>
        </p:txBody>
      </p:sp>
      <p:pic>
        <p:nvPicPr>
          <p:cNvPr id="21" name="Picture 8" descr="A picture containing text, outdoor, building, person&#10;&#10;Description automatically generated">
            <a:extLst>
              <a:ext uri="{FF2B5EF4-FFF2-40B4-BE49-F238E27FC236}">
                <a16:creationId xmlns:a16="http://schemas.microsoft.com/office/drawing/2014/main" id="{8B01543E-3B43-506B-B659-23DFECADA733}"/>
              </a:ext>
            </a:extLst>
          </p:cNvPr>
          <p:cNvPicPr>
            <a:picLocks noChangeAspect="1"/>
          </p:cNvPicPr>
          <p:nvPr/>
        </p:nvPicPr>
        <p:blipFill>
          <a:blip r:embed="rId6"/>
          <a:stretch>
            <a:fillRect/>
          </a:stretch>
        </p:blipFill>
        <p:spPr>
          <a:xfrm>
            <a:off x="885927" y="2568713"/>
            <a:ext cx="1013486" cy="584082"/>
          </a:xfrm>
          <a:prstGeom prst="rect">
            <a:avLst/>
          </a:prstGeom>
        </p:spPr>
      </p:pic>
      <p:grpSp>
        <p:nvGrpSpPr>
          <p:cNvPr id="34" name="Group 33">
            <a:extLst>
              <a:ext uri="{FF2B5EF4-FFF2-40B4-BE49-F238E27FC236}">
                <a16:creationId xmlns:a16="http://schemas.microsoft.com/office/drawing/2014/main" id="{6F82F175-2A1E-D4D5-E43D-334DDE92C05B}"/>
              </a:ext>
            </a:extLst>
          </p:cNvPr>
          <p:cNvGrpSpPr/>
          <p:nvPr/>
        </p:nvGrpSpPr>
        <p:grpSpPr>
          <a:xfrm>
            <a:off x="441869" y="1652881"/>
            <a:ext cx="2068601" cy="1599943"/>
            <a:chOff x="3575956" y="1423306"/>
            <a:chExt cx="4895200" cy="1587500"/>
          </a:xfrm>
        </p:grpSpPr>
        <p:sp>
          <p:nvSpPr>
            <p:cNvPr id="31" name="TextBox 30">
              <a:extLst>
                <a:ext uri="{FF2B5EF4-FFF2-40B4-BE49-F238E27FC236}">
                  <a16:creationId xmlns:a16="http://schemas.microsoft.com/office/drawing/2014/main" id="{FF2E5532-A50B-73BD-0F8A-4DCCEC1B4BFC}"/>
                </a:ext>
              </a:extLst>
            </p:cNvPr>
            <p:cNvSpPr txBox="1"/>
            <p:nvPr/>
          </p:nvSpPr>
          <p:spPr>
            <a:xfrm>
              <a:off x="4231095" y="1477900"/>
              <a:ext cx="3578939" cy="2748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eaLnBrk="1" fontAlgn="auto" hangingPunct="1">
                <a:spcBef>
                  <a:spcPts val="0"/>
                </a:spcBef>
                <a:spcAft>
                  <a:spcPts val="0"/>
                </a:spcAft>
              </a:pPr>
              <a:r>
                <a:rPr lang="en-US" sz="1350" b="1">
                  <a:solidFill>
                    <a:srgbClr val="0F6FC6"/>
                  </a:solidFill>
                  <a:latin typeface="Poppins"/>
                  <a:cs typeface="Segoe UI"/>
                </a:rPr>
                <a:t>Public Portal</a:t>
              </a:r>
              <a:endParaRPr lang="en-US" sz="1350">
                <a:solidFill>
                  <a:srgbClr val="0B5395"/>
                </a:solidFill>
                <a:latin typeface="Arial"/>
              </a:endParaRPr>
            </a:p>
          </p:txBody>
        </p:sp>
        <p:sp>
          <p:nvSpPr>
            <p:cNvPr id="32" name="TextBox 31">
              <a:extLst>
                <a:ext uri="{FF2B5EF4-FFF2-40B4-BE49-F238E27FC236}">
                  <a16:creationId xmlns:a16="http://schemas.microsoft.com/office/drawing/2014/main" id="{100B902E-C100-E2DC-E4C1-8BD462BCC603}"/>
                </a:ext>
              </a:extLst>
            </p:cNvPr>
            <p:cNvSpPr txBox="1"/>
            <p:nvPr/>
          </p:nvSpPr>
          <p:spPr>
            <a:xfrm>
              <a:off x="3614280" y="1703243"/>
              <a:ext cx="4856876" cy="61840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eaLnBrk="1" fontAlgn="auto" hangingPunct="1">
                <a:spcBef>
                  <a:spcPts val="0"/>
                </a:spcBef>
                <a:spcAft>
                  <a:spcPts val="0"/>
                </a:spcAft>
              </a:pPr>
              <a:r>
                <a:rPr lang="en-US" sz="1200">
                  <a:solidFill>
                    <a:srgbClr val="0B5395"/>
                  </a:solidFill>
                  <a:latin typeface="Poppins"/>
                </a:rPr>
                <a:t>Improve transparency and access to compliance information</a:t>
              </a:r>
              <a:endParaRPr lang="en-US" sz="1200">
                <a:solidFill>
                  <a:srgbClr val="0B5395"/>
                </a:solidFill>
                <a:latin typeface="Poppins"/>
                <a:cs typeface="Poppins"/>
              </a:endParaRPr>
            </a:p>
          </p:txBody>
        </p:sp>
        <p:sp>
          <p:nvSpPr>
            <p:cNvPr id="33" name="Rectangle: Rounded Corners 32">
              <a:extLst>
                <a:ext uri="{FF2B5EF4-FFF2-40B4-BE49-F238E27FC236}">
                  <a16:creationId xmlns:a16="http://schemas.microsoft.com/office/drawing/2014/main" id="{2690473A-ECC4-EB62-F6A2-7C239E7B691F}"/>
                </a:ext>
              </a:extLst>
            </p:cNvPr>
            <p:cNvSpPr/>
            <p:nvPr/>
          </p:nvSpPr>
          <p:spPr>
            <a:xfrm>
              <a:off x="3575956" y="1423306"/>
              <a:ext cx="4735285" cy="1587500"/>
            </a:xfrm>
            <a:prstGeom prst="round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Arial"/>
              </a:endParaRPr>
            </a:p>
          </p:txBody>
        </p:sp>
      </p:grpSp>
      <p:cxnSp>
        <p:nvCxnSpPr>
          <p:cNvPr id="36" name="Straight Arrow Connector 35">
            <a:extLst>
              <a:ext uri="{FF2B5EF4-FFF2-40B4-BE49-F238E27FC236}">
                <a16:creationId xmlns:a16="http://schemas.microsoft.com/office/drawing/2014/main" id="{E87FF95C-ED57-C1FA-415E-2A5B0F5EC072}"/>
              </a:ext>
            </a:extLst>
          </p:cNvPr>
          <p:cNvCxnSpPr>
            <a:cxnSpLocks/>
          </p:cNvCxnSpPr>
          <p:nvPr/>
        </p:nvCxnSpPr>
        <p:spPr>
          <a:xfrm flipV="1">
            <a:off x="3342907" y="3150060"/>
            <a:ext cx="614744" cy="676849"/>
          </a:xfrm>
          <a:prstGeom prst="straightConnector1">
            <a:avLst/>
          </a:prstGeom>
          <a:ln w="28575">
            <a:solidFill>
              <a:srgbClr val="0B5395"/>
            </a:solidFill>
            <a:prstDash val="solid"/>
            <a:tailEnd type="triangle"/>
          </a:ln>
        </p:spPr>
        <p:style>
          <a:lnRef idx="3">
            <a:schemeClr val="accent4"/>
          </a:lnRef>
          <a:fillRef idx="0">
            <a:schemeClr val="accent4"/>
          </a:fillRef>
          <a:effectRef idx="2">
            <a:schemeClr val="accent4"/>
          </a:effectRef>
          <a:fontRef idx="minor">
            <a:schemeClr val="tx1"/>
          </a:fontRef>
        </p:style>
      </p:cxnSp>
      <p:sp>
        <p:nvSpPr>
          <p:cNvPr id="14" name="Right Brace 13">
            <a:extLst>
              <a:ext uri="{FF2B5EF4-FFF2-40B4-BE49-F238E27FC236}">
                <a16:creationId xmlns:a16="http://schemas.microsoft.com/office/drawing/2014/main" id="{C993B21A-0D06-D7E2-2236-B49F8478EB44}"/>
              </a:ext>
            </a:extLst>
          </p:cNvPr>
          <p:cNvSpPr/>
          <p:nvPr/>
        </p:nvSpPr>
        <p:spPr>
          <a:xfrm rot="12960000">
            <a:off x="2421649" y="1664953"/>
            <a:ext cx="702292" cy="2015695"/>
          </a:xfrm>
          <a:prstGeom prst="rightBrace">
            <a:avLst/>
          </a:prstGeom>
          <a:ln w="285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pPr>
            <a:endParaRPr lang="en-US" sz="1350">
              <a:solidFill>
                <a:srgbClr val="0B5395"/>
              </a:solidFill>
              <a:latin typeface="Arial"/>
            </a:endParaRPr>
          </a:p>
        </p:txBody>
      </p:sp>
      <p:sp>
        <p:nvSpPr>
          <p:cNvPr id="17" name="TextBox 16">
            <a:extLst>
              <a:ext uri="{FF2B5EF4-FFF2-40B4-BE49-F238E27FC236}">
                <a16:creationId xmlns:a16="http://schemas.microsoft.com/office/drawing/2014/main" id="{262A6CE7-4579-3625-D3E7-DC2988291B3A}"/>
              </a:ext>
            </a:extLst>
          </p:cNvPr>
          <p:cNvSpPr txBox="1"/>
          <p:nvPr/>
        </p:nvSpPr>
        <p:spPr>
          <a:xfrm rot="18360000">
            <a:off x="1796814" y="2563410"/>
            <a:ext cx="2340060" cy="190501"/>
          </a:xfrm>
          <a:prstGeom prst="rect">
            <a:avLst/>
          </a:prstGeom>
          <a:noFill/>
          <a:ln>
            <a:no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eaLnBrk="1" fontAlgn="auto" hangingPunct="1">
              <a:spcBef>
                <a:spcPts val="0"/>
              </a:spcBef>
              <a:spcAft>
                <a:spcPts val="0"/>
              </a:spcAft>
            </a:pPr>
            <a:r>
              <a:rPr lang="en-US" sz="788">
                <a:solidFill>
                  <a:srgbClr val="0B5395"/>
                </a:solidFill>
                <a:latin typeface="Poppins"/>
                <a:cs typeface="Arial"/>
              </a:rPr>
              <a:t>Approved data for public consumption</a:t>
            </a:r>
          </a:p>
        </p:txBody>
      </p:sp>
    </p:spTree>
    <p:extLst>
      <p:ext uri="{BB962C8B-B14F-4D97-AF65-F5344CB8AC3E}">
        <p14:creationId xmlns:p14="http://schemas.microsoft.com/office/powerpoint/2010/main" val="668155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D4B1CDC-4501-9C24-0A11-742B05AC7C73}"/>
              </a:ext>
            </a:extLst>
          </p:cNvPr>
          <p:cNvGraphicFramePr/>
          <p:nvPr/>
        </p:nvGraphicFramePr>
        <p:xfrm>
          <a:off x="692509" y="1580812"/>
          <a:ext cx="7612865" cy="3940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 name="Title 55">
            <a:extLst>
              <a:ext uri="{FF2B5EF4-FFF2-40B4-BE49-F238E27FC236}">
                <a16:creationId xmlns:a16="http://schemas.microsoft.com/office/drawing/2014/main" id="{3C03083D-2B87-F7F0-B39D-4A279D62D7C8}"/>
              </a:ext>
            </a:extLst>
          </p:cNvPr>
          <p:cNvSpPr>
            <a:spLocks noGrp="1"/>
          </p:cNvSpPr>
          <p:nvPr>
            <p:ph type="title"/>
          </p:nvPr>
        </p:nvSpPr>
        <p:spPr/>
        <p:txBody>
          <a:bodyPr/>
          <a:lstStyle/>
          <a:p>
            <a:r>
              <a:rPr lang="en-US" dirty="0">
                <a:solidFill>
                  <a:srgbClr val="0B5395"/>
                </a:solidFill>
                <a:latin typeface="Poppins"/>
                <a:cs typeface="Poppins"/>
              </a:rPr>
              <a:t>New Jersey Wage Hub Timeline</a:t>
            </a:r>
            <a:endParaRPr lang="en-US">
              <a:solidFill>
                <a:srgbClr val="0B5395"/>
              </a:solidFill>
            </a:endParaRPr>
          </a:p>
        </p:txBody>
      </p:sp>
    </p:spTree>
    <p:extLst>
      <p:ext uri="{BB962C8B-B14F-4D97-AF65-F5344CB8AC3E}">
        <p14:creationId xmlns:p14="http://schemas.microsoft.com/office/powerpoint/2010/main" val="2974920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55">
            <a:extLst>
              <a:ext uri="{FF2B5EF4-FFF2-40B4-BE49-F238E27FC236}">
                <a16:creationId xmlns:a16="http://schemas.microsoft.com/office/drawing/2014/main" id="{3C03083D-2B87-F7F0-B39D-4A279D62D7C8}"/>
              </a:ext>
            </a:extLst>
          </p:cNvPr>
          <p:cNvSpPr>
            <a:spLocks noGrp="1"/>
          </p:cNvSpPr>
          <p:nvPr>
            <p:ph type="title"/>
          </p:nvPr>
        </p:nvSpPr>
        <p:spPr/>
        <p:txBody>
          <a:bodyPr>
            <a:normAutofit/>
          </a:bodyPr>
          <a:lstStyle/>
          <a:p>
            <a:r>
              <a:rPr lang="en-US" sz="2800" dirty="0">
                <a:solidFill>
                  <a:srgbClr val="0B5395"/>
                </a:solidFill>
                <a:latin typeface="Poppins"/>
                <a:cs typeface="Poppins"/>
              </a:rPr>
              <a:t>Begin Using the New Jersey Wage Hub Today!</a:t>
            </a:r>
            <a:endParaRPr lang="en-US" sz="2800" dirty="0">
              <a:solidFill>
                <a:srgbClr val="0B5395"/>
              </a:solidFill>
            </a:endParaRPr>
          </a:p>
        </p:txBody>
      </p:sp>
      <p:sp>
        <p:nvSpPr>
          <p:cNvPr id="69" name="Subtitle 6">
            <a:extLst>
              <a:ext uri="{FF2B5EF4-FFF2-40B4-BE49-F238E27FC236}">
                <a16:creationId xmlns:a16="http://schemas.microsoft.com/office/drawing/2014/main" id="{360CE64A-C42C-86B4-ED84-E8165E0E696C}"/>
              </a:ext>
            </a:extLst>
          </p:cNvPr>
          <p:cNvSpPr txBox="1">
            <a:spLocks/>
          </p:cNvSpPr>
          <p:nvPr/>
        </p:nvSpPr>
        <p:spPr>
          <a:xfrm>
            <a:off x="301753" y="1436915"/>
            <a:ext cx="8032350" cy="3603002"/>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500" b="1" dirty="0">
                <a:solidFill>
                  <a:schemeClr val="bg2">
                    <a:lumMod val="10000"/>
                  </a:schemeClr>
                </a:solidFill>
                <a:latin typeface="Poppins"/>
                <a:cs typeface="Arial"/>
              </a:rPr>
              <a:t>Register for the New Jersey Wage Hub:</a:t>
            </a:r>
          </a:p>
          <a:p>
            <a:pPr lvl="1">
              <a:lnSpc>
                <a:spcPct val="100000"/>
              </a:lnSpc>
            </a:pPr>
            <a:r>
              <a:rPr lang="en-US" sz="1200" dirty="0">
                <a:solidFill>
                  <a:schemeClr val="bg2">
                    <a:lumMod val="10000"/>
                  </a:schemeClr>
                </a:solidFill>
                <a:latin typeface="Poppins"/>
                <a:cs typeface="Arial"/>
              </a:rPr>
              <a:t>Create an account at </a:t>
            </a:r>
            <a:r>
              <a:rPr lang="en-US" sz="1200" b="1" dirty="0">
                <a:solidFill>
                  <a:schemeClr val="accent4"/>
                </a:solidFill>
                <a:latin typeface="Poppins"/>
                <a:cs typeface="Arial"/>
              </a:rPr>
              <a:t>https://njwages.nj.gov </a:t>
            </a:r>
          </a:p>
          <a:p>
            <a:pPr lvl="1">
              <a:lnSpc>
                <a:spcPct val="100000"/>
              </a:lnSpc>
            </a:pPr>
            <a:r>
              <a:rPr lang="en-US" sz="1200" dirty="0">
                <a:latin typeface="Poppins"/>
                <a:cs typeface="Arial"/>
              </a:rPr>
              <a:t>Note: multiple individuals at each municipality can create accounts.</a:t>
            </a:r>
            <a:endParaRPr lang="en-US" sz="1200" b="1" dirty="0">
              <a:solidFill>
                <a:schemeClr val="accent4"/>
              </a:solidFill>
              <a:latin typeface="Poppins"/>
              <a:cs typeface="Arial"/>
            </a:endParaRPr>
          </a:p>
          <a:p>
            <a:pPr>
              <a:lnSpc>
                <a:spcPct val="100000"/>
              </a:lnSpc>
            </a:pPr>
            <a:r>
              <a:rPr lang="en-US" sz="1500" b="1" dirty="0">
                <a:latin typeface="Poppins"/>
                <a:cs typeface="Arial"/>
              </a:rPr>
              <a:t>Add any active public works contracts</a:t>
            </a:r>
            <a:endParaRPr lang="en-US" sz="1500" b="1" dirty="0">
              <a:solidFill>
                <a:srgbClr val="000000"/>
              </a:solidFill>
              <a:latin typeface="Poppins"/>
              <a:cs typeface="Arial"/>
            </a:endParaRPr>
          </a:p>
          <a:p>
            <a:pPr>
              <a:lnSpc>
                <a:spcPct val="100000"/>
              </a:lnSpc>
            </a:pPr>
            <a:r>
              <a:rPr lang="en-US" sz="1500" b="1" dirty="0">
                <a:solidFill>
                  <a:srgbClr val="000000"/>
                </a:solidFill>
                <a:latin typeface="Poppins"/>
                <a:cs typeface="Arial"/>
              </a:rPr>
              <a:t>Invite your prime contractors to begin using the application</a:t>
            </a:r>
          </a:p>
          <a:p>
            <a:pPr>
              <a:lnSpc>
                <a:spcPct val="100000"/>
              </a:lnSpc>
            </a:pPr>
            <a:endParaRPr lang="en-US" sz="1500" b="1" dirty="0">
              <a:solidFill>
                <a:srgbClr val="000000"/>
              </a:solidFill>
              <a:latin typeface="Poppins"/>
              <a:cs typeface="Arial"/>
            </a:endParaRPr>
          </a:p>
          <a:p>
            <a:pPr>
              <a:lnSpc>
                <a:spcPct val="100000"/>
              </a:lnSpc>
            </a:pPr>
            <a:endParaRPr lang="en-US" sz="1500" b="1" dirty="0">
              <a:solidFill>
                <a:srgbClr val="000000"/>
              </a:solidFill>
              <a:latin typeface="Poppins"/>
              <a:cs typeface="Arial"/>
            </a:endParaRPr>
          </a:p>
          <a:p>
            <a:pPr marL="0" indent="0">
              <a:lnSpc>
                <a:spcPct val="100000"/>
              </a:lnSpc>
              <a:buNone/>
            </a:pPr>
            <a:endParaRPr lang="en-US" sz="1500" b="1" dirty="0">
              <a:solidFill>
                <a:srgbClr val="000000"/>
              </a:solidFill>
              <a:latin typeface="Poppins"/>
              <a:cs typeface="Arial"/>
            </a:endParaRPr>
          </a:p>
          <a:p>
            <a:pPr marL="0" indent="0">
              <a:lnSpc>
                <a:spcPct val="100000"/>
              </a:lnSpc>
              <a:buNone/>
            </a:pPr>
            <a:r>
              <a:rPr lang="en-US" sz="1500" dirty="0">
                <a:solidFill>
                  <a:srgbClr val="000000"/>
                </a:solidFill>
                <a:latin typeface="Poppins"/>
                <a:cs typeface="Arial"/>
              </a:rPr>
              <a:t>If you have questions, please review the </a:t>
            </a:r>
            <a:r>
              <a:rPr lang="en-US" sz="1500" dirty="0">
                <a:solidFill>
                  <a:srgbClr val="000000"/>
                </a:solidFill>
                <a:latin typeface="Poppins"/>
                <a:cs typeface="Arial"/>
                <a:hlinkClick r:id="rId3"/>
              </a:rPr>
              <a:t>user guide</a:t>
            </a:r>
            <a:r>
              <a:rPr lang="en-US" sz="1500" dirty="0">
                <a:solidFill>
                  <a:srgbClr val="000000"/>
                </a:solidFill>
                <a:latin typeface="Poppins"/>
                <a:cs typeface="Arial"/>
              </a:rPr>
              <a:t> or reach out to njwagehubinfo@dol.nj.gov. </a:t>
            </a:r>
          </a:p>
          <a:p>
            <a:pPr marL="0" indent="0">
              <a:lnSpc>
                <a:spcPct val="100000"/>
              </a:lnSpc>
              <a:buNone/>
            </a:pPr>
            <a:endParaRPr lang="en-US" sz="1350" dirty="0">
              <a:solidFill>
                <a:srgbClr val="181717"/>
              </a:solidFill>
              <a:latin typeface="Poppins"/>
              <a:cs typeface="Arial"/>
            </a:endParaRPr>
          </a:p>
        </p:txBody>
      </p:sp>
    </p:spTree>
    <p:extLst>
      <p:ext uri="{BB962C8B-B14F-4D97-AF65-F5344CB8AC3E}">
        <p14:creationId xmlns:p14="http://schemas.microsoft.com/office/powerpoint/2010/main" val="1625775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69BC1FCD-51F4-0EDB-F67D-1EC6477F6F57}"/>
              </a:ext>
            </a:extLst>
          </p:cNvPr>
          <p:cNvGrpSpPr/>
          <p:nvPr/>
        </p:nvGrpSpPr>
        <p:grpSpPr>
          <a:xfrm>
            <a:off x="-1711" y="2319"/>
            <a:ext cx="9147420" cy="3919225"/>
            <a:chOff x="-331647" y="10988"/>
            <a:chExt cx="8815772" cy="3630113"/>
          </a:xfrm>
        </p:grpSpPr>
        <p:sp>
          <p:nvSpPr>
            <p:cNvPr id="4" name="object 5">
              <a:extLst>
                <a:ext uri="{FF2B5EF4-FFF2-40B4-BE49-F238E27FC236}">
                  <a16:creationId xmlns:a16="http://schemas.microsoft.com/office/drawing/2014/main" id="{04D0757E-D76C-D335-A8C3-3AAAD2E88606}"/>
                </a:ext>
              </a:extLst>
            </p:cNvPr>
            <p:cNvSpPr/>
            <p:nvPr/>
          </p:nvSpPr>
          <p:spPr>
            <a:xfrm>
              <a:off x="430101" y="1967841"/>
              <a:ext cx="7623929" cy="1"/>
            </a:xfrm>
            <a:prstGeom prst="line">
              <a:avLst/>
            </a:prstGeom>
            <a:noFill/>
            <a:ln w="3175" cap="flat">
              <a:solidFill>
                <a:srgbClr val="FFFFFF"/>
              </a:solidFill>
              <a:prstDash val="solid"/>
              <a:round/>
            </a:ln>
            <a:effectLst/>
          </p:spPr>
          <p:txBody>
            <a:bodyPr wrap="square" lIns="42420" tIns="42420" rIns="42420" bIns="42420" numCol="1" anchor="t">
              <a:noAutofit/>
            </a:bodyPr>
            <a:lstStyle/>
            <a:p>
              <a:pPr defTabSz="848412">
                <a:defRPr sz="1600"/>
              </a:pPr>
              <a:endParaRPr/>
            </a:p>
          </p:txBody>
        </p:sp>
        <p:sp>
          <p:nvSpPr>
            <p:cNvPr id="5" name="object 6">
              <a:extLst>
                <a:ext uri="{FF2B5EF4-FFF2-40B4-BE49-F238E27FC236}">
                  <a16:creationId xmlns:a16="http://schemas.microsoft.com/office/drawing/2014/main" id="{F21C9380-31CF-1255-B82B-EDC630725465}"/>
                </a:ext>
              </a:extLst>
            </p:cNvPr>
            <p:cNvSpPr/>
            <p:nvPr/>
          </p:nvSpPr>
          <p:spPr>
            <a:xfrm flipH="1">
              <a:off x="1893140" y="1973498"/>
              <a:ext cx="1" cy="1667603"/>
            </a:xfrm>
            <a:prstGeom prst="line">
              <a:avLst/>
            </a:prstGeom>
            <a:noFill/>
            <a:ln w="3175" cap="flat">
              <a:solidFill>
                <a:srgbClr val="FFFFFF"/>
              </a:solidFill>
              <a:prstDash val="solid"/>
              <a:round/>
            </a:ln>
            <a:effectLst/>
          </p:spPr>
          <p:txBody>
            <a:bodyPr wrap="square" lIns="42420" tIns="42420" rIns="42420" bIns="42420" numCol="1" anchor="t">
              <a:noAutofit/>
            </a:bodyPr>
            <a:lstStyle/>
            <a:p>
              <a:pPr defTabSz="848412">
                <a:defRPr sz="1600"/>
              </a:pPr>
              <a:endParaRPr/>
            </a:p>
          </p:txBody>
        </p:sp>
        <p:sp>
          <p:nvSpPr>
            <p:cNvPr id="7" name="object 8">
              <a:extLst>
                <a:ext uri="{FF2B5EF4-FFF2-40B4-BE49-F238E27FC236}">
                  <a16:creationId xmlns:a16="http://schemas.microsoft.com/office/drawing/2014/main" id="{12727883-52BB-510E-B20B-2E1BC840EAB7}"/>
                </a:ext>
              </a:extLst>
            </p:cNvPr>
            <p:cNvSpPr/>
            <p:nvPr/>
          </p:nvSpPr>
          <p:spPr>
            <a:xfrm>
              <a:off x="-331647" y="10988"/>
              <a:ext cx="8815772" cy="59986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8400"/>
                  </a:lnTo>
                  <a:lnTo>
                    <a:pt x="4903" y="21600"/>
                  </a:lnTo>
                  <a:lnTo>
                    <a:pt x="21600" y="21600"/>
                  </a:lnTo>
                  <a:lnTo>
                    <a:pt x="21600" y="0"/>
                  </a:lnTo>
                  <a:close/>
                </a:path>
              </a:pathLst>
            </a:custGeom>
            <a:solidFill>
              <a:schemeClr val="accent5">
                <a:lumMod val="50000"/>
              </a:schemeClr>
            </a:solidFill>
            <a:ln w="12700" cap="flat">
              <a:noFill/>
              <a:miter lim="400000"/>
            </a:ln>
            <a:effectLst/>
          </p:spPr>
          <p:txBody>
            <a:bodyPr wrap="square" lIns="42420" tIns="42420" rIns="42420" bIns="42420" numCol="1" anchor="t">
              <a:noAutofit/>
            </a:bodyPr>
            <a:lstStyle/>
            <a:p>
              <a:pPr defTabSz="848412">
                <a:defRPr sz="1600"/>
              </a:pPr>
              <a:endParaRPr/>
            </a:p>
          </p:txBody>
        </p:sp>
      </p:grpSp>
      <p:sp>
        <p:nvSpPr>
          <p:cNvPr id="8" name="TextBox 7">
            <a:extLst>
              <a:ext uri="{FF2B5EF4-FFF2-40B4-BE49-F238E27FC236}">
                <a16:creationId xmlns:a16="http://schemas.microsoft.com/office/drawing/2014/main" id="{5D062E12-FC44-7F72-F335-815BD0A6BF8D}"/>
              </a:ext>
            </a:extLst>
          </p:cNvPr>
          <p:cNvSpPr txBox="1"/>
          <p:nvPr/>
        </p:nvSpPr>
        <p:spPr>
          <a:xfrm>
            <a:off x="-1712" y="2676703"/>
            <a:ext cx="9147418" cy="2677654"/>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endParaRPr lang="en-US" dirty="0">
              <a:solidFill>
                <a:schemeClr val="bg1"/>
              </a:solidFill>
              <a:latin typeface="+mj-lt"/>
              <a:sym typeface="Calibri"/>
            </a:endParaRPr>
          </a:p>
          <a:p>
            <a:pPr algn="ctr"/>
            <a:r>
              <a:rPr kumimoji="0" lang="en-US" b="0" i="0" u="none" strike="noStrike" cap="none" spc="0" normalizeH="0" baseline="0" dirty="0">
                <a:ln>
                  <a:noFill/>
                </a:ln>
                <a:solidFill>
                  <a:schemeClr val="bg1"/>
                </a:solidFill>
                <a:effectLst/>
                <a:uFillTx/>
                <a:latin typeface="+mj-lt"/>
                <a:ea typeface="+mn-ea"/>
                <a:cs typeface="+mn-cs"/>
                <a:sym typeface="Calibri"/>
              </a:rPr>
              <a:t>New Jersey Department of Labor</a:t>
            </a:r>
            <a:r>
              <a:rPr lang="en-US" dirty="0">
                <a:solidFill>
                  <a:schemeClr val="bg1"/>
                </a:solidFill>
                <a:latin typeface="+mj-lt"/>
                <a:sym typeface="Calibri"/>
              </a:rPr>
              <a:t> </a:t>
            </a:r>
            <a:r>
              <a:rPr kumimoji="0" lang="en-US" b="0" i="0" u="none" strike="noStrike" cap="none" spc="0" normalizeH="0" baseline="0" dirty="0">
                <a:ln>
                  <a:noFill/>
                </a:ln>
                <a:solidFill>
                  <a:schemeClr val="bg1"/>
                </a:solidFill>
                <a:effectLst/>
                <a:uFillTx/>
                <a:latin typeface="+mj-lt"/>
                <a:ea typeface="+mn-ea"/>
                <a:cs typeface="+mn-cs"/>
                <a:sym typeface="Calibri"/>
              </a:rPr>
              <a:t>and Workforce Development</a:t>
            </a:r>
            <a:r>
              <a:rPr lang="en-US" dirty="0">
                <a:solidFill>
                  <a:schemeClr val="bg1"/>
                </a:solidFill>
                <a:latin typeface="+mj-lt"/>
                <a:sym typeface="Calibri"/>
              </a:rPr>
              <a:t> </a:t>
            </a:r>
            <a:endParaRPr lang="en-US" dirty="0">
              <a:solidFill>
                <a:schemeClr val="bg1"/>
              </a:solidFill>
              <a:cs typeface="Times New Roman" panose="02020603050405020304" pitchFamily="18" charset="0"/>
            </a:endParaRPr>
          </a:p>
          <a:p>
            <a:pPr algn="ctr"/>
            <a:r>
              <a:rPr kumimoji="0" lang="en-US" b="0" i="0" u="none" strike="noStrike" cap="none" spc="0" normalizeH="0" baseline="0" dirty="0">
                <a:ln>
                  <a:noFill/>
                </a:ln>
                <a:solidFill>
                  <a:schemeClr val="bg1"/>
                </a:solidFill>
                <a:effectLst/>
                <a:uFillTx/>
                <a:latin typeface="+mj-lt"/>
                <a:ea typeface="+mn-ea"/>
                <a:cs typeface="+mn-cs"/>
                <a:sym typeface="Calibri"/>
              </a:rPr>
              <a:t>Wage and Hour </a:t>
            </a:r>
            <a:r>
              <a:rPr lang="en-US" dirty="0">
                <a:solidFill>
                  <a:schemeClr val="bg1"/>
                </a:solidFill>
                <a:latin typeface="+mj-lt"/>
                <a:sym typeface="Calibri"/>
              </a:rPr>
              <a:t>Division</a:t>
            </a:r>
            <a:endParaRPr lang="en-US" b="0" i="0" u="none" strike="noStrike" cap="none" spc="0" normalizeH="0" baseline="0" dirty="0">
              <a:ln>
                <a:noFill/>
              </a:ln>
              <a:solidFill>
                <a:schemeClr val="bg1"/>
              </a:solidFill>
              <a:effectLst/>
              <a:uFillTx/>
              <a:latin typeface="+mj-lt"/>
              <a:ea typeface="Tahoma"/>
              <a:cs typeface="Tahoma"/>
            </a:endParaRPr>
          </a:p>
          <a:p>
            <a:pPr algn="ctr"/>
            <a:r>
              <a:rPr kumimoji="0" lang="en-US" b="0" i="0" u="none" strike="noStrike" cap="none" spc="0" normalizeH="0" baseline="0" dirty="0">
                <a:ln>
                  <a:noFill/>
                </a:ln>
                <a:solidFill>
                  <a:schemeClr val="bg1"/>
                </a:solidFill>
                <a:effectLst/>
                <a:uFillTx/>
                <a:latin typeface="+mj-lt"/>
                <a:ea typeface="+mn-ea"/>
                <a:cs typeface="+mn-cs"/>
                <a:sym typeface="Calibri"/>
              </a:rPr>
              <a:t>P.O. Box 389</a:t>
            </a:r>
            <a:endParaRPr lang="en-US" b="0" i="0" u="none" strike="noStrike" cap="none" spc="0" normalizeH="0" baseline="0" dirty="0">
              <a:ln>
                <a:noFill/>
              </a:ln>
              <a:solidFill>
                <a:schemeClr val="bg1"/>
              </a:solidFill>
              <a:effectLst/>
              <a:uFillTx/>
              <a:latin typeface="+mj-lt"/>
              <a:ea typeface="Tahoma"/>
              <a:cs typeface="Tahoma"/>
            </a:endParaRPr>
          </a:p>
          <a:p>
            <a:pPr algn="ctr"/>
            <a:r>
              <a:rPr kumimoji="0" lang="en-US" b="0" i="0" u="none" strike="noStrike" cap="none" spc="0" normalizeH="0" baseline="0" dirty="0">
                <a:ln>
                  <a:noFill/>
                </a:ln>
                <a:solidFill>
                  <a:schemeClr val="bg1"/>
                </a:solidFill>
                <a:effectLst/>
                <a:uFillTx/>
                <a:latin typeface="+mj-lt"/>
                <a:ea typeface="+mn-ea"/>
                <a:cs typeface="+mn-cs"/>
                <a:sym typeface="Calibri"/>
              </a:rPr>
              <a:t>Trenton NJ 08625-0389</a:t>
            </a:r>
            <a:endParaRPr lang="en-US" b="0" i="0" u="none" strike="noStrike" cap="none" spc="0" normalizeH="0" baseline="0" dirty="0">
              <a:ln>
                <a:noFill/>
              </a:ln>
              <a:solidFill>
                <a:schemeClr val="bg1"/>
              </a:solidFill>
              <a:effectLst/>
              <a:uFillTx/>
              <a:latin typeface="+mj-lt"/>
              <a:ea typeface="Tahoma"/>
              <a:cs typeface="Tahoma"/>
            </a:endParaRPr>
          </a:p>
          <a:p>
            <a:pPr algn="ctr"/>
            <a:r>
              <a:rPr kumimoji="0" lang="en-US" b="0" i="0" u="none" strike="noStrike" cap="none" spc="0" normalizeH="0" baseline="0" dirty="0">
                <a:ln>
                  <a:noFill/>
                </a:ln>
                <a:solidFill>
                  <a:schemeClr val="bg1"/>
                </a:solidFill>
                <a:effectLst/>
                <a:uFillTx/>
                <a:latin typeface="+mj-lt"/>
                <a:ea typeface="+mn-ea"/>
                <a:cs typeface="+mn-cs"/>
                <a:sym typeface="Calibri"/>
              </a:rPr>
              <a:t>Contact us:</a:t>
            </a:r>
            <a:r>
              <a:rPr lang="en-US" dirty="0">
                <a:solidFill>
                  <a:schemeClr val="bg1"/>
                </a:solidFill>
                <a:latin typeface="+mj-lt"/>
                <a:sym typeface="Calibri"/>
              </a:rPr>
              <a:t> </a:t>
            </a:r>
            <a:r>
              <a:rPr kumimoji="0" lang="en-US" b="0" i="0" u="none" strike="noStrike" cap="none" spc="0" normalizeH="0" baseline="0" dirty="0">
                <a:ln>
                  <a:noFill/>
                </a:ln>
                <a:solidFill>
                  <a:schemeClr val="bg1"/>
                </a:solidFill>
                <a:effectLst/>
                <a:uFillTx/>
                <a:latin typeface="+mj-lt"/>
                <a:ea typeface="+mn-ea"/>
                <a:cs typeface="+mn-cs"/>
                <a:sym typeface="Calibri"/>
              </a:rPr>
              <a:t> </a:t>
            </a:r>
            <a:r>
              <a:rPr lang="en-US" b="1" dirty="0">
                <a:solidFill>
                  <a:schemeClr val="bg1">
                    <a:lumMod val="95000"/>
                  </a:schemeClr>
                </a:solidFill>
                <a:latin typeface="+mj-lt"/>
              </a:rPr>
              <a:t>http://www.nj.gov/labor</a:t>
            </a:r>
            <a:endParaRPr lang="en-US" b="1" dirty="0">
              <a:solidFill>
                <a:schemeClr val="bg1">
                  <a:lumMod val="95000"/>
                </a:schemeClr>
              </a:solidFill>
              <a:latin typeface="+mj-lt"/>
              <a:ea typeface="Tahoma"/>
              <a:cs typeface="Tahoma"/>
            </a:endParaRPr>
          </a:p>
          <a:p>
            <a:pPr fontAlgn="auto">
              <a:spcBef>
                <a:spcPts val="0"/>
              </a:spcBef>
              <a:spcAft>
                <a:spcPts val="0"/>
              </a:spcAft>
            </a:pPr>
            <a:endParaRPr lang="en-US" b="0" i="0" u="none" strike="noStrike" cap="none" spc="0" normalizeH="0" baseline="0" dirty="0">
              <a:ln>
                <a:noFill/>
              </a:ln>
              <a:solidFill>
                <a:schemeClr val="bg1"/>
              </a:solidFill>
              <a:effectLst/>
              <a:uFillTx/>
              <a:latin typeface="+mj-lt"/>
              <a:ea typeface="Tahoma"/>
              <a:cs typeface="Tahoma"/>
            </a:endParaRPr>
          </a:p>
        </p:txBody>
      </p:sp>
      <p:sp>
        <p:nvSpPr>
          <p:cNvPr id="9" name="object 2">
            <a:extLst>
              <a:ext uri="{FF2B5EF4-FFF2-40B4-BE49-F238E27FC236}">
                <a16:creationId xmlns:a16="http://schemas.microsoft.com/office/drawing/2014/main" id="{8FEF6BB4-B573-46EF-4F97-C2E474C58DFC}"/>
              </a:ext>
            </a:extLst>
          </p:cNvPr>
          <p:cNvSpPr txBox="1"/>
          <p:nvPr/>
        </p:nvSpPr>
        <p:spPr>
          <a:xfrm>
            <a:off x="1997994" y="936211"/>
            <a:ext cx="5148006" cy="1454244"/>
          </a:xfrm>
          <a:prstGeom prst="rect">
            <a:avLst/>
          </a:prstGeom>
          <a:solidFill>
            <a:schemeClr val="accent5">
              <a:lumMod val="2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p>
            <a:pPr indent="12700" algn="ctr" defTabSz="848412">
              <a:lnSpc>
                <a:spcPts val="2500"/>
              </a:lnSpc>
              <a:defRPr sz="2200" spc="50">
                <a:solidFill>
                  <a:srgbClr val="FFFFFF"/>
                </a:solidFill>
                <a:latin typeface="Roboto"/>
                <a:ea typeface="Roboto"/>
                <a:cs typeface="Roboto"/>
                <a:sym typeface="Roboto"/>
              </a:defRPr>
            </a:pPr>
            <a:endParaRPr lang="en-US" sz="4400" b="1" dirty="0">
              <a:latin typeface="Helvetica" pitchFamily="2" charset="0"/>
            </a:endParaRPr>
          </a:p>
          <a:p>
            <a:pPr indent="12700" algn="ctr" defTabSz="848412">
              <a:lnSpc>
                <a:spcPts val="2500"/>
              </a:lnSpc>
              <a:defRPr sz="2200" spc="50">
                <a:solidFill>
                  <a:srgbClr val="FFFFFF"/>
                </a:solidFill>
                <a:latin typeface="Roboto"/>
                <a:ea typeface="Roboto"/>
                <a:cs typeface="Roboto"/>
                <a:sym typeface="Roboto"/>
              </a:defRPr>
            </a:pPr>
            <a:r>
              <a:rPr lang="en-US" sz="4400" b="1" dirty="0">
                <a:latin typeface="Helvetica" pitchFamily="2" charset="0"/>
              </a:rPr>
              <a:t>THANK YOU!</a:t>
            </a:r>
          </a:p>
          <a:p>
            <a:pPr indent="12700" algn="ctr" defTabSz="848412">
              <a:defRPr sz="2200" spc="50">
                <a:solidFill>
                  <a:srgbClr val="FFFFFF"/>
                </a:solidFill>
                <a:latin typeface="Roboto"/>
                <a:ea typeface="Roboto"/>
                <a:cs typeface="Roboto"/>
                <a:sym typeface="Roboto"/>
              </a:defRPr>
            </a:pPr>
            <a:r>
              <a:rPr lang="en-US" sz="3200" dirty="0">
                <a:latin typeface="Helvetica" pitchFamily="2" charset="0"/>
              </a:rPr>
              <a:t>QUESTIONS?</a:t>
            </a:r>
          </a:p>
          <a:p>
            <a:pPr indent="12700" algn="ctr" defTabSz="848412">
              <a:lnSpc>
                <a:spcPts val="2500"/>
              </a:lnSpc>
              <a:defRPr sz="2200" spc="50">
                <a:solidFill>
                  <a:srgbClr val="FFFFFF"/>
                </a:solidFill>
                <a:latin typeface="Roboto"/>
                <a:ea typeface="Roboto"/>
                <a:cs typeface="Roboto"/>
                <a:sym typeface="Roboto"/>
              </a:defRPr>
            </a:pPr>
            <a:endParaRPr lang="en-US" spc="59" dirty="0">
              <a:highlight>
                <a:srgbClr val="FFFF00"/>
              </a:highlight>
              <a:latin typeface="Helvetica" pitchFamily="2" charset="0"/>
            </a:endParaRPr>
          </a:p>
        </p:txBody>
      </p:sp>
      <p:pic>
        <p:nvPicPr>
          <p:cNvPr id="11" name="NJDOL Logo blue-01.png" descr="NJDOL Logo blue-01.png">
            <a:extLst>
              <a:ext uri="{FF2B5EF4-FFF2-40B4-BE49-F238E27FC236}">
                <a16:creationId xmlns:a16="http://schemas.microsoft.com/office/drawing/2014/main" id="{FD990EBC-8559-ED66-A7A1-1D37A29444FF}"/>
              </a:ext>
            </a:extLst>
          </p:cNvPr>
          <p:cNvPicPr>
            <a:picLocks noChangeAspect="1"/>
          </p:cNvPicPr>
          <p:nvPr/>
        </p:nvPicPr>
        <p:blipFill>
          <a:blip r:embed="rId3"/>
          <a:stretch>
            <a:fillRect/>
          </a:stretch>
        </p:blipFill>
        <p:spPr>
          <a:xfrm>
            <a:off x="7503185" y="5531805"/>
            <a:ext cx="1100597" cy="1100597"/>
          </a:xfrm>
          <a:prstGeom prst="rect">
            <a:avLst/>
          </a:prstGeom>
          <a:ln w="12700">
            <a:miter lim="4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8" descr="Picture 8">
            <a:extLst>
              <a:ext uri="{FF2B5EF4-FFF2-40B4-BE49-F238E27FC236}">
                <a16:creationId xmlns:a16="http://schemas.microsoft.com/office/drawing/2014/main" id="{1C1CB640-2DCB-A935-83EB-CA9FF18D9033}"/>
              </a:ext>
            </a:extLst>
          </p:cNvPr>
          <p:cNvPicPr>
            <a:picLocks noChangeAspect="1"/>
          </p:cNvPicPr>
          <p:nvPr/>
        </p:nvPicPr>
        <p:blipFill>
          <a:blip r:embed="rId2"/>
          <a:stretch>
            <a:fillRect/>
          </a:stretch>
        </p:blipFill>
        <p:spPr>
          <a:xfrm>
            <a:off x="0" y="-1"/>
            <a:ext cx="9144000" cy="6858001"/>
          </a:xfrm>
          <a:prstGeom prst="rect">
            <a:avLst/>
          </a:prstGeom>
          <a:ln w="12700">
            <a:miter lim="400000"/>
          </a:ln>
        </p:spPr>
      </p:pic>
      <p:sp>
        <p:nvSpPr>
          <p:cNvPr id="8195" name="Rectangle 3">
            <a:extLst>
              <a:ext uri="{FF2B5EF4-FFF2-40B4-BE49-F238E27FC236}">
                <a16:creationId xmlns:a16="http://schemas.microsoft.com/office/drawing/2014/main" id="{411BC3E0-15B8-1B72-4EDE-A0E6629528D3}"/>
              </a:ext>
            </a:extLst>
          </p:cNvPr>
          <p:cNvSpPr>
            <a:spLocks noChangeArrowheads="1"/>
          </p:cNvSpPr>
          <p:nvPr/>
        </p:nvSpPr>
        <p:spPr bwMode="auto">
          <a:xfrm>
            <a:off x="838200" y="2387247"/>
            <a:ext cx="7848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eaLnBrk="1" hangingPunct="1">
              <a:spcBef>
                <a:spcPct val="0"/>
              </a:spcBef>
              <a:buSzTx/>
              <a:buFontTx/>
              <a:buNone/>
            </a:pPr>
            <a:r>
              <a:rPr lang="en-US" altLang="en-US" sz="3600" b="1">
                <a:latin typeface="Times New Roman" panose="02020603050405020304" pitchFamily="18" charset="0"/>
              </a:rPr>
              <a:t>Seasonal Employee &amp; Minimum Wage</a:t>
            </a:r>
          </a:p>
          <a:p>
            <a:pPr eaLnBrk="1" hangingPunct="1">
              <a:spcBef>
                <a:spcPct val="0"/>
              </a:spcBef>
              <a:buSzTx/>
              <a:buFontTx/>
              <a:buNone/>
            </a:pPr>
            <a:endParaRPr lang="en-US" altLang="en-US" sz="800" b="1">
              <a:latin typeface="Times New Roman" panose="02020603050405020304" pitchFamily="18" charset="0"/>
            </a:endParaRPr>
          </a:p>
          <a:p>
            <a:pPr eaLnBrk="1" hangingPunct="1">
              <a:spcBef>
                <a:spcPct val="0"/>
              </a:spcBef>
              <a:buSzTx/>
              <a:buNone/>
            </a:pPr>
            <a:r>
              <a:rPr lang="en-US" altLang="en-US" sz="3600" b="1">
                <a:latin typeface="Times New Roman" panose="02020603050405020304" pitchFamily="18" charset="0"/>
              </a:rPr>
              <a:t>Child Labor</a:t>
            </a:r>
          </a:p>
          <a:p>
            <a:pPr eaLnBrk="1" hangingPunct="1">
              <a:spcBef>
                <a:spcPct val="0"/>
              </a:spcBef>
              <a:buSzTx/>
              <a:buNone/>
            </a:pPr>
            <a:r>
              <a:rPr lang="en-US" altLang="en-US" sz="3600" b="1">
                <a:latin typeface="Times New Roman" panose="02020603050405020304" pitchFamily="18" charset="0"/>
              </a:rPr>
              <a:t>Comp Time &amp; Overtime</a:t>
            </a:r>
          </a:p>
          <a:p>
            <a:pPr eaLnBrk="1" hangingPunct="1">
              <a:spcBef>
                <a:spcPct val="0"/>
              </a:spcBef>
              <a:buSzTx/>
              <a:buNone/>
            </a:pPr>
            <a:r>
              <a:rPr lang="en-US" altLang="en-US" sz="3600" b="1">
                <a:latin typeface="Times New Roman" panose="02020603050405020304" pitchFamily="18" charset="0"/>
              </a:rPr>
              <a:t>Earned Sick Leave</a:t>
            </a:r>
          </a:p>
          <a:p>
            <a:pPr eaLnBrk="1" hangingPunct="1">
              <a:spcBef>
                <a:spcPct val="0"/>
              </a:spcBef>
              <a:buSzTx/>
              <a:buFontTx/>
              <a:buNone/>
            </a:pPr>
            <a:r>
              <a:rPr lang="en-US" altLang="en-US" sz="3600" b="1">
                <a:latin typeface="Times New Roman" panose="02020603050405020304" pitchFamily="18" charset="0"/>
              </a:rPr>
              <a:t>Contractor Registration</a:t>
            </a:r>
            <a:endParaRPr lang="en-US" altLang="en-US" sz="800" b="1">
              <a:latin typeface="Times New Roman" panose="02020603050405020304" pitchFamily="18" charset="0"/>
            </a:endParaRPr>
          </a:p>
          <a:p>
            <a:pPr eaLnBrk="1" hangingPunct="1">
              <a:spcBef>
                <a:spcPct val="0"/>
              </a:spcBef>
              <a:buSzTx/>
              <a:buFontTx/>
              <a:buNone/>
            </a:pPr>
            <a:r>
              <a:rPr lang="en-US" altLang="en-US" sz="3600" b="1">
                <a:latin typeface="Times New Roman" panose="02020603050405020304" pitchFamily="18" charset="0"/>
              </a:rPr>
              <a:t>*New Online Certified Payroll</a:t>
            </a:r>
          </a:p>
        </p:txBody>
      </p:sp>
      <p:sp>
        <p:nvSpPr>
          <p:cNvPr id="3" name="TextBox 2">
            <a:extLst>
              <a:ext uri="{FF2B5EF4-FFF2-40B4-BE49-F238E27FC236}">
                <a16:creationId xmlns:a16="http://schemas.microsoft.com/office/drawing/2014/main" id="{3AC0987E-967C-3FF3-45D8-2045BA361C5C}"/>
              </a:ext>
            </a:extLst>
          </p:cNvPr>
          <p:cNvSpPr txBox="1"/>
          <p:nvPr/>
        </p:nvSpPr>
        <p:spPr>
          <a:xfrm>
            <a:off x="2133600" y="1056640"/>
            <a:ext cx="527304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latin typeface="Times New Roman"/>
                <a:cs typeface="Times New Roman"/>
              </a:rPr>
              <a:t>Wage and Hour Division</a:t>
            </a:r>
            <a:endParaRPr lang="en-US" sz="4000">
              <a:solidFill>
                <a:schemeClr val="bg1"/>
              </a:solidFill>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943" y="5751379"/>
            <a:ext cx="8763000" cy="572807"/>
          </a:xfrm>
          <a:prstGeom prst="rect">
            <a:avLst/>
          </a:prstGeom>
        </p:spPr>
        <p:txBody>
          <a:bodyPr vert="horz" wrap="square" lIns="0" tIns="21167" rIns="0" bIns="0" rtlCol="0">
            <a:spAutoFit/>
          </a:bodyPr>
          <a:lstStyle/>
          <a:p>
            <a:pPr marL="21167">
              <a:spcBef>
                <a:spcPts val="167"/>
              </a:spcBef>
              <a:tabLst>
                <a:tab pos="401116" algn="l"/>
              </a:tabLst>
            </a:pPr>
            <a:r>
              <a:rPr sz="1000" spc="-83">
                <a:solidFill>
                  <a:srgbClr val="231F20"/>
                </a:solidFill>
                <a:latin typeface="Gill Sans MT"/>
                <a:cs typeface="Gill Sans MT"/>
              </a:rPr>
              <a:t>*</a:t>
            </a:r>
            <a:r>
              <a:rPr sz="1000">
                <a:solidFill>
                  <a:srgbClr val="231F20"/>
                </a:solidFill>
                <a:latin typeface="Gill Sans MT"/>
                <a:cs typeface="Gill Sans MT"/>
              </a:rPr>
              <a:t>	The</a:t>
            </a:r>
            <a:r>
              <a:rPr sz="1000" spc="158">
                <a:solidFill>
                  <a:srgbClr val="231F20"/>
                </a:solidFill>
                <a:latin typeface="Gill Sans MT"/>
                <a:cs typeface="Gill Sans MT"/>
              </a:rPr>
              <a:t> </a:t>
            </a:r>
            <a:r>
              <a:rPr sz="1000">
                <a:solidFill>
                  <a:srgbClr val="231F20"/>
                </a:solidFill>
                <a:latin typeface="Gill Sans MT"/>
                <a:cs typeface="Gill Sans MT"/>
              </a:rPr>
              <a:t>minimum</a:t>
            </a:r>
            <a:r>
              <a:rPr sz="1000" spc="167">
                <a:solidFill>
                  <a:srgbClr val="231F20"/>
                </a:solidFill>
                <a:latin typeface="Gill Sans MT"/>
                <a:cs typeface="Gill Sans MT"/>
              </a:rPr>
              <a:t> </a:t>
            </a:r>
            <a:r>
              <a:rPr sz="1000">
                <a:solidFill>
                  <a:srgbClr val="231F20"/>
                </a:solidFill>
                <a:latin typeface="Gill Sans MT"/>
                <a:cs typeface="Gill Sans MT"/>
              </a:rPr>
              <a:t>wage</a:t>
            </a:r>
            <a:r>
              <a:rPr sz="1000" spc="158">
                <a:solidFill>
                  <a:srgbClr val="231F20"/>
                </a:solidFill>
                <a:latin typeface="Gill Sans MT"/>
                <a:cs typeface="Gill Sans MT"/>
              </a:rPr>
              <a:t> </a:t>
            </a:r>
            <a:r>
              <a:rPr sz="1000">
                <a:solidFill>
                  <a:srgbClr val="231F20"/>
                </a:solidFill>
                <a:latin typeface="Gill Sans MT"/>
                <a:cs typeface="Gill Sans MT"/>
              </a:rPr>
              <a:t>rates</a:t>
            </a:r>
            <a:r>
              <a:rPr sz="1000" spc="167">
                <a:solidFill>
                  <a:srgbClr val="231F20"/>
                </a:solidFill>
                <a:latin typeface="Gill Sans MT"/>
                <a:cs typeface="Gill Sans MT"/>
              </a:rPr>
              <a:t> </a:t>
            </a:r>
            <a:r>
              <a:rPr sz="1000">
                <a:solidFill>
                  <a:srgbClr val="231F20"/>
                </a:solidFill>
                <a:latin typeface="Gill Sans MT"/>
                <a:cs typeface="Gill Sans MT"/>
              </a:rPr>
              <a:t>for</a:t>
            </a:r>
            <a:r>
              <a:rPr sz="1000" spc="158">
                <a:solidFill>
                  <a:srgbClr val="231F20"/>
                </a:solidFill>
                <a:latin typeface="Gill Sans MT"/>
                <a:cs typeface="Gill Sans MT"/>
              </a:rPr>
              <a:t> </a:t>
            </a:r>
            <a:r>
              <a:rPr sz="1000">
                <a:solidFill>
                  <a:srgbClr val="231F20"/>
                </a:solidFill>
                <a:latin typeface="Gill Sans MT"/>
                <a:cs typeface="Gill Sans MT"/>
              </a:rPr>
              <a:t>2024</a:t>
            </a:r>
            <a:r>
              <a:rPr sz="1000" spc="167">
                <a:solidFill>
                  <a:srgbClr val="231F20"/>
                </a:solidFill>
                <a:latin typeface="Gill Sans MT"/>
                <a:cs typeface="Gill Sans MT"/>
              </a:rPr>
              <a:t> </a:t>
            </a:r>
            <a:r>
              <a:rPr sz="1000">
                <a:solidFill>
                  <a:srgbClr val="231F20"/>
                </a:solidFill>
                <a:latin typeface="Gill Sans MT"/>
                <a:cs typeface="Gill Sans MT"/>
              </a:rPr>
              <a:t>will</a:t>
            </a:r>
            <a:r>
              <a:rPr sz="1000" spc="158">
                <a:solidFill>
                  <a:srgbClr val="231F20"/>
                </a:solidFill>
                <a:latin typeface="Gill Sans MT"/>
                <a:cs typeface="Gill Sans MT"/>
              </a:rPr>
              <a:t> </a:t>
            </a:r>
            <a:r>
              <a:rPr sz="1000">
                <a:solidFill>
                  <a:srgbClr val="231F20"/>
                </a:solidFill>
                <a:latin typeface="Gill Sans MT"/>
                <a:cs typeface="Gill Sans MT"/>
              </a:rPr>
              <a:t>be</a:t>
            </a:r>
            <a:r>
              <a:rPr sz="1000" spc="167">
                <a:solidFill>
                  <a:srgbClr val="231F20"/>
                </a:solidFill>
                <a:latin typeface="Gill Sans MT"/>
                <a:cs typeface="Gill Sans MT"/>
              </a:rPr>
              <a:t> </a:t>
            </a:r>
            <a:r>
              <a:rPr sz="1000">
                <a:solidFill>
                  <a:srgbClr val="231F20"/>
                </a:solidFill>
                <a:latin typeface="Gill Sans MT"/>
                <a:cs typeface="Gill Sans MT"/>
              </a:rPr>
              <a:t>at</a:t>
            </a:r>
            <a:r>
              <a:rPr sz="1000" spc="158">
                <a:solidFill>
                  <a:srgbClr val="231F20"/>
                </a:solidFill>
                <a:latin typeface="Gill Sans MT"/>
                <a:cs typeface="Gill Sans MT"/>
              </a:rPr>
              <a:t> </a:t>
            </a:r>
            <a:r>
              <a:rPr sz="1000">
                <a:solidFill>
                  <a:srgbClr val="231F20"/>
                </a:solidFill>
                <a:latin typeface="Gill Sans MT"/>
                <a:cs typeface="Gill Sans MT"/>
              </a:rPr>
              <a:t>least</a:t>
            </a:r>
            <a:r>
              <a:rPr sz="1000" spc="167">
                <a:solidFill>
                  <a:srgbClr val="231F20"/>
                </a:solidFill>
                <a:latin typeface="Gill Sans MT"/>
                <a:cs typeface="Gill Sans MT"/>
              </a:rPr>
              <a:t> </a:t>
            </a:r>
            <a:r>
              <a:rPr sz="1000">
                <a:solidFill>
                  <a:srgbClr val="231F20"/>
                </a:solidFill>
                <a:latin typeface="Gill Sans MT"/>
                <a:cs typeface="Gill Sans MT"/>
              </a:rPr>
              <a:t>the</a:t>
            </a:r>
            <a:r>
              <a:rPr sz="1000" spc="158">
                <a:solidFill>
                  <a:srgbClr val="231F20"/>
                </a:solidFill>
                <a:latin typeface="Gill Sans MT"/>
                <a:cs typeface="Gill Sans MT"/>
              </a:rPr>
              <a:t> </a:t>
            </a:r>
            <a:r>
              <a:rPr sz="1000">
                <a:solidFill>
                  <a:srgbClr val="231F20"/>
                </a:solidFill>
                <a:latin typeface="Gill Sans MT"/>
                <a:cs typeface="Gill Sans MT"/>
              </a:rPr>
              <a:t>amounts</a:t>
            </a:r>
            <a:r>
              <a:rPr sz="1000" spc="167">
                <a:solidFill>
                  <a:srgbClr val="231F20"/>
                </a:solidFill>
                <a:latin typeface="Gill Sans MT"/>
                <a:cs typeface="Gill Sans MT"/>
              </a:rPr>
              <a:t> </a:t>
            </a:r>
            <a:r>
              <a:rPr sz="1000">
                <a:solidFill>
                  <a:srgbClr val="231F20"/>
                </a:solidFill>
                <a:latin typeface="Gill Sans MT"/>
                <a:cs typeface="Gill Sans MT"/>
              </a:rPr>
              <a:t>listed</a:t>
            </a:r>
            <a:r>
              <a:rPr sz="1000" spc="158">
                <a:solidFill>
                  <a:srgbClr val="231F20"/>
                </a:solidFill>
                <a:latin typeface="Gill Sans MT"/>
                <a:cs typeface="Gill Sans MT"/>
              </a:rPr>
              <a:t> </a:t>
            </a:r>
            <a:r>
              <a:rPr sz="1000">
                <a:solidFill>
                  <a:srgbClr val="231F20"/>
                </a:solidFill>
                <a:latin typeface="Gill Sans MT"/>
                <a:cs typeface="Gill Sans MT"/>
              </a:rPr>
              <a:t>above,</a:t>
            </a:r>
            <a:r>
              <a:rPr sz="1000" spc="167">
                <a:solidFill>
                  <a:srgbClr val="231F20"/>
                </a:solidFill>
                <a:latin typeface="Gill Sans MT"/>
                <a:cs typeface="Gill Sans MT"/>
              </a:rPr>
              <a:t> </a:t>
            </a:r>
            <a:r>
              <a:rPr sz="1000">
                <a:solidFill>
                  <a:srgbClr val="231F20"/>
                </a:solidFill>
                <a:latin typeface="Gill Sans MT"/>
                <a:cs typeface="Gill Sans MT"/>
              </a:rPr>
              <a:t>but</a:t>
            </a:r>
            <a:r>
              <a:rPr sz="1000" spc="158">
                <a:solidFill>
                  <a:srgbClr val="231F20"/>
                </a:solidFill>
                <a:latin typeface="Gill Sans MT"/>
                <a:cs typeface="Gill Sans MT"/>
              </a:rPr>
              <a:t> </a:t>
            </a:r>
            <a:r>
              <a:rPr sz="1000">
                <a:solidFill>
                  <a:srgbClr val="231F20"/>
                </a:solidFill>
                <a:latin typeface="Gill Sans MT"/>
                <a:cs typeface="Gill Sans MT"/>
              </a:rPr>
              <a:t>could</a:t>
            </a:r>
            <a:r>
              <a:rPr sz="1000" spc="167">
                <a:solidFill>
                  <a:srgbClr val="231F20"/>
                </a:solidFill>
                <a:latin typeface="Gill Sans MT"/>
                <a:cs typeface="Gill Sans MT"/>
              </a:rPr>
              <a:t> </a:t>
            </a:r>
            <a:r>
              <a:rPr sz="1000">
                <a:solidFill>
                  <a:srgbClr val="231F20"/>
                </a:solidFill>
                <a:latin typeface="Gill Sans MT"/>
                <a:cs typeface="Gill Sans MT"/>
              </a:rPr>
              <a:t>be</a:t>
            </a:r>
            <a:r>
              <a:rPr sz="1000" spc="158">
                <a:solidFill>
                  <a:srgbClr val="231F20"/>
                </a:solidFill>
                <a:latin typeface="Gill Sans MT"/>
                <a:cs typeface="Gill Sans MT"/>
              </a:rPr>
              <a:t> </a:t>
            </a:r>
            <a:r>
              <a:rPr sz="1000">
                <a:solidFill>
                  <a:srgbClr val="231F20"/>
                </a:solidFill>
                <a:latin typeface="Gill Sans MT"/>
                <a:cs typeface="Gill Sans MT"/>
              </a:rPr>
              <a:t>higher</a:t>
            </a:r>
            <a:r>
              <a:rPr sz="1000" spc="167">
                <a:solidFill>
                  <a:srgbClr val="231F20"/>
                </a:solidFill>
                <a:latin typeface="Gill Sans MT"/>
                <a:cs typeface="Gill Sans MT"/>
              </a:rPr>
              <a:t> </a:t>
            </a:r>
            <a:r>
              <a:rPr sz="1000">
                <a:solidFill>
                  <a:srgbClr val="231F20"/>
                </a:solidFill>
                <a:latin typeface="Gill Sans MT"/>
                <a:cs typeface="Gill Sans MT"/>
              </a:rPr>
              <a:t>based</a:t>
            </a:r>
            <a:r>
              <a:rPr sz="1000" spc="158">
                <a:solidFill>
                  <a:srgbClr val="231F20"/>
                </a:solidFill>
                <a:latin typeface="Gill Sans MT"/>
                <a:cs typeface="Gill Sans MT"/>
              </a:rPr>
              <a:t> </a:t>
            </a:r>
            <a:r>
              <a:rPr sz="1000">
                <a:solidFill>
                  <a:srgbClr val="231F20"/>
                </a:solidFill>
                <a:latin typeface="Gill Sans MT"/>
                <a:cs typeface="Gill Sans MT"/>
              </a:rPr>
              <a:t>on</a:t>
            </a:r>
            <a:r>
              <a:rPr sz="1000" spc="167">
                <a:solidFill>
                  <a:srgbClr val="231F20"/>
                </a:solidFill>
                <a:latin typeface="Gill Sans MT"/>
                <a:cs typeface="Gill Sans MT"/>
              </a:rPr>
              <a:t> </a:t>
            </a:r>
            <a:r>
              <a:rPr sz="1000">
                <a:solidFill>
                  <a:srgbClr val="231F20"/>
                </a:solidFill>
                <a:latin typeface="Gill Sans MT"/>
                <a:cs typeface="Gill Sans MT"/>
              </a:rPr>
              <a:t>the</a:t>
            </a:r>
            <a:r>
              <a:rPr sz="1000" spc="158">
                <a:solidFill>
                  <a:srgbClr val="231F20"/>
                </a:solidFill>
                <a:latin typeface="Gill Sans MT"/>
                <a:cs typeface="Gill Sans MT"/>
              </a:rPr>
              <a:t> </a:t>
            </a:r>
            <a:r>
              <a:rPr sz="1000">
                <a:solidFill>
                  <a:srgbClr val="231F20"/>
                </a:solidFill>
                <a:latin typeface="Gill Sans MT"/>
                <a:cs typeface="Gill Sans MT"/>
              </a:rPr>
              <a:t>Consumer</a:t>
            </a:r>
            <a:r>
              <a:rPr sz="1000" spc="167">
                <a:solidFill>
                  <a:srgbClr val="231F20"/>
                </a:solidFill>
                <a:latin typeface="Gill Sans MT"/>
                <a:cs typeface="Gill Sans MT"/>
              </a:rPr>
              <a:t> </a:t>
            </a:r>
            <a:r>
              <a:rPr sz="1000">
                <a:solidFill>
                  <a:srgbClr val="231F20"/>
                </a:solidFill>
                <a:latin typeface="Gill Sans MT"/>
                <a:cs typeface="Gill Sans MT"/>
              </a:rPr>
              <a:t>Price</a:t>
            </a:r>
            <a:r>
              <a:rPr sz="1000" spc="167">
                <a:solidFill>
                  <a:srgbClr val="231F20"/>
                </a:solidFill>
                <a:latin typeface="Gill Sans MT"/>
                <a:cs typeface="Gill Sans MT"/>
              </a:rPr>
              <a:t> </a:t>
            </a:r>
            <a:r>
              <a:rPr sz="1000">
                <a:solidFill>
                  <a:srgbClr val="231F20"/>
                </a:solidFill>
                <a:latin typeface="Gill Sans MT"/>
                <a:cs typeface="Gill Sans MT"/>
              </a:rPr>
              <a:t>Index</a:t>
            </a:r>
            <a:r>
              <a:rPr sz="1000" spc="158">
                <a:solidFill>
                  <a:srgbClr val="231F20"/>
                </a:solidFill>
                <a:latin typeface="Gill Sans MT"/>
                <a:cs typeface="Gill Sans MT"/>
              </a:rPr>
              <a:t> </a:t>
            </a:r>
            <a:r>
              <a:rPr sz="1000" spc="-17">
                <a:solidFill>
                  <a:srgbClr val="231F20"/>
                </a:solidFill>
                <a:latin typeface="Gill Sans MT"/>
                <a:cs typeface="Gill Sans MT"/>
              </a:rPr>
              <a:t>(CPI).</a:t>
            </a:r>
            <a:endParaRPr sz="1000">
              <a:latin typeface="Gill Sans MT"/>
              <a:cs typeface="Gill Sans MT"/>
            </a:endParaRPr>
          </a:p>
          <a:p>
            <a:pPr>
              <a:spcBef>
                <a:spcPts val="75"/>
              </a:spcBef>
            </a:pPr>
            <a:endParaRPr sz="1500">
              <a:latin typeface="Gill Sans MT"/>
              <a:cs typeface="Gill Sans MT"/>
            </a:endParaRPr>
          </a:p>
          <a:p>
            <a:pPr marR="8467" algn="r"/>
            <a:r>
              <a:rPr sz="1000" spc="-42">
                <a:solidFill>
                  <a:srgbClr val="231F20"/>
                </a:solidFill>
                <a:latin typeface="Gill Sans MT"/>
                <a:cs typeface="Gill Sans MT"/>
              </a:rPr>
              <a:t>MW-</a:t>
            </a:r>
            <a:r>
              <a:rPr sz="1000">
                <a:solidFill>
                  <a:srgbClr val="231F20"/>
                </a:solidFill>
                <a:latin typeface="Gill Sans MT"/>
                <a:cs typeface="Gill Sans MT"/>
              </a:rPr>
              <a:t>570</a:t>
            </a:r>
            <a:r>
              <a:rPr sz="1000" spc="108">
                <a:solidFill>
                  <a:srgbClr val="231F20"/>
                </a:solidFill>
                <a:latin typeface="Gill Sans MT"/>
                <a:cs typeface="Gill Sans MT"/>
              </a:rPr>
              <a:t> </a:t>
            </a:r>
            <a:r>
              <a:rPr sz="1000" spc="-17">
                <a:solidFill>
                  <a:srgbClr val="231F20"/>
                </a:solidFill>
                <a:latin typeface="Gill Sans MT"/>
                <a:cs typeface="Gill Sans MT"/>
              </a:rPr>
              <a:t>(1/23)</a:t>
            </a:r>
            <a:endParaRPr sz="1000">
              <a:latin typeface="Gill Sans MT"/>
              <a:cs typeface="Gill Sans MT"/>
            </a:endParaRPr>
          </a:p>
        </p:txBody>
      </p:sp>
      <p:sp>
        <p:nvSpPr>
          <p:cNvPr id="3" name="object 3"/>
          <p:cNvSpPr txBox="1"/>
          <p:nvPr/>
        </p:nvSpPr>
        <p:spPr>
          <a:xfrm>
            <a:off x="201944" y="4842358"/>
            <a:ext cx="39158" cy="102592"/>
          </a:xfrm>
          <a:prstGeom prst="rect">
            <a:avLst/>
          </a:prstGeom>
        </p:spPr>
        <p:txBody>
          <a:bodyPr vert="horz" wrap="square" lIns="0" tIns="0" rIns="0" bIns="0" rtlCol="0">
            <a:spAutoFit/>
          </a:bodyPr>
          <a:lstStyle/>
          <a:p>
            <a:pPr>
              <a:lnSpc>
                <a:spcPts val="783"/>
              </a:lnSpc>
            </a:pPr>
            <a:r>
              <a:rPr sz="667" spc="17">
                <a:solidFill>
                  <a:srgbClr val="231F20"/>
                </a:solidFill>
                <a:latin typeface="Gill Sans MT"/>
                <a:cs typeface="Gill Sans MT"/>
              </a:rPr>
              <a:t>*</a:t>
            </a:r>
            <a:endParaRPr sz="667">
              <a:latin typeface="Gill Sans MT"/>
              <a:cs typeface="Gill Sans MT"/>
            </a:endParaRPr>
          </a:p>
        </p:txBody>
      </p:sp>
      <p:graphicFrame>
        <p:nvGraphicFramePr>
          <p:cNvPr id="6" name="object 6"/>
          <p:cNvGraphicFramePr>
            <a:graphicFrameLocks noGrp="1"/>
          </p:cNvGraphicFramePr>
          <p:nvPr/>
        </p:nvGraphicFramePr>
        <p:xfrm>
          <a:off x="180773" y="1698408"/>
          <a:ext cx="8763000" cy="3907367"/>
        </p:xfrm>
        <a:graphic>
          <a:graphicData uri="http://schemas.openxmlformats.org/drawingml/2006/table">
            <a:tbl>
              <a:tblPr firstRow="1" bandRow="1">
                <a:tableStyleId>{2D5ABB26-0587-4C30-8999-92F81FD0307C}</a:tableStyleId>
              </a:tblPr>
              <a:tblGrid>
                <a:gridCol w="161925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gridCol w="2095500">
                  <a:extLst>
                    <a:ext uri="{9D8B030D-6E8A-4147-A177-3AD203B41FA5}">
                      <a16:colId xmlns:a16="http://schemas.microsoft.com/office/drawing/2014/main" val="20005"/>
                    </a:ext>
                  </a:extLst>
                </a:gridCol>
              </a:tblGrid>
              <a:tr h="1047750">
                <a:tc>
                  <a:txBody>
                    <a:bodyPr/>
                    <a:lstStyle/>
                    <a:p>
                      <a:pPr>
                        <a:lnSpc>
                          <a:spcPct val="100000"/>
                        </a:lnSpc>
                      </a:pPr>
                      <a:endParaRPr sz="1500">
                        <a:latin typeface="Times New Roman"/>
                        <a:cs typeface="Times New Roman"/>
                      </a:endParaRPr>
                    </a:p>
                    <a:p>
                      <a:pPr>
                        <a:lnSpc>
                          <a:spcPct val="100000"/>
                        </a:lnSpc>
                        <a:spcBef>
                          <a:spcPts val="20"/>
                        </a:spcBef>
                      </a:pPr>
                      <a:endParaRPr sz="1300">
                        <a:latin typeface="Times New Roman"/>
                        <a:cs typeface="Times New Roman"/>
                      </a:endParaRPr>
                    </a:p>
                    <a:p>
                      <a:pPr algn="ctr">
                        <a:lnSpc>
                          <a:spcPct val="100000"/>
                        </a:lnSpc>
                      </a:pPr>
                      <a:r>
                        <a:rPr sz="1300" spc="-20">
                          <a:solidFill>
                            <a:srgbClr val="FFFFFF"/>
                          </a:solidFill>
                          <a:latin typeface="Gill Sans MT"/>
                          <a:cs typeface="Gill Sans MT"/>
                        </a:rPr>
                        <a:t>Date</a:t>
                      </a:r>
                      <a:endParaRPr sz="1300">
                        <a:latin typeface="Gill Sans MT"/>
                        <a:cs typeface="Gill Sans MT"/>
                      </a:endParaRPr>
                    </a:p>
                  </a:txBody>
                  <a:tcPr marL="0" marR="0" marT="0" marB="0">
                    <a:lnL w="9525">
                      <a:solidFill>
                        <a:srgbClr val="071233"/>
                      </a:solidFill>
                      <a:prstDash val="solid"/>
                    </a:lnL>
                    <a:lnR w="6350">
                      <a:solidFill>
                        <a:srgbClr val="231F20"/>
                      </a:solidFill>
                      <a:prstDash val="solid"/>
                    </a:lnR>
                    <a:lnT w="9525">
                      <a:solidFill>
                        <a:srgbClr val="071233"/>
                      </a:solidFill>
                      <a:prstDash val="solid"/>
                    </a:lnT>
                    <a:lnB w="9525">
                      <a:solidFill>
                        <a:srgbClr val="071233"/>
                      </a:solidFill>
                      <a:prstDash val="solid"/>
                    </a:lnB>
                    <a:solidFill>
                      <a:srgbClr val="251A52"/>
                    </a:solidFill>
                  </a:tcPr>
                </a:tc>
                <a:tc>
                  <a:txBody>
                    <a:bodyPr/>
                    <a:lstStyle/>
                    <a:p>
                      <a:pPr>
                        <a:lnSpc>
                          <a:spcPct val="100000"/>
                        </a:lnSpc>
                      </a:pPr>
                      <a:endParaRPr sz="2200">
                        <a:latin typeface="Times New Roman"/>
                        <a:cs typeface="Times New Roman"/>
                      </a:endParaRPr>
                    </a:p>
                    <a:p>
                      <a:pPr marL="103505" marR="95885" indent="121920" algn="ctr">
                        <a:lnSpc>
                          <a:spcPct val="100000"/>
                        </a:lnSpc>
                      </a:pPr>
                      <a:r>
                        <a:rPr sz="1300" spc="-20">
                          <a:solidFill>
                            <a:srgbClr val="FFFFFF"/>
                          </a:solidFill>
                          <a:latin typeface="Gill Sans MT"/>
                          <a:cs typeface="Gill Sans MT"/>
                        </a:rPr>
                        <a:t>Most </a:t>
                      </a:r>
                      <a:r>
                        <a:rPr sz="1300" spc="-10">
                          <a:solidFill>
                            <a:srgbClr val="FFFFFF"/>
                          </a:solidFill>
                          <a:latin typeface="Gill Sans MT"/>
                          <a:cs typeface="Gill Sans MT"/>
                        </a:rPr>
                        <a:t>Employers</a:t>
                      </a:r>
                      <a:endParaRPr sz="1300">
                        <a:latin typeface="Gill Sans MT"/>
                        <a:cs typeface="Gill Sans MT"/>
                      </a:endParaRPr>
                    </a:p>
                  </a:txBody>
                  <a:tcPr marL="0" marR="0" marT="0" marB="0">
                    <a:lnL w="6350">
                      <a:solidFill>
                        <a:srgbClr val="231F20"/>
                      </a:solidFill>
                      <a:prstDash val="solid"/>
                    </a:lnL>
                    <a:lnR w="6350">
                      <a:solidFill>
                        <a:srgbClr val="231F20"/>
                      </a:solidFill>
                      <a:prstDash val="solid"/>
                    </a:lnR>
                    <a:lnT w="9525">
                      <a:solidFill>
                        <a:srgbClr val="071233"/>
                      </a:solidFill>
                      <a:prstDash val="solid"/>
                    </a:lnT>
                    <a:lnB w="9525">
                      <a:solidFill>
                        <a:srgbClr val="071233"/>
                      </a:solidFill>
                      <a:prstDash val="solid"/>
                    </a:lnB>
                    <a:solidFill>
                      <a:srgbClr val="251A52"/>
                    </a:solidFill>
                  </a:tcPr>
                </a:tc>
                <a:tc>
                  <a:txBody>
                    <a:bodyPr/>
                    <a:lstStyle/>
                    <a:p>
                      <a:pPr marL="160655" marR="153035" indent="635" algn="ctr">
                        <a:lnSpc>
                          <a:spcPct val="100000"/>
                        </a:lnSpc>
                        <a:spcBef>
                          <a:spcPts val="565"/>
                        </a:spcBef>
                      </a:pPr>
                      <a:r>
                        <a:rPr sz="1300" spc="55">
                          <a:solidFill>
                            <a:srgbClr val="FFFFFF"/>
                          </a:solidFill>
                          <a:latin typeface="Gill Sans MT"/>
                          <a:cs typeface="Gill Sans MT"/>
                        </a:rPr>
                        <a:t>Seasonal</a:t>
                      </a:r>
                      <a:r>
                        <a:rPr sz="1300" spc="500">
                          <a:solidFill>
                            <a:srgbClr val="FFFFFF"/>
                          </a:solidFill>
                          <a:latin typeface="Gill Sans MT"/>
                          <a:cs typeface="Gill Sans MT"/>
                        </a:rPr>
                        <a:t> </a:t>
                      </a:r>
                      <a:r>
                        <a:rPr sz="1300">
                          <a:solidFill>
                            <a:srgbClr val="FFFFFF"/>
                          </a:solidFill>
                          <a:latin typeface="Gill Sans MT"/>
                          <a:cs typeface="Gill Sans MT"/>
                        </a:rPr>
                        <a:t>&amp;</a:t>
                      </a:r>
                      <a:r>
                        <a:rPr sz="1300" spc="-15">
                          <a:solidFill>
                            <a:srgbClr val="FFFFFF"/>
                          </a:solidFill>
                          <a:latin typeface="Gill Sans MT"/>
                          <a:cs typeface="Gill Sans MT"/>
                        </a:rPr>
                        <a:t> </a:t>
                      </a:r>
                      <a:r>
                        <a:rPr sz="1300" spc="55">
                          <a:solidFill>
                            <a:srgbClr val="FFFFFF"/>
                          </a:solidFill>
                          <a:latin typeface="Gill Sans MT"/>
                          <a:cs typeface="Gill Sans MT"/>
                        </a:rPr>
                        <a:t>Small </a:t>
                      </a:r>
                      <a:r>
                        <a:rPr sz="1300" spc="-10">
                          <a:solidFill>
                            <a:srgbClr val="FFFFFF"/>
                          </a:solidFill>
                          <a:latin typeface="Gill Sans MT"/>
                          <a:cs typeface="Gill Sans MT"/>
                        </a:rPr>
                        <a:t>Employers</a:t>
                      </a:r>
                      <a:endParaRPr sz="1300">
                        <a:latin typeface="Gill Sans MT"/>
                        <a:cs typeface="Gill Sans MT"/>
                      </a:endParaRPr>
                    </a:p>
                    <a:p>
                      <a:pPr algn="ctr">
                        <a:lnSpc>
                          <a:spcPct val="100000"/>
                        </a:lnSpc>
                        <a:spcBef>
                          <a:spcPts val="40"/>
                        </a:spcBef>
                      </a:pPr>
                      <a:r>
                        <a:rPr sz="1200">
                          <a:solidFill>
                            <a:srgbClr val="FFFFFF"/>
                          </a:solidFill>
                          <a:latin typeface="Gill Sans MT"/>
                          <a:cs typeface="Gill Sans MT"/>
                        </a:rPr>
                        <a:t>(fewer</a:t>
                      </a:r>
                      <a:r>
                        <a:rPr sz="1200" spc="114">
                          <a:solidFill>
                            <a:srgbClr val="FFFFFF"/>
                          </a:solidFill>
                          <a:latin typeface="Gill Sans MT"/>
                          <a:cs typeface="Gill Sans MT"/>
                        </a:rPr>
                        <a:t> </a:t>
                      </a:r>
                      <a:r>
                        <a:rPr sz="1200">
                          <a:solidFill>
                            <a:srgbClr val="FFFFFF"/>
                          </a:solidFill>
                          <a:latin typeface="Gill Sans MT"/>
                          <a:cs typeface="Gill Sans MT"/>
                        </a:rPr>
                        <a:t>than</a:t>
                      </a:r>
                      <a:r>
                        <a:rPr sz="1200" spc="110">
                          <a:solidFill>
                            <a:srgbClr val="FFFFFF"/>
                          </a:solidFill>
                          <a:latin typeface="Gill Sans MT"/>
                          <a:cs typeface="Gill Sans MT"/>
                        </a:rPr>
                        <a:t> </a:t>
                      </a:r>
                      <a:r>
                        <a:rPr sz="1200" spc="-25">
                          <a:solidFill>
                            <a:srgbClr val="FFFFFF"/>
                          </a:solidFill>
                          <a:latin typeface="Gill Sans MT"/>
                          <a:cs typeface="Gill Sans MT"/>
                        </a:rPr>
                        <a:t>6)</a:t>
                      </a:r>
                      <a:endParaRPr sz="1200">
                        <a:latin typeface="Gill Sans MT"/>
                        <a:cs typeface="Gill Sans MT"/>
                      </a:endParaRPr>
                    </a:p>
                  </a:txBody>
                  <a:tcPr marL="0" marR="0" marT="119592" marB="0">
                    <a:lnL w="6350">
                      <a:solidFill>
                        <a:srgbClr val="231F20"/>
                      </a:solidFill>
                      <a:prstDash val="solid"/>
                    </a:lnL>
                    <a:lnR w="6350">
                      <a:solidFill>
                        <a:srgbClr val="231F20"/>
                      </a:solidFill>
                      <a:prstDash val="solid"/>
                    </a:lnR>
                    <a:lnT w="9525">
                      <a:solidFill>
                        <a:srgbClr val="071233"/>
                      </a:solidFill>
                      <a:prstDash val="solid"/>
                    </a:lnT>
                    <a:lnB w="9525">
                      <a:solidFill>
                        <a:srgbClr val="071233"/>
                      </a:solidFill>
                      <a:prstDash val="solid"/>
                    </a:lnB>
                    <a:solidFill>
                      <a:srgbClr val="251A52"/>
                    </a:solidFill>
                  </a:tcPr>
                </a:tc>
                <a:tc>
                  <a:txBody>
                    <a:bodyPr/>
                    <a:lstStyle/>
                    <a:p>
                      <a:pPr>
                        <a:lnSpc>
                          <a:spcPct val="100000"/>
                        </a:lnSpc>
                      </a:pPr>
                      <a:endParaRPr sz="2200">
                        <a:latin typeface="Times New Roman"/>
                        <a:cs typeface="Times New Roman"/>
                      </a:endParaRPr>
                    </a:p>
                    <a:p>
                      <a:pPr marL="160655" marR="127635" indent="-25400" algn="ctr">
                        <a:lnSpc>
                          <a:spcPct val="100000"/>
                        </a:lnSpc>
                      </a:pPr>
                      <a:r>
                        <a:rPr sz="1300" spc="-10">
                          <a:solidFill>
                            <a:srgbClr val="FFFFFF"/>
                          </a:solidFill>
                          <a:latin typeface="Gill Sans MT"/>
                          <a:cs typeface="Gill Sans MT"/>
                        </a:rPr>
                        <a:t>Agricultural Employers</a:t>
                      </a:r>
                      <a:endParaRPr sz="1300">
                        <a:latin typeface="Gill Sans MT"/>
                        <a:cs typeface="Gill Sans MT"/>
                      </a:endParaRPr>
                    </a:p>
                  </a:txBody>
                  <a:tcPr marL="0" marR="0" marT="0" marB="0">
                    <a:lnL w="6350">
                      <a:solidFill>
                        <a:srgbClr val="231F20"/>
                      </a:solidFill>
                      <a:prstDash val="solid"/>
                    </a:lnL>
                    <a:lnR w="6350">
                      <a:solidFill>
                        <a:srgbClr val="231F20"/>
                      </a:solidFill>
                      <a:prstDash val="solid"/>
                    </a:lnR>
                    <a:lnT w="9525">
                      <a:solidFill>
                        <a:srgbClr val="071233"/>
                      </a:solidFill>
                      <a:prstDash val="solid"/>
                    </a:lnT>
                    <a:lnB w="9525">
                      <a:solidFill>
                        <a:srgbClr val="071233"/>
                      </a:solidFill>
                      <a:prstDash val="solid"/>
                    </a:lnB>
                    <a:solidFill>
                      <a:srgbClr val="251A52"/>
                    </a:solidFill>
                  </a:tcPr>
                </a:tc>
                <a:tc>
                  <a:txBody>
                    <a:bodyPr/>
                    <a:lstStyle/>
                    <a:p>
                      <a:pPr>
                        <a:lnSpc>
                          <a:spcPct val="100000"/>
                        </a:lnSpc>
                        <a:spcBef>
                          <a:spcPts val="35"/>
                        </a:spcBef>
                      </a:pPr>
                      <a:endParaRPr sz="1400">
                        <a:latin typeface="Times New Roman"/>
                        <a:cs typeface="Times New Roman"/>
                      </a:endParaRPr>
                    </a:p>
                    <a:p>
                      <a:pPr marL="138430" marR="107950" indent="-22860" algn="just">
                        <a:lnSpc>
                          <a:spcPct val="100000"/>
                        </a:lnSpc>
                      </a:pPr>
                      <a:r>
                        <a:rPr sz="1300">
                          <a:solidFill>
                            <a:srgbClr val="FFFFFF"/>
                          </a:solidFill>
                          <a:latin typeface="Gill Sans MT"/>
                          <a:cs typeface="Gill Sans MT"/>
                        </a:rPr>
                        <a:t>Cash</a:t>
                      </a:r>
                      <a:r>
                        <a:rPr lang="en-US" sz="1300" spc="165">
                          <a:solidFill>
                            <a:srgbClr val="FFFFFF"/>
                          </a:solidFill>
                          <a:latin typeface="Gill Sans MT"/>
                          <a:cs typeface="Gill Sans MT"/>
                        </a:rPr>
                        <a:t> </a:t>
                      </a:r>
                      <a:r>
                        <a:rPr sz="1300" spc="-20">
                          <a:solidFill>
                            <a:srgbClr val="FFFFFF"/>
                          </a:solidFill>
                          <a:latin typeface="Gill Sans MT"/>
                          <a:cs typeface="Gill Sans MT"/>
                        </a:rPr>
                        <a:t>Wage </a:t>
                      </a:r>
                      <a:r>
                        <a:rPr sz="1300">
                          <a:solidFill>
                            <a:srgbClr val="FFFFFF"/>
                          </a:solidFill>
                          <a:latin typeface="Gill Sans MT"/>
                          <a:cs typeface="Gill Sans MT"/>
                        </a:rPr>
                        <a:t>for</a:t>
                      </a:r>
                      <a:r>
                        <a:rPr lang="en-US" sz="1300" spc="-5">
                          <a:solidFill>
                            <a:srgbClr val="FFFFFF"/>
                          </a:solidFill>
                          <a:latin typeface="Gill Sans MT"/>
                          <a:cs typeface="Gill Sans MT"/>
                        </a:rPr>
                        <a:t> </a:t>
                      </a:r>
                      <a:r>
                        <a:rPr sz="1300" spc="-10">
                          <a:solidFill>
                            <a:srgbClr val="FFFFFF"/>
                          </a:solidFill>
                          <a:latin typeface="Gill Sans MT"/>
                          <a:cs typeface="Gill Sans MT"/>
                        </a:rPr>
                        <a:t>Tipped Workers</a:t>
                      </a:r>
                      <a:endParaRPr sz="1300">
                        <a:latin typeface="Gill Sans MT"/>
                        <a:cs typeface="Gill Sans MT"/>
                      </a:endParaRPr>
                    </a:p>
                  </a:txBody>
                  <a:tcPr marL="0" marR="0" marT="7408" marB="0">
                    <a:lnL w="6350">
                      <a:solidFill>
                        <a:srgbClr val="231F20"/>
                      </a:solidFill>
                      <a:prstDash val="solid"/>
                    </a:lnL>
                    <a:lnR w="6350">
                      <a:solidFill>
                        <a:srgbClr val="231F20"/>
                      </a:solidFill>
                      <a:prstDash val="solid"/>
                    </a:lnR>
                    <a:lnT w="9525">
                      <a:solidFill>
                        <a:srgbClr val="071233"/>
                      </a:solidFill>
                      <a:prstDash val="solid"/>
                    </a:lnT>
                    <a:lnB w="9525">
                      <a:solidFill>
                        <a:srgbClr val="071233"/>
                      </a:solidFill>
                      <a:prstDash val="solid"/>
                    </a:lnB>
                    <a:solidFill>
                      <a:srgbClr val="251A52"/>
                    </a:solidFill>
                  </a:tcPr>
                </a:tc>
                <a:tc>
                  <a:txBody>
                    <a:bodyPr/>
                    <a:lstStyle/>
                    <a:p>
                      <a:pPr>
                        <a:lnSpc>
                          <a:spcPct val="100000"/>
                        </a:lnSpc>
                        <a:spcBef>
                          <a:spcPts val="35"/>
                        </a:spcBef>
                      </a:pPr>
                      <a:endParaRPr sz="1400">
                        <a:latin typeface="Times New Roman"/>
                        <a:cs typeface="Times New Roman"/>
                      </a:endParaRPr>
                    </a:p>
                    <a:p>
                      <a:pPr marL="45085" marR="37465" algn="ctr">
                        <a:lnSpc>
                          <a:spcPct val="100000"/>
                        </a:lnSpc>
                      </a:pPr>
                      <a:r>
                        <a:rPr sz="1300">
                          <a:solidFill>
                            <a:srgbClr val="FFFFFF"/>
                          </a:solidFill>
                          <a:latin typeface="Gill Sans MT"/>
                          <a:cs typeface="Gill Sans MT"/>
                        </a:rPr>
                        <a:t>Wage</a:t>
                      </a:r>
                      <a:r>
                        <a:rPr sz="1300" spc="105">
                          <a:solidFill>
                            <a:srgbClr val="FFFFFF"/>
                          </a:solidFill>
                          <a:latin typeface="Gill Sans MT"/>
                          <a:cs typeface="Gill Sans MT"/>
                        </a:rPr>
                        <a:t> </a:t>
                      </a:r>
                      <a:r>
                        <a:rPr sz="1300">
                          <a:solidFill>
                            <a:srgbClr val="FFFFFF"/>
                          </a:solidFill>
                          <a:latin typeface="Gill Sans MT"/>
                          <a:cs typeface="Gill Sans MT"/>
                        </a:rPr>
                        <a:t>for</a:t>
                      </a:r>
                      <a:r>
                        <a:rPr sz="1300" spc="105">
                          <a:solidFill>
                            <a:srgbClr val="FFFFFF"/>
                          </a:solidFill>
                          <a:latin typeface="Gill Sans MT"/>
                          <a:cs typeface="Gill Sans MT"/>
                        </a:rPr>
                        <a:t> </a:t>
                      </a:r>
                      <a:r>
                        <a:rPr sz="1300">
                          <a:solidFill>
                            <a:srgbClr val="FFFFFF"/>
                          </a:solidFill>
                          <a:latin typeface="Gill Sans MT"/>
                          <a:cs typeface="Gill Sans MT"/>
                        </a:rPr>
                        <a:t>Long-Term</a:t>
                      </a:r>
                      <a:r>
                        <a:rPr sz="1300" spc="110">
                          <a:solidFill>
                            <a:srgbClr val="FFFFFF"/>
                          </a:solidFill>
                          <a:latin typeface="Gill Sans MT"/>
                          <a:cs typeface="Gill Sans MT"/>
                        </a:rPr>
                        <a:t> </a:t>
                      </a:r>
                      <a:r>
                        <a:rPr sz="1300" spc="-20">
                          <a:solidFill>
                            <a:srgbClr val="FFFFFF"/>
                          </a:solidFill>
                          <a:latin typeface="Gill Sans MT"/>
                          <a:cs typeface="Gill Sans MT"/>
                        </a:rPr>
                        <a:t>Care </a:t>
                      </a:r>
                      <a:r>
                        <a:rPr sz="1300">
                          <a:solidFill>
                            <a:srgbClr val="FFFFFF"/>
                          </a:solidFill>
                          <a:latin typeface="Gill Sans MT"/>
                          <a:cs typeface="Gill Sans MT"/>
                        </a:rPr>
                        <a:t>Facility</a:t>
                      </a:r>
                      <a:r>
                        <a:rPr sz="1300" spc="95">
                          <a:solidFill>
                            <a:srgbClr val="FFFFFF"/>
                          </a:solidFill>
                          <a:latin typeface="Gill Sans MT"/>
                          <a:cs typeface="Gill Sans MT"/>
                        </a:rPr>
                        <a:t> </a:t>
                      </a:r>
                      <a:r>
                        <a:rPr sz="1300">
                          <a:solidFill>
                            <a:srgbClr val="FFFFFF"/>
                          </a:solidFill>
                          <a:latin typeface="Gill Sans MT"/>
                          <a:cs typeface="Gill Sans MT"/>
                        </a:rPr>
                        <a:t>Direct</a:t>
                      </a:r>
                      <a:r>
                        <a:rPr sz="1300" spc="95">
                          <a:solidFill>
                            <a:srgbClr val="FFFFFF"/>
                          </a:solidFill>
                          <a:latin typeface="Gill Sans MT"/>
                          <a:cs typeface="Gill Sans MT"/>
                        </a:rPr>
                        <a:t> </a:t>
                      </a:r>
                      <a:r>
                        <a:rPr sz="1300">
                          <a:solidFill>
                            <a:srgbClr val="FFFFFF"/>
                          </a:solidFill>
                          <a:latin typeface="Gill Sans MT"/>
                          <a:cs typeface="Gill Sans MT"/>
                        </a:rPr>
                        <a:t>Care</a:t>
                      </a:r>
                      <a:r>
                        <a:rPr sz="1300" spc="95">
                          <a:solidFill>
                            <a:srgbClr val="FFFFFF"/>
                          </a:solidFill>
                          <a:latin typeface="Gill Sans MT"/>
                          <a:cs typeface="Gill Sans MT"/>
                        </a:rPr>
                        <a:t> </a:t>
                      </a:r>
                      <a:r>
                        <a:rPr sz="1300" spc="60">
                          <a:solidFill>
                            <a:srgbClr val="FFFFFF"/>
                          </a:solidFill>
                          <a:latin typeface="Gill Sans MT"/>
                          <a:cs typeface="Gill Sans MT"/>
                        </a:rPr>
                        <a:t>Staff </a:t>
                      </a:r>
                      <a:r>
                        <a:rPr sz="1300" spc="-10">
                          <a:solidFill>
                            <a:srgbClr val="FFFFFF"/>
                          </a:solidFill>
                          <a:latin typeface="Gill Sans MT"/>
                          <a:cs typeface="Gill Sans MT"/>
                        </a:rPr>
                        <a:t>Members</a:t>
                      </a:r>
                      <a:endParaRPr sz="1300">
                        <a:latin typeface="Gill Sans MT"/>
                        <a:cs typeface="Gill Sans MT"/>
                      </a:endParaRPr>
                    </a:p>
                  </a:txBody>
                  <a:tcPr marL="0" marR="0" marT="7408" marB="0">
                    <a:lnL w="6350">
                      <a:solidFill>
                        <a:srgbClr val="231F20"/>
                      </a:solidFill>
                      <a:prstDash val="solid"/>
                    </a:lnL>
                    <a:lnR w="9525">
                      <a:solidFill>
                        <a:srgbClr val="071233"/>
                      </a:solidFill>
                      <a:prstDash val="solid"/>
                    </a:lnR>
                    <a:lnT w="9525">
                      <a:solidFill>
                        <a:srgbClr val="071233"/>
                      </a:solidFill>
                      <a:prstDash val="solid"/>
                    </a:lnT>
                    <a:lnB w="9525">
                      <a:solidFill>
                        <a:srgbClr val="071233"/>
                      </a:solidFill>
                      <a:prstDash val="solid"/>
                    </a:lnB>
                    <a:solidFill>
                      <a:srgbClr val="251A52"/>
                    </a:solidFill>
                  </a:tcPr>
                </a:tc>
                <a:extLst>
                  <a:ext uri="{0D108BD9-81ED-4DB2-BD59-A6C34878D82A}">
                    <a16:rowId xmlns:a16="http://schemas.microsoft.com/office/drawing/2014/main" val="10000"/>
                  </a:ext>
                </a:extLst>
              </a:tr>
              <a:tr h="574675">
                <a:tc>
                  <a:txBody>
                    <a:bodyPr/>
                    <a:lstStyle/>
                    <a:p>
                      <a:pPr>
                        <a:lnSpc>
                          <a:spcPct val="100000"/>
                        </a:lnSpc>
                        <a:spcBef>
                          <a:spcPts val="10"/>
                        </a:spcBef>
                      </a:pPr>
                      <a:endParaRPr sz="1300">
                        <a:latin typeface="Times New Roman"/>
                        <a:cs typeface="Times New Roman"/>
                      </a:endParaRPr>
                    </a:p>
                    <a:p>
                      <a:pPr algn="ctr">
                        <a:lnSpc>
                          <a:spcPct val="100000"/>
                        </a:lnSpc>
                      </a:pPr>
                      <a:r>
                        <a:rPr sz="1200" spc="60">
                          <a:solidFill>
                            <a:srgbClr val="231F20"/>
                          </a:solidFill>
                          <a:latin typeface="Gill Sans MT"/>
                          <a:cs typeface="Gill Sans MT"/>
                        </a:rPr>
                        <a:t>January</a:t>
                      </a:r>
                      <a:r>
                        <a:rPr sz="1200" spc="-10">
                          <a:solidFill>
                            <a:srgbClr val="231F20"/>
                          </a:solidFill>
                          <a:latin typeface="Gill Sans MT"/>
                          <a:cs typeface="Gill Sans MT"/>
                        </a:rPr>
                        <a:t> </a:t>
                      </a:r>
                      <a:r>
                        <a:rPr sz="1200">
                          <a:solidFill>
                            <a:srgbClr val="231F20"/>
                          </a:solidFill>
                          <a:latin typeface="Gill Sans MT"/>
                          <a:cs typeface="Gill Sans MT"/>
                        </a:rPr>
                        <a:t>1,</a:t>
                      </a:r>
                      <a:r>
                        <a:rPr sz="1200" spc="-5">
                          <a:solidFill>
                            <a:srgbClr val="231F20"/>
                          </a:solidFill>
                          <a:latin typeface="Gill Sans MT"/>
                          <a:cs typeface="Gill Sans MT"/>
                        </a:rPr>
                        <a:t> </a:t>
                      </a:r>
                      <a:r>
                        <a:rPr sz="1200" spc="-20">
                          <a:solidFill>
                            <a:srgbClr val="231F20"/>
                          </a:solidFill>
                          <a:latin typeface="Gill Sans MT"/>
                          <a:cs typeface="Gill Sans MT"/>
                        </a:rPr>
                        <a:t>2020</a:t>
                      </a:r>
                      <a:endParaRPr sz="1200">
                        <a:latin typeface="Gill Sans MT"/>
                        <a:cs typeface="Gill Sans MT"/>
                      </a:endParaRPr>
                    </a:p>
                  </a:txBody>
                  <a:tcPr marL="0" marR="0" marT="2117" marB="0">
                    <a:lnL w="9525">
                      <a:solidFill>
                        <a:srgbClr val="231F20"/>
                      </a:solidFill>
                      <a:prstDash val="solid"/>
                    </a:lnL>
                    <a:lnR w="6350">
                      <a:solidFill>
                        <a:srgbClr val="231F20"/>
                      </a:solidFill>
                      <a:prstDash val="solid"/>
                    </a:lnR>
                    <a:lnT w="9525">
                      <a:solidFill>
                        <a:srgbClr val="071233"/>
                      </a:solidFill>
                      <a:prstDash val="solid"/>
                    </a:lnT>
                    <a:lnB w="6350">
                      <a:solidFill>
                        <a:srgbClr val="231F20"/>
                      </a:solidFill>
                      <a:prstDash val="solid"/>
                    </a:lnB>
                  </a:tcPr>
                </a:tc>
                <a:tc>
                  <a:txBody>
                    <a:bodyPr/>
                    <a:lstStyle/>
                    <a:p>
                      <a:pPr>
                        <a:lnSpc>
                          <a:spcPct val="100000"/>
                        </a:lnSpc>
                        <a:spcBef>
                          <a:spcPts val="10"/>
                        </a:spcBef>
                      </a:pPr>
                      <a:endParaRPr sz="1300">
                        <a:latin typeface="Times New Roman"/>
                        <a:cs typeface="Times New Roman"/>
                      </a:endParaRPr>
                    </a:p>
                    <a:p>
                      <a:pPr algn="ctr">
                        <a:lnSpc>
                          <a:spcPct val="100000"/>
                        </a:lnSpc>
                      </a:pPr>
                      <a:r>
                        <a:rPr sz="1200" spc="-25">
                          <a:solidFill>
                            <a:srgbClr val="231F20"/>
                          </a:solidFill>
                          <a:latin typeface="Gill Sans MT"/>
                          <a:cs typeface="Gill Sans MT"/>
                        </a:rPr>
                        <a:t>$11</a:t>
                      </a:r>
                      <a:endParaRPr sz="1200">
                        <a:latin typeface="Gill Sans MT"/>
                        <a:cs typeface="Gill Sans MT"/>
                      </a:endParaRPr>
                    </a:p>
                  </a:txBody>
                  <a:tcPr marL="0" marR="0" marT="2117" marB="0">
                    <a:lnL w="6350">
                      <a:solidFill>
                        <a:srgbClr val="231F20"/>
                      </a:solidFill>
                      <a:prstDash val="solid"/>
                    </a:lnL>
                    <a:lnR w="6350">
                      <a:solidFill>
                        <a:srgbClr val="231F20"/>
                      </a:solidFill>
                      <a:prstDash val="solid"/>
                    </a:lnR>
                    <a:lnT w="9525">
                      <a:solidFill>
                        <a:srgbClr val="071233"/>
                      </a:solidFill>
                      <a:prstDash val="solid"/>
                    </a:lnT>
                    <a:lnB w="6350">
                      <a:solidFill>
                        <a:srgbClr val="231F20"/>
                      </a:solidFill>
                      <a:prstDash val="solid"/>
                    </a:lnB>
                  </a:tcPr>
                </a:tc>
                <a:tc>
                  <a:txBody>
                    <a:bodyPr/>
                    <a:lstStyle/>
                    <a:p>
                      <a:pPr algn="ctr">
                        <a:lnSpc>
                          <a:spcPct val="100000"/>
                        </a:lnSpc>
                        <a:spcBef>
                          <a:spcPts val="10"/>
                        </a:spcBef>
                      </a:pPr>
                      <a:endParaRPr sz="1300">
                        <a:latin typeface="Times New Roman"/>
                        <a:cs typeface="Times New Roman"/>
                      </a:endParaRPr>
                    </a:p>
                    <a:p>
                      <a:pPr marL="263525" algn="ctr">
                        <a:lnSpc>
                          <a:spcPct val="100000"/>
                        </a:lnSpc>
                      </a:pPr>
                      <a:r>
                        <a:rPr sz="1200" spc="-10">
                          <a:solidFill>
                            <a:srgbClr val="231F20"/>
                          </a:solidFill>
                          <a:latin typeface="Gill Sans MT"/>
                          <a:cs typeface="Gill Sans MT"/>
                        </a:rPr>
                        <a:t>$10.30</a:t>
                      </a:r>
                      <a:endParaRPr sz="1200">
                        <a:latin typeface="Gill Sans MT"/>
                        <a:cs typeface="Gill Sans MT"/>
                      </a:endParaRPr>
                    </a:p>
                  </a:txBody>
                  <a:tcPr marL="0" marR="0" marT="2117" marB="0">
                    <a:lnL w="6350">
                      <a:solidFill>
                        <a:srgbClr val="231F20"/>
                      </a:solidFill>
                      <a:prstDash val="solid"/>
                    </a:lnL>
                    <a:lnR w="6350">
                      <a:solidFill>
                        <a:srgbClr val="231F20"/>
                      </a:solidFill>
                      <a:prstDash val="solid"/>
                    </a:lnR>
                    <a:lnT w="9525">
                      <a:solidFill>
                        <a:srgbClr val="071233"/>
                      </a:solidFill>
                      <a:prstDash val="solid"/>
                    </a:lnT>
                    <a:lnB w="6350">
                      <a:solidFill>
                        <a:srgbClr val="231F20"/>
                      </a:solidFill>
                      <a:prstDash val="solid"/>
                    </a:lnB>
                  </a:tcPr>
                </a:tc>
                <a:tc>
                  <a:txBody>
                    <a:bodyPr/>
                    <a:lstStyle/>
                    <a:p>
                      <a:pPr>
                        <a:lnSpc>
                          <a:spcPct val="100000"/>
                        </a:lnSpc>
                        <a:spcBef>
                          <a:spcPts val="10"/>
                        </a:spcBef>
                      </a:pPr>
                      <a:endParaRPr sz="1300">
                        <a:latin typeface="Times New Roman"/>
                        <a:cs typeface="Times New Roman"/>
                      </a:endParaRPr>
                    </a:p>
                    <a:p>
                      <a:pPr algn="ctr">
                        <a:lnSpc>
                          <a:spcPct val="100000"/>
                        </a:lnSpc>
                      </a:pPr>
                      <a:r>
                        <a:rPr sz="1200" spc="-10">
                          <a:solidFill>
                            <a:srgbClr val="231F20"/>
                          </a:solidFill>
                          <a:latin typeface="Gill Sans MT"/>
                          <a:cs typeface="Gill Sans MT"/>
                        </a:rPr>
                        <a:t>$10.30</a:t>
                      </a:r>
                      <a:endParaRPr sz="1200">
                        <a:latin typeface="Gill Sans MT"/>
                        <a:cs typeface="Gill Sans MT"/>
                      </a:endParaRPr>
                    </a:p>
                  </a:txBody>
                  <a:tcPr marL="0" marR="0" marT="2117" marB="0">
                    <a:lnL w="6350">
                      <a:solidFill>
                        <a:srgbClr val="231F20"/>
                      </a:solidFill>
                      <a:prstDash val="solid"/>
                    </a:lnL>
                    <a:lnR w="6350">
                      <a:solidFill>
                        <a:srgbClr val="231F20"/>
                      </a:solidFill>
                      <a:prstDash val="solid"/>
                    </a:lnR>
                    <a:lnT w="9525">
                      <a:solidFill>
                        <a:srgbClr val="071233"/>
                      </a:solidFill>
                      <a:prstDash val="solid"/>
                    </a:lnT>
                    <a:lnB w="6350">
                      <a:solidFill>
                        <a:srgbClr val="231F20"/>
                      </a:solidFill>
                      <a:prstDash val="solid"/>
                    </a:lnB>
                  </a:tcPr>
                </a:tc>
                <a:tc>
                  <a:txBody>
                    <a:bodyPr/>
                    <a:lstStyle/>
                    <a:p>
                      <a:pPr>
                        <a:lnSpc>
                          <a:spcPct val="100000"/>
                        </a:lnSpc>
                        <a:spcBef>
                          <a:spcPts val="10"/>
                        </a:spcBef>
                      </a:pPr>
                      <a:endParaRPr sz="1300">
                        <a:latin typeface="Times New Roman"/>
                        <a:cs typeface="Times New Roman"/>
                      </a:endParaRPr>
                    </a:p>
                    <a:p>
                      <a:pPr algn="ctr">
                        <a:lnSpc>
                          <a:spcPct val="100000"/>
                        </a:lnSpc>
                      </a:pPr>
                      <a:r>
                        <a:rPr sz="1200" spc="-10">
                          <a:solidFill>
                            <a:srgbClr val="231F20"/>
                          </a:solidFill>
                          <a:latin typeface="Gill Sans MT"/>
                          <a:cs typeface="Gill Sans MT"/>
                        </a:rPr>
                        <a:t>$3.13</a:t>
                      </a:r>
                      <a:endParaRPr sz="1200">
                        <a:latin typeface="Gill Sans MT"/>
                        <a:cs typeface="Gill Sans MT"/>
                      </a:endParaRPr>
                    </a:p>
                  </a:txBody>
                  <a:tcPr marL="0" marR="0" marT="2117" marB="0">
                    <a:lnL w="6350">
                      <a:solidFill>
                        <a:srgbClr val="231F20"/>
                      </a:solidFill>
                      <a:prstDash val="solid"/>
                    </a:lnL>
                    <a:lnR w="6350">
                      <a:solidFill>
                        <a:srgbClr val="231F20"/>
                      </a:solidFill>
                      <a:prstDash val="solid"/>
                    </a:lnR>
                    <a:lnT w="9525">
                      <a:solidFill>
                        <a:srgbClr val="071233"/>
                      </a:solidFill>
                      <a:prstDash val="solid"/>
                    </a:lnT>
                    <a:lnB w="6350">
                      <a:solidFill>
                        <a:srgbClr val="231F20"/>
                      </a:solidFill>
                      <a:prstDash val="solid"/>
                    </a:lnB>
                  </a:tcPr>
                </a:tc>
                <a:tc>
                  <a:txBody>
                    <a:bodyPr/>
                    <a:lstStyle/>
                    <a:p>
                      <a:pPr>
                        <a:lnSpc>
                          <a:spcPct val="100000"/>
                        </a:lnSpc>
                        <a:spcBef>
                          <a:spcPts val="10"/>
                        </a:spcBef>
                      </a:pPr>
                      <a:endParaRPr sz="1300">
                        <a:latin typeface="Times New Roman"/>
                        <a:cs typeface="Times New Roman"/>
                      </a:endParaRPr>
                    </a:p>
                    <a:p>
                      <a:pPr marL="635" algn="ctr">
                        <a:lnSpc>
                          <a:spcPct val="100000"/>
                        </a:lnSpc>
                      </a:pPr>
                      <a:r>
                        <a:rPr sz="1200">
                          <a:solidFill>
                            <a:srgbClr val="231F20"/>
                          </a:solidFill>
                          <a:latin typeface="Gill Sans MT"/>
                          <a:cs typeface="Gill Sans MT"/>
                        </a:rPr>
                        <a:t>$11,</a:t>
                      </a:r>
                      <a:r>
                        <a:rPr sz="1200" spc="35">
                          <a:solidFill>
                            <a:srgbClr val="231F20"/>
                          </a:solidFill>
                          <a:latin typeface="Gill Sans MT"/>
                          <a:cs typeface="Gill Sans MT"/>
                        </a:rPr>
                        <a:t> </a:t>
                      </a:r>
                      <a:r>
                        <a:rPr sz="1200">
                          <a:solidFill>
                            <a:srgbClr val="231F20"/>
                          </a:solidFill>
                          <a:latin typeface="Gill Sans MT"/>
                          <a:cs typeface="Gill Sans MT"/>
                        </a:rPr>
                        <a:t>$14</a:t>
                      </a:r>
                      <a:r>
                        <a:rPr sz="1200" spc="35">
                          <a:solidFill>
                            <a:srgbClr val="231F20"/>
                          </a:solidFill>
                          <a:latin typeface="Gill Sans MT"/>
                          <a:cs typeface="Gill Sans MT"/>
                        </a:rPr>
                        <a:t> </a:t>
                      </a:r>
                      <a:r>
                        <a:rPr sz="1200" spc="85">
                          <a:solidFill>
                            <a:srgbClr val="231F20"/>
                          </a:solidFill>
                          <a:latin typeface="Gill Sans MT"/>
                          <a:cs typeface="Gill Sans MT"/>
                        </a:rPr>
                        <a:t>as</a:t>
                      </a:r>
                      <a:r>
                        <a:rPr sz="1200" spc="35">
                          <a:solidFill>
                            <a:srgbClr val="231F20"/>
                          </a:solidFill>
                          <a:latin typeface="Gill Sans MT"/>
                          <a:cs typeface="Gill Sans MT"/>
                        </a:rPr>
                        <a:t> </a:t>
                      </a:r>
                      <a:r>
                        <a:rPr sz="1200">
                          <a:solidFill>
                            <a:srgbClr val="231F20"/>
                          </a:solidFill>
                          <a:latin typeface="Gill Sans MT"/>
                          <a:cs typeface="Gill Sans MT"/>
                        </a:rPr>
                        <a:t>of</a:t>
                      </a:r>
                      <a:r>
                        <a:rPr sz="1200" spc="40">
                          <a:solidFill>
                            <a:srgbClr val="231F20"/>
                          </a:solidFill>
                          <a:latin typeface="Gill Sans MT"/>
                          <a:cs typeface="Gill Sans MT"/>
                        </a:rPr>
                        <a:t> </a:t>
                      </a:r>
                      <a:r>
                        <a:rPr sz="1200" spc="45">
                          <a:solidFill>
                            <a:srgbClr val="231F20"/>
                          </a:solidFill>
                          <a:latin typeface="Gill Sans MT"/>
                          <a:cs typeface="Gill Sans MT"/>
                        </a:rPr>
                        <a:t>11/1/20</a:t>
                      </a:r>
                      <a:endParaRPr sz="1200">
                        <a:latin typeface="Gill Sans MT"/>
                        <a:cs typeface="Gill Sans MT"/>
                      </a:endParaRPr>
                    </a:p>
                  </a:txBody>
                  <a:tcPr marL="0" marR="0" marT="2117" marB="0">
                    <a:lnL w="6350">
                      <a:solidFill>
                        <a:srgbClr val="231F20"/>
                      </a:solidFill>
                      <a:prstDash val="solid"/>
                    </a:lnL>
                    <a:lnR w="9525">
                      <a:solidFill>
                        <a:srgbClr val="231F20"/>
                      </a:solidFill>
                      <a:prstDash val="solid"/>
                    </a:lnR>
                    <a:lnT w="9525">
                      <a:solidFill>
                        <a:srgbClr val="071233"/>
                      </a:solidFill>
                      <a:prstDash val="solid"/>
                    </a:lnT>
                    <a:lnB w="6350">
                      <a:solidFill>
                        <a:srgbClr val="231F20"/>
                      </a:solidFill>
                      <a:prstDash val="solid"/>
                    </a:lnB>
                  </a:tcPr>
                </a:tc>
                <a:extLst>
                  <a:ext uri="{0D108BD9-81ED-4DB2-BD59-A6C34878D82A}">
                    <a16:rowId xmlns:a16="http://schemas.microsoft.com/office/drawing/2014/main" val="10001"/>
                  </a:ext>
                </a:extLst>
              </a:tr>
              <a:tr h="570442">
                <a:tc>
                  <a:txBody>
                    <a:bodyPr/>
                    <a:lstStyle/>
                    <a:p>
                      <a:pPr>
                        <a:lnSpc>
                          <a:spcPct val="100000"/>
                        </a:lnSpc>
                        <a:spcBef>
                          <a:spcPts val="50"/>
                        </a:spcBef>
                      </a:pPr>
                      <a:endParaRPr sz="1300">
                        <a:latin typeface="Times New Roman"/>
                        <a:cs typeface="Times New Roman"/>
                      </a:endParaRPr>
                    </a:p>
                    <a:p>
                      <a:pPr algn="ctr">
                        <a:lnSpc>
                          <a:spcPct val="100000"/>
                        </a:lnSpc>
                      </a:pPr>
                      <a:r>
                        <a:rPr sz="1200" spc="60">
                          <a:solidFill>
                            <a:srgbClr val="231F20"/>
                          </a:solidFill>
                          <a:latin typeface="Gill Sans MT"/>
                          <a:cs typeface="Gill Sans MT"/>
                        </a:rPr>
                        <a:t>January</a:t>
                      </a:r>
                      <a:r>
                        <a:rPr sz="1200" spc="-10">
                          <a:solidFill>
                            <a:srgbClr val="231F20"/>
                          </a:solidFill>
                          <a:latin typeface="Gill Sans MT"/>
                          <a:cs typeface="Gill Sans MT"/>
                        </a:rPr>
                        <a:t> </a:t>
                      </a:r>
                      <a:r>
                        <a:rPr sz="1200">
                          <a:solidFill>
                            <a:srgbClr val="231F20"/>
                          </a:solidFill>
                          <a:latin typeface="Gill Sans MT"/>
                          <a:cs typeface="Gill Sans MT"/>
                        </a:rPr>
                        <a:t>1,</a:t>
                      </a:r>
                      <a:r>
                        <a:rPr sz="1200" spc="-5">
                          <a:solidFill>
                            <a:srgbClr val="231F20"/>
                          </a:solidFill>
                          <a:latin typeface="Gill Sans MT"/>
                          <a:cs typeface="Gill Sans MT"/>
                        </a:rPr>
                        <a:t> </a:t>
                      </a:r>
                      <a:r>
                        <a:rPr sz="1200" spc="-20">
                          <a:solidFill>
                            <a:srgbClr val="231F20"/>
                          </a:solidFill>
                          <a:latin typeface="Gill Sans MT"/>
                          <a:cs typeface="Gill Sans MT"/>
                        </a:rPr>
                        <a:t>2021</a:t>
                      </a:r>
                      <a:endParaRPr sz="1200">
                        <a:latin typeface="Gill Sans MT"/>
                        <a:cs typeface="Gill Sans MT"/>
                      </a:endParaRPr>
                    </a:p>
                  </a:txBody>
                  <a:tcPr marL="0" marR="0" marT="10583" marB="0">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B0A5D0"/>
                    </a:solidFill>
                  </a:tcPr>
                </a:tc>
                <a:tc>
                  <a:txBody>
                    <a:bodyPr/>
                    <a:lstStyle/>
                    <a:p>
                      <a:pPr>
                        <a:lnSpc>
                          <a:spcPct val="100000"/>
                        </a:lnSpc>
                        <a:spcBef>
                          <a:spcPts val="50"/>
                        </a:spcBef>
                      </a:pPr>
                      <a:endParaRPr sz="1300">
                        <a:latin typeface="Times New Roman"/>
                        <a:cs typeface="Times New Roman"/>
                      </a:endParaRPr>
                    </a:p>
                    <a:p>
                      <a:pPr algn="ctr">
                        <a:lnSpc>
                          <a:spcPct val="100000"/>
                        </a:lnSpc>
                      </a:pPr>
                      <a:r>
                        <a:rPr sz="1200" spc="-25">
                          <a:solidFill>
                            <a:srgbClr val="231F20"/>
                          </a:solidFill>
                          <a:latin typeface="Gill Sans MT"/>
                          <a:cs typeface="Gill Sans MT"/>
                        </a:rPr>
                        <a:t>$12</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B0A5D0"/>
                    </a:solidFill>
                  </a:tcPr>
                </a:tc>
                <a:tc>
                  <a:txBody>
                    <a:bodyPr/>
                    <a:lstStyle/>
                    <a:p>
                      <a:pPr algn="ctr">
                        <a:lnSpc>
                          <a:spcPct val="100000"/>
                        </a:lnSpc>
                        <a:spcBef>
                          <a:spcPts val="50"/>
                        </a:spcBef>
                      </a:pPr>
                      <a:endParaRPr sz="1300">
                        <a:latin typeface="Times New Roman"/>
                        <a:cs typeface="Times New Roman"/>
                      </a:endParaRPr>
                    </a:p>
                    <a:p>
                      <a:pPr marL="263525" algn="ctr">
                        <a:lnSpc>
                          <a:spcPct val="100000"/>
                        </a:lnSpc>
                      </a:pPr>
                      <a:r>
                        <a:rPr sz="1200" spc="-10">
                          <a:solidFill>
                            <a:srgbClr val="231F20"/>
                          </a:solidFill>
                          <a:latin typeface="Gill Sans MT"/>
                          <a:cs typeface="Gill Sans MT"/>
                        </a:rPr>
                        <a:t>$11.10</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B0A5D0"/>
                    </a:solidFill>
                  </a:tcPr>
                </a:tc>
                <a:tc>
                  <a:txBody>
                    <a:bodyPr/>
                    <a:lstStyle/>
                    <a:p>
                      <a:pPr>
                        <a:lnSpc>
                          <a:spcPct val="100000"/>
                        </a:lnSpc>
                        <a:spcBef>
                          <a:spcPts val="50"/>
                        </a:spcBef>
                      </a:pPr>
                      <a:endParaRPr sz="1300">
                        <a:latin typeface="Times New Roman"/>
                        <a:cs typeface="Times New Roman"/>
                      </a:endParaRPr>
                    </a:p>
                    <a:p>
                      <a:pPr algn="ctr">
                        <a:lnSpc>
                          <a:spcPct val="100000"/>
                        </a:lnSpc>
                      </a:pPr>
                      <a:r>
                        <a:rPr sz="1200" spc="-10">
                          <a:solidFill>
                            <a:srgbClr val="231F20"/>
                          </a:solidFill>
                          <a:latin typeface="Gill Sans MT"/>
                          <a:cs typeface="Gill Sans MT"/>
                        </a:rPr>
                        <a:t>$10.30</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B0A5D0"/>
                    </a:solidFill>
                  </a:tcPr>
                </a:tc>
                <a:tc>
                  <a:txBody>
                    <a:bodyPr/>
                    <a:lstStyle/>
                    <a:p>
                      <a:pPr>
                        <a:lnSpc>
                          <a:spcPct val="100000"/>
                        </a:lnSpc>
                        <a:spcBef>
                          <a:spcPts val="50"/>
                        </a:spcBef>
                      </a:pPr>
                      <a:endParaRPr sz="1300">
                        <a:latin typeface="Times New Roman"/>
                        <a:cs typeface="Times New Roman"/>
                      </a:endParaRPr>
                    </a:p>
                    <a:p>
                      <a:pPr algn="ctr">
                        <a:lnSpc>
                          <a:spcPct val="100000"/>
                        </a:lnSpc>
                      </a:pPr>
                      <a:r>
                        <a:rPr sz="1200" spc="-10">
                          <a:solidFill>
                            <a:srgbClr val="231F20"/>
                          </a:solidFill>
                          <a:latin typeface="Gill Sans MT"/>
                          <a:cs typeface="Gill Sans MT"/>
                        </a:rPr>
                        <a:t>$4.13</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B0A5D0"/>
                    </a:solidFill>
                  </a:tcPr>
                </a:tc>
                <a:tc>
                  <a:txBody>
                    <a:bodyPr/>
                    <a:lstStyle/>
                    <a:p>
                      <a:pPr>
                        <a:lnSpc>
                          <a:spcPct val="100000"/>
                        </a:lnSpc>
                        <a:spcBef>
                          <a:spcPts val="50"/>
                        </a:spcBef>
                      </a:pPr>
                      <a:endParaRPr sz="1300">
                        <a:latin typeface="Times New Roman"/>
                        <a:cs typeface="Times New Roman"/>
                      </a:endParaRPr>
                    </a:p>
                    <a:p>
                      <a:pPr algn="ctr">
                        <a:lnSpc>
                          <a:spcPct val="100000"/>
                        </a:lnSpc>
                      </a:pPr>
                      <a:r>
                        <a:rPr sz="1200" spc="-25">
                          <a:solidFill>
                            <a:srgbClr val="231F20"/>
                          </a:solidFill>
                          <a:latin typeface="Gill Sans MT"/>
                          <a:cs typeface="Gill Sans MT"/>
                        </a:rPr>
                        <a:t>$15</a:t>
                      </a:r>
                      <a:endParaRPr sz="1200">
                        <a:latin typeface="Gill Sans MT"/>
                        <a:cs typeface="Gill Sans MT"/>
                      </a:endParaRPr>
                    </a:p>
                  </a:txBody>
                  <a:tcPr marL="0" marR="0" marT="10583" marB="0">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solidFill>
                      <a:srgbClr val="B0A5D0"/>
                    </a:solidFill>
                  </a:tcPr>
                </a:tc>
                <a:extLst>
                  <a:ext uri="{0D108BD9-81ED-4DB2-BD59-A6C34878D82A}">
                    <a16:rowId xmlns:a16="http://schemas.microsoft.com/office/drawing/2014/main" val="10002"/>
                  </a:ext>
                </a:extLst>
              </a:tr>
              <a:tr h="571500">
                <a:tc>
                  <a:txBody>
                    <a:bodyPr/>
                    <a:lstStyle/>
                    <a:p>
                      <a:pPr>
                        <a:lnSpc>
                          <a:spcPct val="100000"/>
                        </a:lnSpc>
                        <a:spcBef>
                          <a:spcPts val="50"/>
                        </a:spcBef>
                      </a:pPr>
                      <a:endParaRPr sz="1300">
                        <a:latin typeface="Times New Roman"/>
                        <a:cs typeface="Times New Roman"/>
                      </a:endParaRPr>
                    </a:p>
                    <a:p>
                      <a:pPr algn="ctr">
                        <a:lnSpc>
                          <a:spcPct val="100000"/>
                        </a:lnSpc>
                      </a:pPr>
                      <a:r>
                        <a:rPr sz="1200" spc="60">
                          <a:solidFill>
                            <a:srgbClr val="231F20"/>
                          </a:solidFill>
                          <a:latin typeface="Gill Sans MT"/>
                          <a:cs typeface="Gill Sans MT"/>
                        </a:rPr>
                        <a:t>January</a:t>
                      </a:r>
                      <a:r>
                        <a:rPr sz="1200" spc="-10">
                          <a:solidFill>
                            <a:srgbClr val="231F20"/>
                          </a:solidFill>
                          <a:latin typeface="Gill Sans MT"/>
                          <a:cs typeface="Gill Sans MT"/>
                        </a:rPr>
                        <a:t> </a:t>
                      </a:r>
                      <a:r>
                        <a:rPr sz="1200">
                          <a:solidFill>
                            <a:srgbClr val="231F20"/>
                          </a:solidFill>
                          <a:latin typeface="Gill Sans MT"/>
                          <a:cs typeface="Gill Sans MT"/>
                        </a:rPr>
                        <a:t>1,</a:t>
                      </a:r>
                      <a:r>
                        <a:rPr sz="1200" spc="-5">
                          <a:solidFill>
                            <a:srgbClr val="231F20"/>
                          </a:solidFill>
                          <a:latin typeface="Gill Sans MT"/>
                          <a:cs typeface="Gill Sans MT"/>
                        </a:rPr>
                        <a:t> </a:t>
                      </a:r>
                      <a:r>
                        <a:rPr sz="1200" spc="-20">
                          <a:solidFill>
                            <a:srgbClr val="231F20"/>
                          </a:solidFill>
                          <a:latin typeface="Gill Sans MT"/>
                          <a:cs typeface="Gill Sans MT"/>
                        </a:rPr>
                        <a:t>2022</a:t>
                      </a:r>
                      <a:endParaRPr sz="1200">
                        <a:latin typeface="Gill Sans MT"/>
                        <a:cs typeface="Gill Sans MT"/>
                      </a:endParaRPr>
                    </a:p>
                  </a:txBody>
                  <a:tcPr marL="0" marR="0" marT="10583" marB="0">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0"/>
                        </a:spcBef>
                      </a:pPr>
                      <a:endParaRPr sz="1300">
                        <a:latin typeface="Times New Roman"/>
                        <a:cs typeface="Times New Roman"/>
                      </a:endParaRPr>
                    </a:p>
                    <a:p>
                      <a:pPr algn="ctr">
                        <a:lnSpc>
                          <a:spcPct val="100000"/>
                        </a:lnSpc>
                      </a:pPr>
                      <a:r>
                        <a:rPr sz="1200" spc="-25">
                          <a:solidFill>
                            <a:srgbClr val="231F20"/>
                          </a:solidFill>
                          <a:latin typeface="Gill Sans MT"/>
                          <a:cs typeface="Gill Sans MT"/>
                        </a:rPr>
                        <a:t>$13</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ct val="100000"/>
                        </a:lnSpc>
                        <a:spcBef>
                          <a:spcPts val="50"/>
                        </a:spcBef>
                      </a:pPr>
                      <a:endParaRPr sz="1300">
                        <a:latin typeface="Times New Roman"/>
                        <a:cs typeface="Times New Roman"/>
                      </a:endParaRPr>
                    </a:p>
                    <a:p>
                      <a:pPr marL="263525" algn="ctr">
                        <a:lnSpc>
                          <a:spcPct val="100000"/>
                        </a:lnSpc>
                      </a:pPr>
                      <a:r>
                        <a:rPr sz="1200" spc="-10">
                          <a:solidFill>
                            <a:srgbClr val="231F20"/>
                          </a:solidFill>
                          <a:latin typeface="Gill Sans MT"/>
                          <a:cs typeface="Gill Sans MT"/>
                        </a:rPr>
                        <a:t>$11.90</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0"/>
                        </a:spcBef>
                      </a:pPr>
                      <a:endParaRPr sz="1300">
                        <a:latin typeface="Times New Roman"/>
                        <a:cs typeface="Times New Roman"/>
                      </a:endParaRPr>
                    </a:p>
                    <a:p>
                      <a:pPr algn="ctr">
                        <a:lnSpc>
                          <a:spcPct val="100000"/>
                        </a:lnSpc>
                      </a:pPr>
                      <a:r>
                        <a:rPr sz="1200" spc="-10">
                          <a:solidFill>
                            <a:srgbClr val="231F20"/>
                          </a:solidFill>
                          <a:latin typeface="Gill Sans MT"/>
                          <a:cs typeface="Gill Sans MT"/>
                        </a:rPr>
                        <a:t>$11.05</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0"/>
                        </a:spcBef>
                      </a:pPr>
                      <a:endParaRPr sz="1300">
                        <a:latin typeface="Times New Roman"/>
                        <a:cs typeface="Times New Roman"/>
                      </a:endParaRPr>
                    </a:p>
                    <a:p>
                      <a:pPr algn="ctr">
                        <a:lnSpc>
                          <a:spcPct val="100000"/>
                        </a:lnSpc>
                      </a:pPr>
                      <a:r>
                        <a:rPr sz="1200" spc="-10">
                          <a:solidFill>
                            <a:srgbClr val="231F20"/>
                          </a:solidFill>
                          <a:latin typeface="Gill Sans MT"/>
                          <a:cs typeface="Gill Sans MT"/>
                        </a:rPr>
                        <a:t>$5.13</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nSpc>
                          <a:spcPct val="100000"/>
                        </a:lnSpc>
                        <a:spcBef>
                          <a:spcPts val="50"/>
                        </a:spcBef>
                      </a:pPr>
                      <a:endParaRPr sz="1300">
                        <a:latin typeface="Times New Roman"/>
                        <a:cs typeface="Times New Roman"/>
                      </a:endParaRPr>
                    </a:p>
                    <a:p>
                      <a:pPr algn="ctr">
                        <a:lnSpc>
                          <a:spcPct val="100000"/>
                        </a:lnSpc>
                      </a:pPr>
                      <a:r>
                        <a:rPr sz="1200" spc="-25">
                          <a:solidFill>
                            <a:srgbClr val="231F20"/>
                          </a:solidFill>
                          <a:latin typeface="Gill Sans MT"/>
                          <a:cs typeface="Gill Sans MT"/>
                        </a:rPr>
                        <a:t>$16</a:t>
                      </a:r>
                      <a:endParaRPr sz="1200">
                        <a:latin typeface="Gill Sans MT"/>
                        <a:cs typeface="Gill Sans MT"/>
                      </a:endParaRPr>
                    </a:p>
                  </a:txBody>
                  <a:tcPr marL="0" marR="0" marT="10583" marB="0">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3"/>
                  </a:ext>
                </a:extLst>
              </a:tr>
              <a:tr h="571500">
                <a:tc>
                  <a:txBody>
                    <a:bodyPr/>
                    <a:lstStyle/>
                    <a:p>
                      <a:pPr>
                        <a:lnSpc>
                          <a:spcPct val="100000"/>
                        </a:lnSpc>
                        <a:spcBef>
                          <a:spcPts val="50"/>
                        </a:spcBef>
                      </a:pPr>
                      <a:endParaRPr sz="1300">
                        <a:latin typeface="Times New Roman"/>
                        <a:cs typeface="Times New Roman"/>
                      </a:endParaRPr>
                    </a:p>
                    <a:p>
                      <a:pPr algn="ctr">
                        <a:lnSpc>
                          <a:spcPct val="100000"/>
                        </a:lnSpc>
                      </a:pPr>
                      <a:r>
                        <a:rPr sz="1200" b="1">
                          <a:solidFill>
                            <a:srgbClr val="231F20"/>
                          </a:solidFill>
                          <a:latin typeface="Gill Sans MT"/>
                          <a:cs typeface="Gill Sans MT"/>
                        </a:rPr>
                        <a:t>January 1,</a:t>
                      </a:r>
                      <a:r>
                        <a:rPr sz="1200" b="1" spc="10">
                          <a:solidFill>
                            <a:srgbClr val="231F20"/>
                          </a:solidFill>
                          <a:latin typeface="Gill Sans MT"/>
                          <a:cs typeface="Gill Sans MT"/>
                        </a:rPr>
                        <a:t> </a:t>
                      </a:r>
                      <a:r>
                        <a:rPr sz="1200" b="1" spc="-20">
                          <a:solidFill>
                            <a:srgbClr val="231F20"/>
                          </a:solidFill>
                          <a:latin typeface="Gill Sans MT"/>
                          <a:cs typeface="Gill Sans MT"/>
                        </a:rPr>
                        <a:t>2023</a:t>
                      </a:r>
                      <a:endParaRPr sz="1200">
                        <a:latin typeface="Gill Sans MT"/>
                        <a:cs typeface="Gill Sans MT"/>
                      </a:endParaRPr>
                    </a:p>
                  </a:txBody>
                  <a:tcPr marL="0" marR="0" marT="10583" marB="0">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B0A5D0"/>
                    </a:solidFill>
                  </a:tcPr>
                </a:tc>
                <a:tc>
                  <a:txBody>
                    <a:bodyPr/>
                    <a:lstStyle/>
                    <a:p>
                      <a:pPr>
                        <a:lnSpc>
                          <a:spcPct val="100000"/>
                        </a:lnSpc>
                        <a:spcBef>
                          <a:spcPts val="50"/>
                        </a:spcBef>
                      </a:pPr>
                      <a:endParaRPr sz="1300">
                        <a:latin typeface="Times New Roman"/>
                        <a:cs typeface="Times New Roman"/>
                      </a:endParaRPr>
                    </a:p>
                    <a:p>
                      <a:pPr algn="ctr">
                        <a:lnSpc>
                          <a:spcPct val="100000"/>
                        </a:lnSpc>
                      </a:pPr>
                      <a:r>
                        <a:rPr sz="1200" b="1" spc="-10">
                          <a:solidFill>
                            <a:srgbClr val="231F20"/>
                          </a:solidFill>
                          <a:latin typeface="Gill Sans MT"/>
                          <a:cs typeface="Gill Sans MT"/>
                        </a:rPr>
                        <a:t>$14.13</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B0A5D0"/>
                    </a:solidFill>
                  </a:tcPr>
                </a:tc>
                <a:tc>
                  <a:txBody>
                    <a:bodyPr/>
                    <a:lstStyle/>
                    <a:p>
                      <a:pPr algn="ctr">
                        <a:lnSpc>
                          <a:spcPct val="100000"/>
                        </a:lnSpc>
                        <a:spcBef>
                          <a:spcPts val="50"/>
                        </a:spcBef>
                      </a:pPr>
                      <a:endParaRPr sz="1300">
                        <a:latin typeface="Times New Roman"/>
                        <a:cs typeface="Times New Roman"/>
                      </a:endParaRPr>
                    </a:p>
                    <a:p>
                      <a:pPr marL="259079" algn="ctr">
                        <a:lnSpc>
                          <a:spcPct val="100000"/>
                        </a:lnSpc>
                      </a:pPr>
                      <a:r>
                        <a:rPr sz="1200" b="1" spc="-10">
                          <a:solidFill>
                            <a:srgbClr val="231F20"/>
                          </a:solidFill>
                          <a:latin typeface="Gill Sans MT"/>
                          <a:cs typeface="Gill Sans MT"/>
                        </a:rPr>
                        <a:t>$12.93</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B0A5D0"/>
                    </a:solidFill>
                  </a:tcPr>
                </a:tc>
                <a:tc>
                  <a:txBody>
                    <a:bodyPr/>
                    <a:lstStyle/>
                    <a:p>
                      <a:pPr>
                        <a:lnSpc>
                          <a:spcPct val="100000"/>
                        </a:lnSpc>
                        <a:spcBef>
                          <a:spcPts val="50"/>
                        </a:spcBef>
                      </a:pPr>
                      <a:endParaRPr sz="1300">
                        <a:latin typeface="Times New Roman"/>
                        <a:cs typeface="Times New Roman"/>
                      </a:endParaRPr>
                    </a:p>
                    <a:p>
                      <a:pPr algn="ctr">
                        <a:lnSpc>
                          <a:spcPct val="100000"/>
                        </a:lnSpc>
                      </a:pPr>
                      <a:r>
                        <a:rPr sz="1200" b="1" spc="-10">
                          <a:solidFill>
                            <a:srgbClr val="231F20"/>
                          </a:solidFill>
                          <a:latin typeface="Gill Sans MT"/>
                          <a:cs typeface="Gill Sans MT"/>
                        </a:rPr>
                        <a:t>$12.01</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B0A5D0"/>
                    </a:solidFill>
                  </a:tcPr>
                </a:tc>
                <a:tc>
                  <a:txBody>
                    <a:bodyPr/>
                    <a:lstStyle/>
                    <a:p>
                      <a:pPr>
                        <a:lnSpc>
                          <a:spcPct val="100000"/>
                        </a:lnSpc>
                        <a:spcBef>
                          <a:spcPts val="50"/>
                        </a:spcBef>
                      </a:pPr>
                      <a:endParaRPr sz="1300">
                        <a:latin typeface="Times New Roman"/>
                        <a:cs typeface="Times New Roman"/>
                      </a:endParaRPr>
                    </a:p>
                    <a:p>
                      <a:pPr algn="ctr">
                        <a:lnSpc>
                          <a:spcPct val="100000"/>
                        </a:lnSpc>
                      </a:pPr>
                      <a:r>
                        <a:rPr sz="1200" b="1" spc="-10">
                          <a:solidFill>
                            <a:srgbClr val="231F20"/>
                          </a:solidFill>
                          <a:latin typeface="Gill Sans MT"/>
                          <a:cs typeface="Gill Sans MT"/>
                        </a:rPr>
                        <a:t>$5.26</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B0A5D0"/>
                    </a:solidFill>
                  </a:tcPr>
                </a:tc>
                <a:tc>
                  <a:txBody>
                    <a:bodyPr/>
                    <a:lstStyle/>
                    <a:p>
                      <a:pPr>
                        <a:lnSpc>
                          <a:spcPct val="100000"/>
                        </a:lnSpc>
                        <a:spcBef>
                          <a:spcPts val="50"/>
                        </a:spcBef>
                      </a:pPr>
                      <a:endParaRPr sz="1300">
                        <a:latin typeface="Times New Roman"/>
                        <a:cs typeface="Times New Roman"/>
                      </a:endParaRPr>
                    </a:p>
                    <a:p>
                      <a:pPr algn="ctr">
                        <a:lnSpc>
                          <a:spcPct val="100000"/>
                        </a:lnSpc>
                      </a:pPr>
                      <a:r>
                        <a:rPr sz="1200" b="1" spc="-10">
                          <a:solidFill>
                            <a:srgbClr val="231F20"/>
                          </a:solidFill>
                          <a:latin typeface="Gill Sans MT"/>
                          <a:cs typeface="Gill Sans MT"/>
                        </a:rPr>
                        <a:t>$17.13</a:t>
                      </a:r>
                      <a:endParaRPr sz="1200">
                        <a:latin typeface="Gill Sans MT"/>
                        <a:cs typeface="Gill Sans MT"/>
                      </a:endParaRPr>
                    </a:p>
                  </a:txBody>
                  <a:tcPr marL="0" marR="0" marT="10583" marB="0">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solidFill>
                      <a:srgbClr val="B0A5D0"/>
                    </a:solidFill>
                  </a:tcPr>
                </a:tc>
                <a:extLst>
                  <a:ext uri="{0D108BD9-81ED-4DB2-BD59-A6C34878D82A}">
                    <a16:rowId xmlns:a16="http://schemas.microsoft.com/office/drawing/2014/main" val="10004"/>
                  </a:ext>
                </a:extLst>
              </a:tr>
              <a:tr h="571500">
                <a:tc>
                  <a:txBody>
                    <a:bodyPr/>
                    <a:lstStyle/>
                    <a:p>
                      <a:pPr>
                        <a:lnSpc>
                          <a:spcPct val="100000"/>
                        </a:lnSpc>
                        <a:spcBef>
                          <a:spcPts val="50"/>
                        </a:spcBef>
                      </a:pPr>
                      <a:endParaRPr sz="1300">
                        <a:latin typeface="Times New Roman"/>
                        <a:cs typeface="Times New Roman"/>
                      </a:endParaRPr>
                    </a:p>
                    <a:p>
                      <a:pPr algn="ctr">
                        <a:lnSpc>
                          <a:spcPct val="100000"/>
                        </a:lnSpc>
                      </a:pPr>
                      <a:r>
                        <a:rPr sz="1200" spc="60">
                          <a:solidFill>
                            <a:srgbClr val="231F20"/>
                          </a:solidFill>
                          <a:latin typeface="Gill Sans MT"/>
                          <a:cs typeface="Gill Sans MT"/>
                        </a:rPr>
                        <a:t>January</a:t>
                      </a:r>
                      <a:r>
                        <a:rPr sz="1200" spc="-10">
                          <a:solidFill>
                            <a:srgbClr val="231F20"/>
                          </a:solidFill>
                          <a:latin typeface="Gill Sans MT"/>
                          <a:cs typeface="Gill Sans MT"/>
                        </a:rPr>
                        <a:t> </a:t>
                      </a:r>
                      <a:r>
                        <a:rPr sz="1200">
                          <a:solidFill>
                            <a:srgbClr val="231F20"/>
                          </a:solidFill>
                          <a:latin typeface="Gill Sans MT"/>
                          <a:cs typeface="Gill Sans MT"/>
                        </a:rPr>
                        <a:t>1,</a:t>
                      </a:r>
                      <a:r>
                        <a:rPr sz="1200" spc="-5">
                          <a:solidFill>
                            <a:srgbClr val="231F20"/>
                          </a:solidFill>
                          <a:latin typeface="Gill Sans MT"/>
                          <a:cs typeface="Gill Sans MT"/>
                        </a:rPr>
                        <a:t> </a:t>
                      </a:r>
                      <a:r>
                        <a:rPr sz="1200" spc="-10">
                          <a:solidFill>
                            <a:srgbClr val="231F20"/>
                          </a:solidFill>
                          <a:latin typeface="Gill Sans MT"/>
                          <a:cs typeface="Gill Sans MT"/>
                        </a:rPr>
                        <a:t>2024</a:t>
                      </a:r>
                      <a:r>
                        <a:rPr sz="1300" spc="-15" baseline="22222">
                          <a:solidFill>
                            <a:srgbClr val="231F20"/>
                          </a:solidFill>
                          <a:latin typeface="Gill Sans MT"/>
                          <a:cs typeface="Gill Sans MT"/>
                        </a:rPr>
                        <a:t>*</a:t>
                      </a:r>
                      <a:endParaRPr sz="1300" baseline="22222">
                        <a:latin typeface="Gill Sans MT"/>
                        <a:cs typeface="Gill Sans MT"/>
                      </a:endParaRPr>
                    </a:p>
                  </a:txBody>
                  <a:tcPr marL="0" marR="0" marT="10583" marB="0">
                    <a:lnL w="9525">
                      <a:solidFill>
                        <a:srgbClr val="231F20"/>
                      </a:solidFill>
                      <a:prstDash val="solid"/>
                    </a:lnL>
                    <a:lnR w="6350">
                      <a:solidFill>
                        <a:srgbClr val="231F20"/>
                      </a:solidFill>
                      <a:prstDash val="solid"/>
                    </a:lnR>
                    <a:lnT w="6350">
                      <a:solidFill>
                        <a:srgbClr val="231F20"/>
                      </a:solidFill>
                      <a:prstDash val="solid"/>
                    </a:lnT>
                    <a:lnB w="9525">
                      <a:solidFill>
                        <a:srgbClr val="231F20"/>
                      </a:solidFill>
                      <a:prstDash val="solid"/>
                    </a:lnB>
                  </a:tcPr>
                </a:tc>
                <a:tc>
                  <a:txBody>
                    <a:bodyPr/>
                    <a:lstStyle/>
                    <a:p>
                      <a:pPr>
                        <a:lnSpc>
                          <a:spcPct val="100000"/>
                        </a:lnSpc>
                        <a:spcBef>
                          <a:spcPts val="50"/>
                        </a:spcBef>
                      </a:pPr>
                      <a:endParaRPr sz="1300">
                        <a:latin typeface="Times New Roman"/>
                        <a:cs typeface="Times New Roman"/>
                      </a:endParaRPr>
                    </a:p>
                    <a:p>
                      <a:pPr algn="ctr">
                        <a:lnSpc>
                          <a:spcPct val="100000"/>
                        </a:lnSpc>
                      </a:pPr>
                      <a:r>
                        <a:rPr sz="1200" spc="-10">
                          <a:solidFill>
                            <a:srgbClr val="231F20"/>
                          </a:solidFill>
                          <a:latin typeface="Gill Sans MT"/>
                          <a:cs typeface="Gill Sans MT"/>
                        </a:rPr>
                        <a:t>$15.13</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9525">
                      <a:solidFill>
                        <a:srgbClr val="231F20"/>
                      </a:solidFill>
                      <a:prstDash val="solid"/>
                    </a:lnB>
                  </a:tcPr>
                </a:tc>
                <a:tc>
                  <a:txBody>
                    <a:bodyPr/>
                    <a:lstStyle/>
                    <a:p>
                      <a:pPr algn="ctr">
                        <a:lnSpc>
                          <a:spcPct val="100000"/>
                        </a:lnSpc>
                        <a:spcBef>
                          <a:spcPts val="50"/>
                        </a:spcBef>
                      </a:pPr>
                      <a:endParaRPr sz="1300">
                        <a:latin typeface="Times New Roman"/>
                        <a:cs typeface="Times New Roman"/>
                      </a:endParaRPr>
                    </a:p>
                    <a:p>
                      <a:pPr marL="263525" algn="ctr">
                        <a:lnSpc>
                          <a:spcPct val="100000"/>
                        </a:lnSpc>
                      </a:pPr>
                      <a:r>
                        <a:rPr sz="1200" spc="-10">
                          <a:solidFill>
                            <a:srgbClr val="231F20"/>
                          </a:solidFill>
                          <a:latin typeface="Gill Sans MT"/>
                          <a:cs typeface="Gill Sans MT"/>
                        </a:rPr>
                        <a:t>$13.93</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9525">
                      <a:solidFill>
                        <a:srgbClr val="231F20"/>
                      </a:solidFill>
                      <a:prstDash val="solid"/>
                    </a:lnB>
                  </a:tcPr>
                </a:tc>
                <a:tc>
                  <a:txBody>
                    <a:bodyPr/>
                    <a:lstStyle/>
                    <a:p>
                      <a:pPr>
                        <a:lnSpc>
                          <a:spcPct val="100000"/>
                        </a:lnSpc>
                        <a:spcBef>
                          <a:spcPts val="50"/>
                        </a:spcBef>
                      </a:pPr>
                      <a:endParaRPr sz="1300">
                        <a:latin typeface="Times New Roman"/>
                        <a:cs typeface="Times New Roman"/>
                      </a:endParaRPr>
                    </a:p>
                    <a:p>
                      <a:pPr algn="ctr">
                        <a:lnSpc>
                          <a:spcPct val="100000"/>
                        </a:lnSpc>
                      </a:pPr>
                      <a:r>
                        <a:rPr sz="1200" spc="-10">
                          <a:solidFill>
                            <a:srgbClr val="231F20"/>
                          </a:solidFill>
                          <a:latin typeface="Gill Sans MT"/>
                          <a:cs typeface="Gill Sans MT"/>
                        </a:rPr>
                        <a:t>$12.81</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9525">
                      <a:solidFill>
                        <a:srgbClr val="231F20"/>
                      </a:solidFill>
                      <a:prstDash val="solid"/>
                    </a:lnB>
                  </a:tcPr>
                </a:tc>
                <a:tc>
                  <a:txBody>
                    <a:bodyPr/>
                    <a:lstStyle/>
                    <a:p>
                      <a:pPr>
                        <a:lnSpc>
                          <a:spcPct val="100000"/>
                        </a:lnSpc>
                        <a:spcBef>
                          <a:spcPts val="50"/>
                        </a:spcBef>
                      </a:pPr>
                      <a:endParaRPr sz="1300">
                        <a:latin typeface="Times New Roman"/>
                        <a:cs typeface="Times New Roman"/>
                      </a:endParaRPr>
                    </a:p>
                    <a:p>
                      <a:pPr algn="ctr">
                        <a:lnSpc>
                          <a:spcPct val="100000"/>
                        </a:lnSpc>
                      </a:pPr>
                      <a:r>
                        <a:rPr sz="1200" spc="-10">
                          <a:solidFill>
                            <a:srgbClr val="231F20"/>
                          </a:solidFill>
                          <a:latin typeface="Gill Sans MT"/>
                          <a:cs typeface="Gill Sans MT"/>
                        </a:rPr>
                        <a:t>$5.26</a:t>
                      </a:r>
                      <a:endParaRPr sz="1200">
                        <a:latin typeface="Gill Sans MT"/>
                        <a:cs typeface="Gill Sans MT"/>
                      </a:endParaRPr>
                    </a:p>
                  </a:txBody>
                  <a:tcPr marL="0" marR="0" marT="10583" marB="0">
                    <a:lnL w="6350">
                      <a:solidFill>
                        <a:srgbClr val="231F20"/>
                      </a:solidFill>
                      <a:prstDash val="solid"/>
                    </a:lnL>
                    <a:lnR w="6350">
                      <a:solidFill>
                        <a:srgbClr val="231F20"/>
                      </a:solidFill>
                      <a:prstDash val="solid"/>
                    </a:lnR>
                    <a:lnT w="6350">
                      <a:solidFill>
                        <a:srgbClr val="231F20"/>
                      </a:solidFill>
                      <a:prstDash val="solid"/>
                    </a:lnT>
                    <a:lnB w="9525">
                      <a:solidFill>
                        <a:srgbClr val="231F20"/>
                      </a:solidFill>
                      <a:prstDash val="solid"/>
                    </a:lnB>
                  </a:tcPr>
                </a:tc>
                <a:tc>
                  <a:txBody>
                    <a:bodyPr/>
                    <a:lstStyle/>
                    <a:p>
                      <a:pPr>
                        <a:lnSpc>
                          <a:spcPct val="100000"/>
                        </a:lnSpc>
                        <a:spcBef>
                          <a:spcPts val="50"/>
                        </a:spcBef>
                      </a:pPr>
                      <a:endParaRPr sz="1300">
                        <a:latin typeface="Times New Roman"/>
                        <a:cs typeface="Times New Roman"/>
                      </a:endParaRPr>
                    </a:p>
                    <a:p>
                      <a:pPr algn="ctr">
                        <a:lnSpc>
                          <a:spcPct val="100000"/>
                        </a:lnSpc>
                      </a:pPr>
                      <a:r>
                        <a:rPr sz="1200" spc="-10">
                          <a:solidFill>
                            <a:srgbClr val="231F20"/>
                          </a:solidFill>
                          <a:latin typeface="Gill Sans MT"/>
                          <a:cs typeface="Gill Sans MT"/>
                        </a:rPr>
                        <a:t>$18.13</a:t>
                      </a:r>
                      <a:endParaRPr sz="1200">
                        <a:latin typeface="Gill Sans MT"/>
                        <a:cs typeface="Gill Sans MT"/>
                      </a:endParaRPr>
                    </a:p>
                  </a:txBody>
                  <a:tcPr marL="0" marR="0" marT="10583" marB="0">
                    <a:lnL w="6350">
                      <a:solidFill>
                        <a:srgbClr val="231F20"/>
                      </a:solidFill>
                      <a:prstDash val="solid"/>
                    </a:lnL>
                    <a:lnR w="9525">
                      <a:solidFill>
                        <a:srgbClr val="231F20"/>
                      </a:solidFill>
                      <a:prstDash val="solid"/>
                    </a:lnR>
                    <a:lnT w="6350">
                      <a:solidFill>
                        <a:srgbClr val="231F20"/>
                      </a:solidFill>
                      <a:prstDash val="solid"/>
                    </a:lnT>
                    <a:lnB w="9525">
                      <a:solidFill>
                        <a:srgbClr val="231F20"/>
                      </a:solidFill>
                      <a:prstDash val="solid"/>
                    </a:lnB>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D9038C20-2978-8710-5DD3-9EECFDC629FB}"/>
              </a:ext>
            </a:extLst>
          </p:cNvPr>
          <p:cNvSpPr txBox="1"/>
          <p:nvPr/>
        </p:nvSpPr>
        <p:spPr>
          <a:xfrm>
            <a:off x="1658679" y="765544"/>
            <a:ext cx="7049386"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a:ln>
                  <a:noFill/>
                </a:ln>
                <a:solidFill>
                  <a:srgbClr val="000000"/>
                </a:solidFill>
                <a:effectLst/>
                <a:uFillTx/>
                <a:latin typeface="Lucida Sans" panose="020B0602030504020204" pitchFamily="34" charset="0"/>
                <a:sym typeface="Calibri"/>
              </a:rPr>
              <a:t>NEW JERSEY’S MINIMUM WAGE</a:t>
            </a:r>
          </a:p>
        </p:txBody>
      </p:sp>
      <p:pic>
        <p:nvPicPr>
          <p:cNvPr id="1026" name="Picture 1" descr="Circle&#10;&#10;Description automatically generated with medium confidence">
            <a:extLst>
              <a:ext uri="{FF2B5EF4-FFF2-40B4-BE49-F238E27FC236}">
                <a16:creationId xmlns:a16="http://schemas.microsoft.com/office/drawing/2014/main" id="{DEC33515-CE5E-9F8E-7B99-09C187C78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35" y="722541"/>
            <a:ext cx="830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8" descr="Picture 8"/>
          <p:cNvPicPr>
            <a:picLocks noChangeAspect="1"/>
          </p:cNvPicPr>
          <p:nvPr/>
        </p:nvPicPr>
        <p:blipFill>
          <a:blip r:embed="rId3"/>
          <a:stretch>
            <a:fillRect/>
          </a:stretch>
        </p:blipFill>
        <p:spPr>
          <a:xfrm>
            <a:off x="0" y="0"/>
            <a:ext cx="9144000" cy="6858001"/>
          </a:xfrm>
          <a:prstGeom prst="rect">
            <a:avLst/>
          </a:prstGeom>
          <a:ln w="12700">
            <a:miter lim="400000"/>
          </a:ln>
        </p:spPr>
      </p:pic>
      <p:sp>
        <p:nvSpPr>
          <p:cNvPr id="111" name="TextBox 10"/>
          <p:cNvSpPr txBox="1"/>
          <p:nvPr/>
        </p:nvSpPr>
        <p:spPr>
          <a:xfrm>
            <a:off x="465513" y="1022465"/>
            <a:ext cx="8088825"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000" b="1">
                <a:solidFill>
                  <a:srgbClr val="FFFFFF"/>
                </a:solidFill>
              </a:defRPr>
            </a:lvl1pPr>
          </a:lstStyle>
          <a:p>
            <a:r>
              <a:rPr lang="en-US">
                <a:latin typeface="+mj-lt"/>
              </a:rPr>
              <a:t>Minimum Wage – Seasonal Employer</a:t>
            </a:r>
            <a:endParaRPr>
              <a:latin typeface="+mj-lt"/>
            </a:endParaRPr>
          </a:p>
        </p:txBody>
      </p:sp>
      <p:sp>
        <p:nvSpPr>
          <p:cNvPr id="112" name="TextBox 11"/>
          <p:cNvSpPr txBox="1"/>
          <p:nvPr/>
        </p:nvSpPr>
        <p:spPr>
          <a:xfrm>
            <a:off x="3307081" y="2093573"/>
            <a:ext cx="4933507" cy="415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182879">
              <a:spcBef>
                <a:spcPts val="1200"/>
              </a:spcBef>
              <a:defRPr sz="2000">
                <a:solidFill>
                  <a:srgbClr val="C83200"/>
                </a:solidFill>
                <a:latin typeface="Wingdings"/>
                <a:ea typeface="Wingdings"/>
                <a:cs typeface="Wingdings"/>
                <a:sym typeface="Wingdings"/>
              </a:defRPr>
            </a:pPr>
            <a:r>
              <a:rPr lang="en-US" sz="2000" b="1">
                <a:solidFill>
                  <a:schemeClr val="accent1">
                    <a:lumMod val="50000"/>
                  </a:schemeClr>
                </a:solidFill>
                <a:latin typeface="Calibri (body)"/>
                <a:ea typeface="Roboto Medium"/>
                <a:cs typeface="Roboto Medium"/>
                <a:sym typeface="Roboto Medium"/>
              </a:rPr>
              <a:t>Three Ways</a:t>
            </a:r>
            <a:r>
              <a:rPr lang="en-US" sz="2000">
                <a:solidFill>
                  <a:schemeClr val="accent1">
                    <a:lumMod val="50000"/>
                  </a:schemeClr>
                </a:solidFill>
                <a:latin typeface="Calibri (body)"/>
                <a:ea typeface="Roboto Medium"/>
                <a:cs typeface="Roboto Medium"/>
                <a:sym typeface="Roboto Medium"/>
              </a:rPr>
              <a:t>:</a:t>
            </a: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sz="2000">
                <a:solidFill>
                  <a:schemeClr val="accent1">
                    <a:lumMod val="50000"/>
                  </a:schemeClr>
                </a:solidFill>
                <a:latin typeface="Calibri (body)"/>
                <a:ea typeface="Roboto Medium"/>
                <a:cs typeface="Roboto Medium"/>
                <a:sym typeface="Roboto Medium"/>
              </a:rPr>
              <a:t>1. Services provided only in 10-week period during June, July, August and September</a:t>
            </a: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sz="2000">
                <a:solidFill>
                  <a:schemeClr val="accent1">
                    <a:lumMod val="50000"/>
                  </a:schemeClr>
                </a:solidFill>
                <a:latin typeface="Calibri (body)"/>
                <a:ea typeface="Roboto Medium"/>
                <a:cs typeface="Roboto Medium"/>
                <a:sym typeface="Roboto Medium"/>
              </a:rPr>
              <a:t>2. Previous calendar year: at least 2/3 of gross receipts received in continuous 16-week period</a:t>
            </a: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sz="2000">
                <a:solidFill>
                  <a:schemeClr val="accent1">
                    <a:lumMod val="50000"/>
                  </a:schemeClr>
                </a:solidFill>
                <a:latin typeface="Calibri (body)"/>
                <a:ea typeface="Roboto Medium"/>
                <a:cs typeface="Roboto Medium"/>
                <a:sym typeface="Roboto Medium"/>
              </a:rPr>
              <a:t>3. Previous calendar year: at least 75% of wages paid were for work performed during single calendar quarter</a:t>
            </a: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sz="2000">
                <a:solidFill>
                  <a:schemeClr val="accent1">
                    <a:lumMod val="50000"/>
                  </a:schemeClr>
                </a:solidFill>
                <a:latin typeface="Calibri (body)"/>
                <a:ea typeface="Roboto Medium"/>
                <a:cs typeface="Roboto Medium"/>
                <a:sym typeface="Roboto Medium"/>
              </a:rPr>
              <a:t>Doesn’t include labor on a farm</a:t>
            </a: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sz="2000" b="1">
                <a:solidFill>
                  <a:schemeClr val="accent1">
                    <a:lumMod val="50000"/>
                  </a:schemeClr>
                </a:solidFill>
                <a:latin typeface="Calibri (body)"/>
                <a:ea typeface="Roboto Medium"/>
                <a:cs typeface="Roboto Medium"/>
                <a:sym typeface="Roboto Medium"/>
              </a:rPr>
              <a:t>2023 minimum wage: $12.93/hour</a:t>
            </a:r>
          </a:p>
        </p:txBody>
      </p:sp>
      <p:pic>
        <p:nvPicPr>
          <p:cNvPr id="113" name="NJDOL Logo blue-01.png" descr="NJDOL Logo blue-01.png"/>
          <p:cNvPicPr>
            <a:picLocks noChangeAspect="1"/>
          </p:cNvPicPr>
          <p:nvPr/>
        </p:nvPicPr>
        <p:blipFill>
          <a:blip r:embed="rId4"/>
          <a:stretch>
            <a:fillRect/>
          </a:stretch>
        </p:blipFill>
        <p:spPr>
          <a:xfrm>
            <a:off x="7692182" y="5008505"/>
            <a:ext cx="1393181" cy="1393181"/>
          </a:xfrm>
          <a:prstGeom prst="rect">
            <a:avLst/>
          </a:prstGeom>
          <a:ln w="12700">
            <a:miter lim="400000"/>
          </a:ln>
        </p:spPr>
      </p:pic>
      <p:graphicFrame>
        <p:nvGraphicFramePr>
          <p:cNvPr id="2" name="Table 1">
            <a:extLst>
              <a:ext uri="{FF2B5EF4-FFF2-40B4-BE49-F238E27FC236}">
                <a16:creationId xmlns:a16="http://schemas.microsoft.com/office/drawing/2014/main" id="{AB2806E0-3AAC-B7BB-648E-64EEAFE6E6EE}"/>
              </a:ext>
            </a:extLst>
          </p:cNvPr>
          <p:cNvGraphicFramePr>
            <a:graphicFrameLocks noGrp="1"/>
          </p:cNvGraphicFramePr>
          <p:nvPr/>
        </p:nvGraphicFramePr>
        <p:xfrm>
          <a:off x="337331" y="2395925"/>
          <a:ext cx="1533409" cy="3028180"/>
        </p:xfrm>
        <a:graphic>
          <a:graphicData uri="http://schemas.openxmlformats.org/drawingml/2006/table">
            <a:tbl>
              <a:tblPr firstRow="1" firstCol="1" lastRow="1" lastCol="1" bandRow="1" bandCol="1"/>
              <a:tblGrid>
                <a:gridCol w="1533409">
                  <a:extLst>
                    <a:ext uri="{9D8B030D-6E8A-4147-A177-3AD203B41FA5}">
                      <a16:colId xmlns:a16="http://schemas.microsoft.com/office/drawing/2014/main" val="180344933"/>
                    </a:ext>
                  </a:extLst>
                </a:gridCol>
              </a:tblGrid>
              <a:tr h="815376">
                <a:tc>
                  <a:txBody>
                    <a:bodyPr/>
                    <a:lstStyle/>
                    <a:p>
                      <a:pPr marL="0" marR="0">
                        <a:spcBef>
                          <a:spcPts val="0"/>
                        </a:spcBef>
                        <a:spcAft>
                          <a:spcPts val="0"/>
                        </a:spcAft>
                      </a:pPr>
                      <a:r>
                        <a:rPr lang="en-US" sz="900" b="1">
                          <a:effectLst/>
                          <a:latin typeface="Lucida Sans" panose="020B0602030504020204" pitchFamily="34" charset="0"/>
                          <a:ea typeface="Gill Sans MT" panose="020B0502020104020203" pitchFamily="34" charset="0"/>
                          <a:cs typeface="Gill Sans MT" panose="020B0502020104020203" pitchFamily="34" charset="0"/>
                        </a:rPr>
                        <a:t> </a:t>
                      </a:r>
                      <a:endParaRPr lang="en-US" sz="1100">
                        <a:effectLst/>
                        <a:latin typeface="Gill Sans MT" panose="020B0502020104020203" pitchFamily="34" charset="0"/>
                        <a:ea typeface="Gill Sans MT" panose="020B0502020104020203" pitchFamily="34" charset="0"/>
                        <a:cs typeface="Gill Sans MT" panose="020B0502020104020203" pitchFamily="34" charset="0"/>
                      </a:endParaRPr>
                    </a:p>
                    <a:p>
                      <a:pPr marL="0" marR="0">
                        <a:spcBef>
                          <a:spcPts val="50"/>
                        </a:spcBef>
                        <a:spcAft>
                          <a:spcPts val="0"/>
                        </a:spcAft>
                      </a:pPr>
                      <a:r>
                        <a:rPr lang="en-US" sz="750" b="1">
                          <a:effectLst/>
                          <a:latin typeface="Lucida Sans" panose="020B0602030504020204" pitchFamily="34" charset="0"/>
                          <a:ea typeface="Gill Sans MT" panose="020B0502020104020203" pitchFamily="34" charset="0"/>
                          <a:cs typeface="Gill Sans MT" panose="020B0502020104020203" pitchFamily="34" charset="0"/>
                        </a:rPr>
                        <a:t> </a:t>
                      </a:r>
                      <a:endParaRPr lang="en-US" sz="1100">
                        <a:effectLst/>
                        <a:latin typeface="Gill Sans MT" panose="020B0502020104020203" pitchFamily="34" charset="0"/>
                        <a:ea typeface="Gill Sans MT" panose="020B0502020104020203" pitchFamily="34" charset="0"/>
                        <a:cs typeface="Gill Sans MT" panose="020B0502020104020203" pitchFamily="34" charset="0"/>
                      </a:endParaRPr>
                    </a:p>
                    <a:p>
                      <a:pPr marL="146050" marR="137795" algn="ctr">
                        <a:spcBef>
                          <a:spcPts val="0"/>
                        </a:spcBef>
                        <a:spcAft>
                          <a:spcPts val="0"/>
                        </a:spcAft>
                      </a:pPr>
                      <a:r>
                        <a:rPr lang="en-US" sz="1600" b="1" spc="-2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Date</a:t>
                      </a:r>
                      <a:endParaRPr lang="en-US" sz="1600" b="1">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lnL w="12700" cap="flat" cmpd="sng" algn="ctr">
                      <a:solidFill>
                        <a:srgbClr val="071233"/>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71233"/>
                      </a:solidFill>
                      <a:prstDash val="solid"/>
                      <a:round/>
                      <a:headEnd type="none" w="med" len="med"/>
                      <a:tailEnd type="none" w="med" len="med"/>
                    </a:lnT>
                    <a:lnB w="12700" cap="flat" cmpd="sng" algn="ctr">
                      <a:solidFill>
                        <a:srgbClr val="071233"/>
                      </a:solidFill>
                      <a:prstDash val="solid"/>
                      <a:round/>
                      <a:headEnd type="none" w="med" len="med"/>
                      <a:tailEnd type="none" w="med" len="med"/>
                    </a:lnB>
                    <a:solidFill>
                      <a:srgbClr val="251A52"/>
                    </a:solidFill>
                  </a:tcPr>
                </a:tc>
                <a:extLst>
                  <a:ext uri="{0D108BD9-81ED-4DB2-BD59-A6C34878D82A}">
                    <a16:rowId xmlns:a16="http://schemas.microsoft.com/office/drawing/2014/main" val="1261280545"/>
                  </a:ext>
                </a:extLst>
              </a:tr>
              <a:tr h="443230">
                <a:tc>
                  <a:txBody>
                    <a:bodyPr/>
                    <a:lstStyle/>
                    <a:p>
                      <a:pPr marL="0" marR="0">
                        <a:spcBef>
                          <a:spcPts val="55"/>
                        </a:spcBef>
                        <a:spcAft>
                          <a:spcPts val="0"/>
                        </a:spcAft>
                      </a:pPr>
                      <a:r>
                        <a:rPr lang="en-US" sz="750" b="1">
                          <a:effectLst/>
                          <a:latin typeface="Lucida Sans" panose="020B0602030504020204" pitchFamily="34" charset="0"/>
                          <a:ea typeface="Gill Sans MT" panose="020B0502020104020203" pitchFamily="34" charset="0"/>
                          <a:cs typeface="Gill Sans MT" panose="020B0502020104020203" pitchFamily="34" charset="0"/>
                        </a:rPr>
                        <a:t> </a:t>
                      </a:r>
                      <a:endParaRPr lang="en-US" sz="1100">
                        <a:effectLst/>
                        <a:latin typeface="Gill Sans MT" panose="020B0502020104020203" pitchFamily="34" charset="0"/>
                        <a:ea typeface="Gill Sans MT" panose="020B0502020104020203" pitchFamily="34" charset="0"/>
                        <a:cs typeface="Gill Sans MT" panose="020B0502020104020203" pitchFamily="34" charset="0"/>
                      </a:endParaRPr>
                    </a:p>
                    <a:p>
                      <a:pPr marL="146050" marR="137160" algn="ctr">
                        <a:spcBef>
                          <a:spcPts val="0"/>
                        </a:spcBef>
                        <a:spcAft>
                          <a:spcPts val="0"/>
                        </a:spcAft>
                      </a:pPr>
                      <a:r>
                        <a:rPr lang="en-US" sz="120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January</a:t>
                      </a:r>
                      <a:r>
                        <a:rPr lang="en-US" sz="1200" spc="-2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 </a:t>
                      </a:r>
                      <a:r>
                        <a:rPr lang="en-US" sz="120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1,</a:t>
                      </a:r>
                      <a:r>
                        <a:rPr lang="en-US" sz="1200" spc="-2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 2020</a:t>
                      </a:r>
                      <a:endParaRPr lang="en-US" sz="120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71233"/>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610541398"/>
                  </a:ext>
                </a:extLst>
              </a:tr>
              <a:tr h="442393">
                <a:tc>
                  <a:txBody>
                    <a:bodyPr/>
                    <a:lstStyle/>
                    <a:p>
                      <a:pPr marL="0" marR="0">
                        <a:spcBef>
                          <a:spcPts val="50"/>
                        </a:spcBef>
                        <a:spcAft>
                          <a:spcPts val="0"/>
                        </a:spcAft>
                      </a:pPr>
                      <a:r>
                        <a:rPr lang="en-US" sz="750" b="1">
                          <a:effectLst/>
                          <a:latin typeface="Lucida Sans" panose="020B0602030504020204" pitchFamily="34" charset="0"/>
                          <a:ea typeface="Gill Sans MT" panose="020B0502020104020203" pitchFamily="34" charset="0"/>
                          <a:cs typeface="Gill Sans MT" panose="020B0502020104020203" pitchFamily="34" charset="0"/>
                        </a:rPr>
                        <a:t> </a:t>
                      </a:r>
                      <a:endParaRPr lang="en-US" sz="1100">
                        <a:effectLst/>
                        <a:latin typeface="Gill Sans MT" panose="020B0502020104020203" pitchFamily="34" charset="0"/>
                        <a:ea typeface="Gill Sans MT" panose="020B0502020104020203" pitchFamily="34" charset="0"/>
                        <a:cs typeface="Gill Sans MT" panose="020B0502020104020203" pitchFamily="34" charset="0"/>
                      </a:endParaRPr>
                    </a:p>
                    <a:p>
                      <a:pPr marL="146050" marR="137160" algn="ctr">
                        <a:spcBef>
                          <a:spcPts val="0"/>
                        </a:spcBef>
                        <a:spcAft>
                          <a:spcPts val="0"/>
                        </a:spcAft>
                      </a:pPr>
                      <a:r>
                        <a:rPr lang="en-US" sz="120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January</a:t>
                      </a:r>
                      <a:r>
                        <a:rPr lang="en-US" sz="1200" spc="-2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 </a:t>
                      </a:r>
                      <a:r>
                        <a:rPr lang="en-US" sz="120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1,</a:t>
                      </a:r>
                      <a:r>
                        <a:rPr lang="en-US" sz="1200" spc="-2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 2021</a:t>
                      </a:r>
                      <a:endParaRPr lang="en-US" sz="120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0A5D0"/>
                    </a:solidFill>
                  </a:tcPr>
                </a:tc>
                <a:extLst>
                  <a:ext uri="{0D108BD9-81ED-4DB2-BD59-A6C34878D82A}">
                    <a16:rowId xmlns:a16="http://schemas.microsoft.com/office/drawing/2014/main" val="495620939"/>
                  </a:ext>
                </a:extLst>
              </a:tr>
              <a:tr h="443230">
                <a:tc>
                  <a:txBody>
                    <a:bodyPr/>
                    <a:lstStyle/>
                    <a:p>
                      <a:pPr marL="0" marR="0">
                        <a:spcBef>
                          <a:spcPts val="50"/>
                        </a:spcBef>
                        <a:spcAft>
                          <a:spcPts val="0"/>
                        </a:spcAft>
                      </a:pPr>
                      <a:r>
                        <a:rPr lang="en-US" sz="750" b="1">
                          <a:effectLst/>
                          <a:latin typeface="Lucida Sans" panose="020B0602030504020204" pitchFamily="34" charset="0"/>
                          <a:ea typeface="Gill Sans MT" panose="020B0502020104020203" pitchFamily="34" charset="0"/>
                          <a:cs typeface="Gill Sans MT" panose="020B0502020104020203" pitchFamily="34" charset="0"/>
                        </a:rPr>
                        <a:t> </a:t>
                      </a:r>
                      <a:endParaRPr lang="en-US" sz="1100">
                        <a:effectLst/>
                        <a:latin typeface="Gill Sans MT" panose="020B0502020104020203" pitchFamily="34" charset="0"/>
                        <a:ea typeface="Gill Sans MT" panose="020B0502020104020203" pitchFamily="34" charset="0"/>
                        <a:cs typeface="Gill Sans MT" panose="020B0502020104020203" pitchFamily="34" charset="0"/>
                      </a:endParaRPr>
                    </a:p>
                    <a:p>
                      <a:pPr marL="146050" marR="137160" algn="ctr">
                        <a:spcBef>
                          <a:spcPts val="0"/>
                        </a:spcBef>
                        <a:spcAft>
                          <a:spcPts val="0"/>
                        </a:spcAft>
                      </a:pPr>
                      <a:r>
                        <a:rPr lang="en-US" sz="120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January</a:t>
                      </a:r>
                      <a:r>
                        <a:rPr lang="en-US" sz="1200" spc="-2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 </a:t>
                      </a:r>
                      <a:r>
                        <a:rPr lang="en-US" sz="120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1,</a:t>
                      </a:r>
                      <a:r>
                        <a:rPr lang="en-US" sz="1200" spc="-2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 2022</a:t>
                      </a:r>
                      <a:endParaRPr lang="en-US" sz="120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4256834528"/>
                  </a:ext>
                </a:extLst>
              </a:tr>
              <a:tr h="443230">
                <a:tc>
                  <a:txBody>
                    <a:bodyPr/>
                    <a:lstStyle/>
                    <a:p>
                      <a:pPr marL="0" marR="0">
                        <a:spcBef>
                          <a:spcPts val="50"/>
                        </a:spcBef>
                        <a:spcAft>
                          <a:spcPts val="0"/>
                        </a:spcAft>
                      </a:pPr>
                      <a:r>
                        <a:rPr lang="en-US" sz="750" b="1">
                          <a:effectLst/>
                          <a:latin typeface="Lucida Sans" panose="020B0602030504020204" pitchFamily="34" charset="0"/>
                          <a:ea typeface="Gill Sans MT" panose="020B0502020104020203" pitchFamily="34" charset="0"/>
                          <a:cs typeface="Gill Sans MT" panose="020B0502020104020203" pitchFamily="34" charset="0"/>
                        </a:rPr>
                        <a:t> </a:t>
                      </a:r>
                      <a:endParaRPr lang="en-US" sz="1100">
                        <a:effectLst/>
                        <a:latin typeface="Gill Sans MT" panose="020B0502020104020203" pitchFamily="34" charset="0"/>
                        <a:ea typeface="Gill Sans MT" panose="020B0502020104020203" pitchFamily="34" charset="0"/>
                        <a:cs typeface="Gill Sans MT" panose="020B0502020104020203" pitchFamily="34" charset="0"/>
                      </a:endParaRPr>
                    </a:p>
                    <a:p>
                      <a:pPr marL="146050" marR="137160" algn="ctr">
                        <a:spcBef>
                          <a:spcPts val="0"/>
                        </a:spcBef>
                        <a:spcAft>
                          <a:spcPts val="0"/>
                        </a:spcAft>
                      </a:pPr>
                      <a:r>
                        <a:rPr lang="en-US" sz="1200" b="1">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January 1,</a:t>
                      </a:r>
                      <a:r>
                        <a:rPr lang="en-US" sz="1200" b="1" spc="1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 </a:t>
                      </a:r>
                      <a:r>
                        <a:rPr lang="en-US" sz="1200" b="1" spc="-2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2023</a:t>
                      </a:r>
                      <a:endParaRPr lang="en-US" sz="120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0A5D0"/>
                    </a:solidFill>
                  </a:tcPr>
                </a:tc>
                <a:extLst>
                  <a:ext uri="{0D108BD9-81ED-4DB2-BD59-A6C34878D82A}">
                    <a16:rowId xmlns:a16="http://schemas.microsoft.com/office/drawing/2014/main" val="1253817946"/>
                  </a:ext>
                </a:extLst>
              </a:tr>
              <a:tr h="440721">
                <a:tc>
                  <a:txBody>
                    <a:bodyPr/>
                    <a:lstStyle/>
                    <a:p>
                      <a:pPr marL="0" marR="0">
                        <a:spcBef>
                          <a:spcPts val="35"/>
                        </a:spcBef>
                        <a:spcAft>
                          <a:spcPts val="0"/>
                        </a:spcAft>
                      </a:pPr>
                      <a:r>
                        <a:rPr lang="en-US" sz="750" b="1">
                          <a:effectLst/>
                          <a:latin typeface="Lucida Sans" panose="020B0602030504020204" pitchFamily="34" charset="0"/>
                          <a:ea typeface="Gill Sans MT" panose="020B0502020104020203" pitchFamily="34" charset="0"/>
                          <a:cs typeface="Gill Sans MT" panose="020B0502020104020203" pitchFamily="34" charset="0"/>
                        </a:rPr>
                        <a:t> </a:t>
                      </a:r>
                      <a:endParaRPr lang="en-US" sz="1100">
                        <a:effectLst/>
                        <a:latin typeface="Gill Sans MT" panose="020B0502020104020203" pitchFamily="34" charset="0"/>
                        <a:ea typeface="Gill Sans MT" panose="020B0502020104020203" pitchFamily="34" charset="0"/>
                        <a:cs typeface="Gill Sans MT" panose="020B0502020104020203" pitchFamily="34" charset="0"/>
                      </a:endParaRPr>
                    </a:p>
                    <a:p>
                      <a:pPr marL="146050" marR="137795" algn="ctr">
                        <a:spcBef>
                          <a:spcPts val="5"/>
                        </a:spcBef>
                        <a:spcAft>
                          <a:spcPts val="0"/>
                        </a:spcAft>
                      </a:pPr>
                      <a:r>
                        <a:rPr lang="en-US" sz="120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January</a:t>
                      </a:r>
                      <a:r>
                        <a:rPr lang="en-US" sz="1200" spc="-2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 </a:t>
                      </a:r>
                      <a:r>
                        <a:rPr lang="en-US" sz="120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1,</a:t>
                      </a:r>
                      <a:r>
                        <a:rPr lang="en-US" sz="1200" spc="-2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 </a:t>
                      </a:r>
                      <a:r>
                        <a:rPr lang="en-US" sz="1200" spc="-1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2024*</a:t>
                      </a:r>
                      <a:endParaRPr lang="en-US" sz="120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07849611"/>
                  </a:ext>
                </a:extLst>
              </a:tr>
            </a:tbl>
          </a:graphicData>
        </a:graphic>
      </p:graphicFrame>
      <p:graphicFrame>
        <p:nvGraphicFramePr>
          <p:cNvPr id="3" name="Table 2">
            <a:extLst>
              <a:ext uri="{FF2B5EF4-FFF2-40B4-BE49-F238E27FC236}">
                <a16:creationId xmlns:a16="http://schemas.microsoft.com/office/drawing/2014/main" id="{BEC75FA2-7988-B940-9676-0782B8877B36}"/>
              </a:ext>
            </a:extLst>
          </p:cNvPr>
          <p:cNvGraphicFramePr>
            <a:graphicFrameLocks noGrp="1"/>
          </p:cNvGraphicFramePr>
          <p:nvPr/>
        </p:nvGraphicFramePr>
        <p:xfrm>
          <a:off x="1870740" y="2395925"/>
          <a:ext cx="1275907" cy="3028181"/>
        </p:xfrm>
        <a:graphic>
          <a:graphicData uri="http://schemas.openxmlformats.org/drawingml/2006/table">
            <a:tbl>
              <a:tblPr firstRow="1" firstCol="1" lastRow="1" lastCol="1" bandRow="1" bandCol="1"/>
              <a:tblGrid>
                <a:gridCol w="1275907">
                  <a:extLst>
                    <a:ext uri="{9D8B030D-6E8A-4147-A177-3AD203B41FA5}">
                      <a16:colId xmlns:a16="http://schemas.microsoft.com/office/drawing/2014/main" val="4085168361"/>
                    </a:ext>
                  </a:extLst>
                </a:gridCol>
              </a:tblGrid>
              <a:tr h="815376">
                <a:tc>
                  <a:txBody>
                    <a:bodyPr/>
                    <a:lstStyle/>
                    <a:p>
                      <a:pPr marL="161925" marR="151765" indent="635" algn="ctr">
                        <a:lnSpc>
                          <a:spcPct val="102000"/>
                        </a:lnSpc>
                        <a:spcBef>
                          <a:spcPts val="585"/>
                        </a:spcBef>
                        <a:spcAft>
                          <a:spcPts val="0"/>
                        </a:spcAft>
                      </a:pPr>
                      <a:r>
                        <a:rPr lang="en-US" sz="1200" b="1" spc="-1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Seasonal</a:t>
                      </a:r>
                      <a:r>
                        <a:rPr lang="en-US" sz="1200" b="1" spc="20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 </a:t>
                      </a:r>
                      <a:r>
                        <a:rPr lang="en-US" sz="1200" b="1">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&amp;</a:t>
                      </a:r>
                      <a:r>
                        <a:rPr lang="en-US" sz="1200" b="1" spc="-65">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 </a:t>
                      </a:r>
                      <a:r>
                        <a:rPr lang="en-US" sz="1200" b="1">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Small </a:t>
                      </a:r>
                      <a:r>
                        <a:rPr lang="en-US" sz="1200" b="1" spc="-1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Employers</a:t>
                      </a:r>
                      <a:endParaRPr lang="en-US" sz="1200" b="1">
                        <a:effectLst/>
                        <a:latin typeface="Gill Sans MT" panose="020B0502020104020203" pitchFamily="34" charset="0"/>
                        <a:ea typeface="Gill Sans MT" panose="020B0502020104020203" pitchFamily="34" charset="0"/>
                        <a:cs typeface="Gill Sans MT" panose="020B0502020104020203" pitchFamily="34" charset="0"/>
                      </a:endParaRPr>
                    </a:p>
                    <a:p>
                      <a:pPr marL="116205" marR="107315" algn="ctr">
                        <a:spcBef>
                          <a:spcPts val="45"/>
                        </a:spcBef>
                        <a:spcAft>
                          <a:spcPts val="0"/>
                        </a:spcAft>
                      </a:pPr>
                      <a:r>
                        <a:rPr lang="en-US" sz="1200" b="1" spc="-1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(fewer than </a:t>
                      </a:r>
                      <a:r>
                        <a:rPr lang="en-US" sz="1200" b="1" spc="-25">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6)</a:t>
                      </a:r>
                      <a:endParaRPr lang="en-US" sz="1200" b="1">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71233"/>
                      </a:solidFill>
                      <a:prstDash val="solid"/>
                      <a:round/>
                      <a:headEnd type="none" w="med" len="med"/>
                      <a:tailEnd type="none" w="med" len="med"/>
                    </a:lnT>
                    <a:lnB w="12700" cap="flat" cmpd="sng" algn="ctr">
                      <a:solidFill>
                        <a:srgbClr val="071233"/>
                      </a:solidFill>
                      <a:prstDash val="solid"/>
                      <a:round/>
                      <a:headEnd type="none" w="med" len="med"/>
                      <a:tailEnd type="none" w="med" len="med"/>
                    </a:lnB>
                    <a:solidFill>
                      <a:srgbClr val="251A52"/>
                    </a:solidFill>
                  </a:tcPr>
                </a:tc>
                <a:extLst>
                  <a:ext uri="{0D108BD9-81ED-4DB2-BD59-A6C34878D82A}">
                    <a16:rowId xmlns:a16="http://schemas.microsoft.com/office/drawing/2014/main" val="1478052168"/>
                  </a:ext>
                </a:extLst>
              </a:tr>
              <a:tr h="443230">
                <a:tc>
                  <a:txBody>
                    <a:bodyPr/>
                    <a:lstStyle/>
                    <a:p>
                      <a:pPr marL="0" marR="0" algn="ctr">
                        <a:spcBef>
                          <a:spcPts val="55"/>
                        </a:spcBef>
                        <a:spcAft>
                          <a:spcPts val="0"/>
                        </a:spcAft>
                      </a:pPr>
                      <a:r>
                        <a:rPr lang="en-US" sz="750" b="1">
                          <a:effectLst/>
                          <a:latin typeface="Lucida Sans" panose="020B0602030504020204" pitchFamily="34" charset="0"/>
                          <a:ea typeface="Gill Sans MT" panose="020B0502020104020203" pitchFamily="34" charset="0"/>
                          <a:cs typeface="Gill Sans MT" panose="020B0502020104020203" pitchFamily="34" charset="0"/>
                        </a:rPr>
                        <a:t> </a:t>
                      </a:r>
                      <a:endParaRPr lang="en-US" sz="1100">
                        <a:effectLst/>
                        <a:latin typeface="Gill Sans MT" panose="020B0502020104020203" pitchFamily="34" charset="0"/>
                        <a:ea typeface="Gill Sans MT" panose="020B0502020104020203" pitchFamily="34" charset="0"/>
                        <a:cs typeface="Gill Sans MT" panose="020B0502020104020203" pitchFamily="34" charset="0"/>
                      </a:endParaRPr>
                    </a:p>
                    <a:p>
                      <a:pPr marL="264795" marR="0" algn="ctr">
                        <a:spcBef>
                          <a:spcPts val="0"/>
                        </a:spcBef>
                        <a:spcAft>
                          <a:spcPts val="0"/>
                        </a:spcAft>
                      </a:pPr>
                      <a:r>
                        <a:rPr lang="en-US" sz="1200" spc="-1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$10.30</a:t>
                      </a:r>
                      <a:endParaRPr lang="en-US" sz="120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71233"/>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451696701"/>
                  </a:ext>
                </a:extLst>
              </a:tr>
              <a:tr h="442394">
                <a:tc>
                  <a:txBody>
                    <a:bodyPr/>
                    <a:lstStyle/>
                    <a:p>
                      <a:pPr marL="0" marR="0" algn="ctr">
                        <a:spcBef>
                          <a:spcPts val="50"/>
                        </a:spcBef>
                        <a:spcAft>
                          <a:spcPts val="0"/>
                        </a:spcAft>
                      </a:pPr>
                      <a:r>
                        <a:rPr lang="en-US" sz="750" b="1">
                          <a:effectLst/>
                          <a:latin typeface="Lucida Sans" panose="020B0602030504020204" pitchFamily="34" charset="0"/>
                          <a:ea typeface="Gill Sans MT" panose="020B0502020104020203" pitchFamily="34" charset="0"/>
                          <a:cs typeface="Gill Sans MT" panose="020B0502020104020203" pitchFamily="34" charset="0"/>
                        </a:rPr>
                        <a:t> </a:t>
                      </a:r>
                      <a:endParaRPr lang="en-US" sz="1100">
                        <a:effectLst/>
                        <a:latin typeface="Gill Sans MT" panose="020B0502020104020203" pitchFamily="34" charset="0"/>
                        <a:ea typeface="Gill Sans MT" panose="020B0502020104020203" pitchFamily="34" charset="0"/>
                        <a:cs typeface="Gill Sans MT" panose="020B0502020104020203" pitchFamily="34" charset="0"/>
                      </a:endParaRPr>
                    </a:p>
                    <a:p>
                      <a:pPr marL="264795" marR="0" algn="ctr">
                        <a:spcBef>
                          <a:spcPts val="0"/>
                        </a:spcBef>
                        <a:spcAft>
                          <a:spcPts val="0"/>
                        </a:spcAft>
                      </a:pPr>
                      <a:r>
                        <a:rPr lang="en-US" sz="1200" spc="-1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$11.10</a:t>
                      </a:r>
                      <a:endParaRPr lang="en-US" sz="120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0A5D0"/>
                    </a:solidFill>
                  </a:tcPr>
                </a:tc>
                <a:extLst>
                  <a:ext uri="{0D108BD9-81ED-4DB2-BD59-A6C34878D82A}">
                    <a16:rowId xmlns:a16="http://schemas.microsoft.com/office/drawing/2014/main" val="2868551168"/>
                  </a:ext>
                </a:extLst>
              </a:tr>
              <a:tr h="443230">
                <a:tc>
                  <a:txBody>
                    <a:bodyPr/>
                    <a:lstStyle/>
                    <a:p>
                      <a:pPr marL="0" marR="0" algn="ctr">
                        <a:spcBef>
                          <a:spcPts val="50"/>
                        </a:spcBef>
                        <a:spcAft>
                          <a:spcPts val="0"/>
                        </a:spcAft>
                      </a:pPr>
                      <a:r>
                        <a:rPr lang="en-US" sz="750" b="1">
                          <a:effectLst/>
                          <a:latin typeface="Lucida Sans" panose="020B0602030504020204" pitchFamily="34" charset="0"/>
                          <a:ea typeface="Gill Sans MT" panose="020B0502020104020203" pitchFamily="34" charset="0"/>
                          <a:cs typeface="Gill Sans MT" panose="020B0502020104020203" pitchFamily="34" charset="0"/>
                        </a:rPr>
                        <a:t> </a:t>
                      </a:r>
                      <a:endParaRPr lang="en-US" sz="1100">
                        <a:effectLst/>
                        <a:latin typeface="Gill Sans MT" panose="020B0502020104020203" pitchFamily="34" charset="0"/>
                        <a:ea typeface="Gill Sans MT" panose="020B0502020104020203" pitchFamily="34" charset="0"/>
                        <a:cs typeface="Gill Sans MT" panose="020B0502020104020203" pitchFamily="34" charset="0"/>
                      </a:endParaRPr>
                    </a:p>
                    <a:p>
                      <a:pPr marL="264795" marR="0" algn="ctr">
                        <a:spcBef>
                          <a:spcPts val="0"/>
                        </a:spcBef>
                        <a:spcAft>
                          <a:spcPts val="0"/>
                        </a:spcAft>
                      </a:pPr>
                      <a:r>
                        <a:rPr lang="en-US" sz="1200" spc="-1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$11.90</a:t>
                      </a:r>
                      <a:endParaRPr lang="en-US" sz="120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953356033"/>
                  </a:ext>
                </a:extLst>
              </a:tr>
              <a:tr h="443230">
                <a:tc>
                  <a:txBody>
                    <a:bodyPr/>
                    <a:lstStyle/>
                    <a:p>
                      <a:pPr marL="0" marR="0" algn="ctr">
                        <a:spcBef>
                          <a:spcPts val="50"/>
                        </a:spcBef>
                        <a:spcAft>
                          <a:spcPts val="0"/>
                        </a:spcAft>
                      </a:pPr>
                      <a:r>
                        <a:rPr lang="en-US" sz="750" b="1">
                          <a:effectLst/>
                          <a:latin typeface="Lucida Sans" panose="020B0602030504020204" pitchFamily="34" charset="0"/>
                          <a:ea typeface="Gill Sans MT" panose="020B0502020104020203" pitchFamily="34" charset="0"/>
                          <a:cs typeface="Gill Sans MT" panose="020B0502020104020203" pitchFamily="34" charset="0"/>
                        </a:rPr>
                        <a:t> </a:t>
                      </a:r>
                      <a:endParaRPr lang="en-US" sz="1100">
                        <a:effectLst/>
                        <a:latin typeface="Gill Sans MT" panose="020B0502020104020203" pitchFamily="34" charset="0"/>
                        <a:ea typeface="Gill Sans MT" panose="020B0502020104020203" pitchFamily="34" charset="0"/>
                        <a:cs typeface="Gill Sans MT" panose="020B0502020104020203" pitchFamily="34" charset="0"/>
                      </a:endParaRPr>
                    </a:p>
                    <a:p>
                      <a:pPr marL="260350" marR="0" algn="ctr">
                        <a:spcBef>
                          <a:spcPts val="0"/>
                        </a:spcBef>
                        <a:spcAft>
                          <a:spcPts val="0"/>
                        </a:spcAft>
                      </a:pPr>
                      <a:r>
                        <a:rPr lang="en-US" sz="1200" b="1" spc="-1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$12.93</a:t>
                      </a:r>
                      <a:endParaRPr lang="en-US" sz="120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0A5D0"/>
                    </a:solidFill>
                  </a:tcPr>
                </a:tc>
                <a:extLst>
                  <a:ext uri="{0D108BD9-81ED-4DB2-BD59-A6C34878D82A}">
                    <a16:rowId xmlns:a16="http://schemas.microsoft.com/office/drawing/2014/main" val="122563842"/>
                  </a:ext>
                </a:extLst>
              </a:tr>
              <a:tr h="440721">
                <a:tc>
                  <a:txBody>
                    <a:bodyPr/>
                    <a:lstStyle/>
                    <a:p>
                      <a:pPr marL="0" marR="0" algn="ctr">
                        <a:spcBef>
                          <a:spcPts val="50"/>
                        </a:spcBef>
                        <a:spcAft>
                          <a:spcPts val="0"/>
                        </a:spcAft>
                      </a:pPr>
                      <a:r>
                        <a:rPr lang="en-US" sz="750" b="1">
                          <a:effectLst/>
                          <a:latin typeface="Lucida Sans" panose="020B0602030504020204" pitchFamily="34" charset="0"/>
                          <a:ea typeface="Gill Sans MT" panose="020B0502020104020203" pitchFamily="34" charset="0"/>
                          <a:cs typeface="Gill Sans MT" panose="020B0502020104020203" pitchFamily="34" charset="0"/>
                        </a:rPr>
                        <a:t> </a:t>
                      </a:r>
                      <a:endParaRPr lang="en-US" sz="1100">
                        <a:effectLst/>
                        <a:latin typeface="Gill Sans MT" panose="020B0502020104020203" pitchFamily="34" charset="0"/>
                        <a:ea typeface="Gill Sans MT" panose="020B0502020104020203" pitchFamily="34" charset="0"/>
                        <a:cs typeface="Gill Sans MT" panose="020B0502020104020203" pitchFamily="34" charset="0"/>
                      </a:endParaRPr>
                    </a:p>
                    <a:p>
                      <a:pPr marL="264795" marR="0" algn="ctr">
                        <a:spcBef>
                          <a:spcPts val="0"/>
                        </a:spcBef>
                        <a:spcAft>
                          <a:spcPts val="0"/>
                        </a:spcAft>
                      </a:pPr>
                      <a:r>
                        <a:rPr lang="en-US" sz="1200" spc="-10">
                          <a:solidFill>
                            <a:srgbClr val="231F20"/>
                          </a:solidFill>
                          <a:effectLst/>
                          <a:latin typeface="Gill Sans MT" panose="020B0502020104020203" pitchFamily="34" charset="0"/>
                          <a:ea typeface="Gill Sans MT" panose="020B0502020104020203" pitchFamily="34" charset="0"/>
                          <a:cs typeface="Gill Sans MT" panose="020B0502020104020203" pitchFamily="34" charset="0"/>
                        </a:rPr>
                        <a:t>$13.93</a:t>
                      </a:r>
                      <a:endParaRPr lang="en-US" sz="1200">
                        <a:effectLst/>
                        <a:latin typeface="Gill Sans MT" panose="020B0502020104020203" pitchFamily="34" charset="0"/>
                        <a:ea typeface="Gill Sans MT" panose="020B0502020104020203" pitchFamily="34" charset="0"/>
                        <a:cs typeface="Gill Sans MT" panose="020B0502020104020203"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404025664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5598176A-9F36-8CAE-BEC2-8974E829B16E}"/>
              </a:ext>
            </a:extLst>
          </p:cNvPr>
          <p:cNvGraphicFramePr>
            <a:graphicFrameLocks noChangeAspect="1"/>
          </p:cNvGraphicFramePr>
          <p:nvPr>
            <p:extLst>
              <p:ext uri="{D42A27DB-BD31-4B8C-83A1-F6EECF244321}">
                <p14:modId xmlns:p14="http://schemas.microsoft.com/office/powerpoint/2010/main" val="44299422"/>
              </p:ext>
            </p:extLst>
          </p:nvPr>
        </p:nvGraphicFramePr>
        <p:xfrm>
          <a:off x="842963" y="630238"/>
          <a:ext cx="7726362" cy="5797550"/>
        </p:xfrm>
        <a:graphic>
          <a:graphicData uri="http://schemas.openxmlformats.org/presentationml/2006/ole">
            <mc:AlternateContent xmlns:mc="http://schemas.openxmlformats.org/markup-compatibility/2006">
              <mc:Choice xmlns:v="urn:schemas-microsoft-com:vml" Requires="v">
                <p:oleObj name="Slide" r:id="rId2" imgW="3094005" imgH="2321069" progId="PowerPoint.Slide.8">
                  <p:embed/>
                </p:oleObj>
              </mc:Choice>
              <mc:Fallback>
                <p:oleObj name="Slide" r:id="rId2" imgW="3094005" imgH="2321069" progId="PowerPoint.Slide.8">
                  <p:embed/>
                  <p:pic>
                    <p:nvPicPr>
                      <p:cNvPr id="2" name="Object 3">
                        <a:extLst>
                          <a:ext uri="{FF2B5EF4-FFF2-40B4-BE49-F238E27FC236}">
                            <a16:creationId xmlns:a16="http://schemas.microsoft.com/office/drawing/2014/main" id="{5598176A-9F36-8CAE-BEC2-8974E829B16E}"/>
                          </a:ext>
                        </a:extLst>
                      </p:cNvPr>
                      <p:cNvPicPr>
                        <a:picLocks noGrp="1" noChangeAspect="1" noChangeArrowheads="1"/>
                      </p:cNvPicPr>
                      <p:nvPr/>
                    </p:nvPicPr>
                    <p:blipFill>
                      <a:blip r:embed="rId3"/>
                      <a:srcRect/>
                      <a:stretch>
                        <a:fillRect/>
                      </a:stretch>
                    </p:blipFill>
                    <p:spPr bwMode="auto">
                      <a:xfrm>
                        <a:off x="842963" y="630238"/>
                        <a:ext cx="7726362" cy="5797550"/>
                      </a:xfrm>
                      <a:prstGeom prst="rect">
                        <a:avLst/>
                      </a:prstGeom>
                      <a:noFill/>
                      <a:ln w="244475">
                        <a:solidFill>
                          <a:schemeClr val="accent5">
                            <a:lumMod val="75000"/>
                          </a:schemeClr>
                        </a:solidFill>
                        <a:miter lim="800000"/>
                        <a:headEnd/>
                        <a:tailEnd/>
                      </a:ln>
                      <a:effectLst/>
                    </p:spPr>
                  </p:pic>
                </p:oleObj>
              </mc:Fallback>
            </mc:AlternateContent>
          </a:graphicData>
        </a:graphic>
      </p:graphicFrame>
    </p:spTree>
    <p:extLst>
      <p:ext uri="{BB962C8B-B14F-4D97-AF65-F5344CB8AC3E}">
        <p14:creationId xmlns:p14="http://schemas.microsoft.com/office/powerpoint/2010/main" val="93429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Picture 8">
            <a:extLst>
              <a:ext uri="{FF2B5EF4-FFF2-40B4-BE49-F238E27FC236}">
                <a16:creationId xmlns:a16="http://schemas.microsoft.com/office/drawing/2014/main" id="{ED097D2A-343C-29E6-561F-4F40D43CA3A1}"/>
              </a:ext>
            </a:extLst>
          </p:cNvPr>
          <p:cNvPicPr>
            <a:picLocks noChangeAspect="1"/>
          </p:cNvPicPr>
          <p:nvPr/>
        </p:nvPicPr>
        <p:blipFill>
          <a:blip r:embed="rId3"/>
          <a:stretch>
            <a:fillRect/>
          </a:stretch>
        </p:blipFill>
        <p:spPr>
          <a:xfrm>
            <a:off x="0" y="9738"/>
            <a:ext cx="9144000" cy="6858001"/>
          </a:xfrm>
          <a:prstGeom prst="rect">
            <a:avLst/>
          </a:prstGeom>
          <a:ln w="12700">
            <a:miter lim="400000"/>
          </a:ln>
        </p:spPr>
      </p:pic>
      <p:sp>
        <p:nvSpPr>
          <p:cNvPr id="3" name="TextBox 2">
            <a:extLst>
              <a:ext uri="{FF2B5EF4-FFF2-40B4-BE49-F238E27FC236}">
                <a16:creationId xmlns:a16="http://schemas.microsoft.com/office/drawing/2014/main" id="{7A944EFD-A6E1-D3FD-DF8A-ECB6C2EEB06F}"/>
              </a:ext>
            </a:extLst>
          </p:cNvPr>
          <p:cNvSpPr txBox="1"/>
          <p:nvPr/>
        </p:nvSpPr>
        <p:spPr>
          <a:xfrm>
            <a:off x="914400" y="1368730"/>
            <a:ext cx="7315200" cy="646331"/>
          </a:xfrm>
          <a:prstGeom prst="rect">
            <a:avLst/>
          </a:prstGeom>
          <a:noFill/>
        </p:spPr>
        <p:txBody>
          <a:bodyPr wrap="square" rtlCol="0">
            <a:spAutoFit/>
          </a:bodyPr>
          <a:lstStyle/>
          <a:p>
            <a:pPr algn="ctr"/>
            <a:r>
              <a:rPr lang="en-US" sz="3600" dirty="0">
                <a:solidFill>
                  <a:schemeClr val="bg1"/>
                </a:solidFill>
                <a:latin typeface="+mj-lt"/>
              </a:rPr>
              <a:t>Work that Minors Can’t Do</a:t>
            </a:r>
          </a:p>
        </p:txBody>
      </p:sp>
      <p:sp>
        <p:nvSpPr>
          <p:cNvPr id="4" name="TextBox 3">
            <a:extLst>
              <a:ext uri="{FF2B5EF4-FFF2-40B4-BE49-F238E27FC236}">
                <a16:creationId xmlns:a16="http://schemas.microsoft.com/office/drawing/2014/main" id="{35ADC94E-5E5A-B74F-34FC-E57A66BC4AD6}"/>
              </a:ext>
            </a:extLst>
          </p:cNvPr>
          <p:cNvSpPr txBox="1"/>
          <p:nvPr/>
        </p:nvSpPr>
        <p:spPr>
          <a:xfrm>
            <a:off x="482579" y="2837237"/>
            <a:ext cx="4567760" cy="3077766"/>
          </a:xfrm>
          <a:prstGeom prst="rect">
            <a:avLst/>
          </a:prstGeom>
          <a:noFill/>
        </p:spPr>
        <p:txBody>
          <a:bodyPr wrap="square" rtlCol="0">
            <a:spAutoFit/>
          </a:bodyPr>
          <a:lstStyle/>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sz="2400" dirty="0">
                <a:solidFill>
                  <a:srgbClr val="131830"/>
                </a:solidFill>
                <a:latin typeface="Calibri (body)"/>
                <a:ea typeface="Roboto Medium"/>
                <a:cs typeface="Roboto Medium"/>
                <a:sym typeface="Roboto Medium"/>
              </a:rPr>
              <a:t>‘Cooking’, until age 16*</a:t>
            </a: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sz="2400" dirty="0">
                <a:solidFill>
                  <a:srgbClr val="131830"/>
                </a:solidFill>
                <a:latin typeface="Calibri (body)"/>
                <a:ea typeface="Roboto Medium"/>
                <a:cs typeface="Roboto Medium"/>
                <a:sym typeface="Roboto Medium"/>
              </a:rPr>
              <a:t>Power tools, until age 16 </a:t>
            </a: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sz="2400" dirty="0">
                <a:solidFill>
                  <a:srgbClr val="131830"/>
                </a:solidFill>
                <a:latin typeface="Calibri (body)"/>
                <a:ea typeface="Roboto Medium"/>
                <a:cs typeface="Roboto Medium"/>
                <a:sym typeface="Roboto Medium"/>
              </a:rPr>
              <a:t>Factory work, until age 16</a:t>
            </a: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sz="2400" dirty="0">
                <a:solidFill>
                  <a:srgbClr val="131830"/>
                </a:solidFill>
                <a:latin typeface="Calibri (body)"/>
                <a:ea typeface="Roboto Medium"/>
                <a:cs typeface="Roboto Medium"/>
                <a:sym typeface="Roboto Medium"/>
              </a:rPr>
              <a:t>Deli-slicers, until age 18</a:t>
            </a: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sz="2400" dirty="0">
                <a:solidFill>
                  <a:srgbClr val="131830"/>
                </a:solidFill>
                <a:latin typeface="Calibri (body)"/>
                <a:ea typeface="Roboto Medium"/>
                <a:cs typeface="Roboto Medium"/>
                <a:sym typeface="Roboto Medium"/>
              </a:rPr>
              <a:t>Trash compactors, until age 18</a:t>
            </a: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sz="2400" dirty="0">
                <a:solidFill>
                  <a:srgbClr val="131830"/>
                </a:solidFill>
                <a:latin typeface="Calibri (body)"/>
                <a:ea typeface="Roboto Medium"/>
                <a:cs typeface="Roboto Medium"/>
                <a:sym typeface="Roboto Medium"/>
              </a:rPr>
              <a:t>Any work on roofs*</a:t>
            </a:r>
          </a:p>
        </p:txBody>
      </p:sp>
      <p:sp>
        <p:nvSpPr>
          <p:cNvPr id="5" name="TextBox 4">
            <a:extLst>
              <a:ext uri="{FF2B5EF4-FFF2-40B4-BE49-F238E27FC236}">
                <a16:creationId xmlns:a16="http://schemas.microsoft.com/office/drawing/2014/main" id="{92A7BFCE-FF0C-1AB8-C84D-FF33AA6E17BD}"/>
              </a:ext>
            </a:extLst>
          </p:cNvPr>
          <p:cNvSpPr txBox="1"/>
          <p:nvPr/>
        </p:nvSpPr>
        <p:spPr>
          <a:xfrm>
            <a:off x="4839286" y="2589647"/>
            <a:ext cx="4197558" cy="4278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dirty="0">
                <a:solidFill>
                  <a:srgbClr val="131830"/>
                </a:solidFill>
                <a:latin typeface="Calibri (body)"/>
                <a:ea typeface="Roboto Medium"/>
                <a:cs typeface="Roboto Medium"/>
                <a:sym typeface="Roboto Medium"/>
              </a:rPr>
              <a:t>Construction sites, until age 18</a:t>
            </a: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dirty="0">
                <a:solidFill>
                  <a:srgbClr val="131830"/>
                </a:solidFill>
                <a:latin typeface="Calibri (body)"/>
                <a:ea typeface="Roboto Medium"/>
                <a:cs typeface="Roboto Medium"/>
                <a:sym typeface="Roboto Medium"/>
              </a:rPr>
              <a:t>Any adult-type entertainment, until age 18</a:t>
            </a: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dirty="0">
                <a:solidFill>
                  <a:srgbClr val="131830"/>
                </a:solidFill>
                <a:latin typeface="Calibri (body)"/>
                <a:ea typeface="Roboto Medium"/>
                <a:cs typeface="Roboto Medium"/>
                <a:sym typeface="Roboto Medium"/>
              </a:rPr>
              <a:t>Poisonous acids, dyes or chemicals, until age 18</a:t>
            </a: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dirty="0">
                <a:solidFill>
                  <a:srgbClr val="131830"/>
                </a:solidFill>
                <a:latin typeface="Calibri (body)"/>
                <a:ea typeface="Roboto Medium"/>
                <a:cs typeface="Roboto Medium"/>
                <a:sym typeface="Roboto Medium"/>
              </a:rPr>
              <a:t>Establishments serving alcohol, until age 16</a:t>
            </a: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r>
              <a:rPr lang="en-US" dirty="0">
                <a:solidFill>
                  <a:srgbClr val="131830"/>
                </a:solidFill>
                <a:latin typeface="Calibri (body)"/>
                <a:ea typeface="Roboto Medium"/>
                <a:cs typeface="Roboto Medium"/>
                <a:sym typeface="Roboto Medium"/>
              </a:rPr>
              <a:t>Lifeguards, until age 15*</a:t>
            </a:r>
          </a:p>
          <a:p>
            <a:pPr defTabSz="182879">
              <a:spcBef>
                <a:spcPts val="1200"/>
              </a:spcBef>
              <a:defRPr sz="2000">
                <a:solidFill>
                  <a:srgbClr val="C83200"/>
                </a:solidFill>
                <a:latin typeface="Wingdings"/>
                <a:ea typeface="Wingdings"/>
                <a:cs typeface="Wingdings"/>
                <a:sym typeface="Wingdings"/>
              </a:defRPr>
            </a:pPr>
            <a:endParaRPr lang="en-US" dirty="0">
              <a:solidFill>
                <a:srgbClr val="131830"/>
              </a:solidFill>
              <a:latin typeface="Calibri (body)"/>
              <a:ea typeface="Roboto Medium"/>
              <a:cs typeface="Roboto Medium"/>
              <a:sym typeface="Roboto Medium"/>
            </a:endParaRPr>
          </a:p>
          <a:p>
            <a:pPr marL="342900" indent="-342900" defTabSz="182879">
              <a:spcBef>
                <a:spcPts val="1200"/>
              </a:spcBef>
              <a:buFont typeface="Arial" panose="020B0604020202020204" pitchFamily="34" charset="0"/>
              <a:buChar char="•"/>
              <a:defRPr sz="2000">
                <a:solidFill>
                  <a:srgbClr val="C83200"/>
                </a:solidFill>
                <a:latin typeface="Wingdings"/>
                <a:ea typeface="Wingdings"/>
                <a:cs typeface="Wingdings"/>
                <a:sym typeface="Wingdings"/>
              </a:defRPr>
            </a:pPr>
            <a:endParaRPr lang="en-US" dirty="0">
              <a:solidFill>
                <a:srgbClr val="131830"/>
              </a:solidFill>
              <a:latin typeface="Calibri (body)"/>
              <a:ea typeface="Roboto Medium"/>
              <a:cs typeface="Roboto Medium"/>
              <a:sym typeface="Roboto Medium"/>
            </a:endParaRPr>
          </a:p>
        </p:txBody>
      </p:sp>
    </p:spTree>
    <p:extLst>
      <p:ext uri="{BB962C8B-B14F-4D97-AF65-F5344CB8AC3E}">
        <p14:creationId xmlns:p14="http://schemas.microsoft.com/office/powerpoint/2010/main" val="325678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8" descr="Picture 8">
            <a:extLst>
              <a:ext uri="{FF2B5EF4-FFF2-40B4-BE49-F238E27FC236}">
                <a16:creationId xmlns:a16="http://schemas.microsoft.com/office/drawing/2014/main" id="{6D48EAC6-7AA1-C065-1F2D-74A8E2110E98}"/>
              </a:ext>
            </a:extLst>
          </p:cNvPr>
          <p:cNvPicPr>
            <a:picLocks noChangeAspect="1"/>
          </p:cNvPicPr>
          <p:nvPr/>
        </p:nvPicPr>
        <p:blipFill>
          <a:blip r:embed="rId2"/>
          <a:stretch>
            <a:fillRect/>
          </a:stretch>
        </p:blipFill>
        <p:spPr>
          <a:xfrm>
            <a:off x="14287" y="0"/>
            <a:ext cx="9144000" cy="6858001"/>
          </a:xfrm>
          <a:prstGeom prst="rect">
            <a:avLst/>
          </a:prstGeom>
          <a:ln w="12700">
            <a:miter lim="400000"/>
          </a:ln>
        </p:spPr>
      </p:pic>
      <p:sp>
        <p:nvSpPr>
          <p:cNvPr id="4" name="TextBox 3">
            <a:extLst>
              <a:ext uri="{FF2B5EF4-FFF2-40B4-BE49-F238E27FC236}">
                <a16:creationId xmlns:a16="http://schemas.microsoft.com/office/drawing/2014/main" id="{7BF71967-3B39-AA08-0770-B2DEDF44DAE8}"/>
              </a:ext>
            </a:extLst>
          </p:cNvPr>
          <p:cNvSpPr txBox="1"/>
          <p:nvPr/>
        </p:nvSpPr>
        <p:spPr>
          <a:xfrm>
            <a:off x="357187" y="2158426"/>
            <a:ext cx="8458200" cy="4061368"/>
          </a:xfrm>
          <a:prstGeom prst="rect">
            <a:avLst/>
          </a:prstGeom>
          <a:noFill/>
        </p:spPr>
        <p:txBody>
          <a:bodyPr wrap="square">
            <a:spAutoFit/>
          </a:bodyPr>
          <a:lstStyle/>
          <a:p>
            <a:pPr marL="342900" marR="0" lvl="0" indent="-342900">
              <a:lnSpc>
                <a:spcPct val="107000"/>
              </a:lnSpc>
              <a:spcBef>
                <a:spcPts val="0"/>
              </a:spcBef>
              <a:spcAft>
                <a:spcPts val="0"/>
              </a:spcAft>
              <a:buFont typeface="+mj-lt"/>
              <a:buAutoNum type="arabicPeriod"/>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Teenagers and employers each go to </a:t>
            </a:r>
            <a:r>
              <a:rPr lang="en-US" sz="2200" kern="100" dirty="0">
                <a:effectLst/>
                <a:latin typeface="Calibri" panose="020F0502020204030204" pitchFamily="34" charset="0"/>
                <a:ea typeface="Calibri" panose="020F0502020204030204" pitchFamily="34" charset="0"/>
                <a:cs typeface="Times New Roman" panose="02020603050405020304" pitchFamily="18" charset="0"/>
                <a:hlinkClick r:id="rId3"/>
              </a:rPr>
              <a:t>MyWorkingPapers.nj.gov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to get started.  </a:t>
            </a:r>
          </a:p>
          <a:p>
            <a:pPr marL="342900" marR="0" lvl="0" indent="-342900">
              <a:lnSpc>
                <a:spcPct val="107000"/>
              </a:lnSpc>
              <a:spcBef>
                <a:spcPts val="0"/>
              </a:spcBef>
              <a:spcAft>
                <a:spcPts val="0"/>
              </a:spcAft>
              <a:buFont typeface="+mj-lt"/>
              <a:buAutoNum type="arabicPeriod"/>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Employers receive a unique 8-digit code when they register, which they share with every minor they hire.  </a:t>
            </a:r>
          </a:p>
          <a:p>
            <a:pPr marL="342900" marR="0" lvl="0" indent="-342900">
              <a:lnSpc>
                <a:spcPct val="107000"/>
              </a:lnSpc>
              <a:spcBef>
                <a:spcPts val="0"/>
              </a:spcBef>
              <a:spcAft>
                <a:spcPts val="0"/>
              </a:spcAft>
              <a:buFont typeface="+mj-lt"/>
              <a:buAutoNum type="arabicPeriod"/>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The minor completes the online working papers application, entering their caregiver’s name and email address, and the employer’s 8-digit code, which links the application to a specific employer.   </a:t>
            </a:r>
          </a:p>
          <a:p>
            <a:pPr marL="342900" marR="0" lvl="0" indent="-342900">
              <a:lnSpc>
                <a:spcPct val="107000"/>
              </a:lnSpc>
              <a:spcBef>
                <a:spcPts val="0"/>
              </a:spcBef>
              <a:spcAft>
                <a:spcPts val="0"/>
              </a:spcAft>
              <a:buFont typeface="+mj-lt"/>
              <a:buAutoNum type="arabicPeriod"/>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Emails prompt the employer and caregiver to complete their portions of the application and sign off. </a:t>
            </a:r>
          </a:p>
          <a:p>
            <a:pPr marL="342900" marR="0" lvl="0" indent="-342900">
              <a:lnSpc>
                <a:spcPct val="107000"/>
              </a:lnSpc>
              <a:spcBef>
                <a:spcPts val="0"/>
              </a:spcBef>
              <a:spcAft>
                <a:spcPts val="0"/>
              </a:spcAft>
              <a:buFont typeface="+mj-lt"/>
              <a:buAutoNum type="arabicPeriod"/>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The minor begins working when their application is approved by NJDOL.  </a:t>
            </a:r>
          </a:p>
        </p:txBody>
      </p:sp>
      <p:sp>
        <p:nvSpPr>
          <p:cNvPr id="5" name="TextBox 4">
            <a:extLst>
              <a:ext uri="{FF2B5EF4-FFF2-40B4-BE49-F238E27FC236}">
                <a16:creationId xmlns:a16="http://schemas.microsoft.com/office/drawing/2014/main" id="{E01830B3-B9DA-E37F-2D9F-D4DF9491BCF4}"/>
              </a:ext>
            </a:extLst>
          </p:cNvPr>
          <p:cNvSpPr txBox="1"/>
          <p:nvPr/>
        </p:nvSpPr>
        <p:spPr>
          <a:xfrm>
            <a:off x="1366837" y="1143000"/>
            <a:ext cx="6438900" cy="584775"/>
          </a:xfrm>
          <a:prstGeom prst="rect">
            <a:avLst/>
          </a:prstGeom>
          <a:noFill/>
        </p:spPr>
        <p:txBody>
          <a:bodyPr wrap="square" rtlCol="0">
            <a:spAutoFit/>
          </a:bodyPr>
          <a:lstStyle/>
          <a:p>
            <a:pPr algn="ctr"/>
            <a:r>
              <a:rPr lang="en-US" sz="3200" dirty="0">
                <a:solidFill>
                  <a:schemeClr val="bg1"/>
                </a:solidFill>
                <a:latin typeface="Cailbri (body)"/>
              </a:rPr>
              <a:t>New Process for Working Papers</a:t>
            </a:r>
          </a:p>
        </p:txBody>
      </p:sp>
    </p:spTree>
    <p:extLst>
      <p:ext uri="{BB962C8B-B14F-4D97-AF65-F5344CB8AC3E}">
        <p14:creationId xmlns:p14="http://schemas.microsoft.com/office/powerpoint/2010/main" val="118405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8" descr="Picture 8"/>
          <p:cNvPicPr>
            <a:picLocks noChangeAspect="1"/>
          </p:cNvPicPr>
          <p:nvPr/>
        </p:nvPicPr>
        <p:blipFill>
          <a:blip r:embed="rId3"/>
          <a:stretch>
            <a:fillRect/>
          </a:stretch>
        </p:blipFill>
        <p:spPr>
          <a:xfrm>
            <a:off x="0" y="-131404"/>
            <a:ext cx="9144000" cy="6858001"/>
          </a:xfrm>
          <a:prstGeom prst="rect">
            <a:avLst/>
          </a:prstGeom>
          <a:ln w="12700">
            <a:miter lim="400000"/>
          </a:ln>
        </p:spPr>
      </p:pic>
      <p:sp>
        <p:nvSpPr>
          <p:cNvPr id="111" name="TextBox 10"/>
          <p:cNvSpPr txBox="1"/>
          <p:nvPr/>
        </p:nvSpPr>
        <p:spPr>
          <a:xfrm>
            <a:off x="426596" y="914400"/>
            <a:ext cx="8088825"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000" b="1">
                <a:solidFill>
                  <a:srgbClr val="FFFFFF"/>
                </a:solidFill>
              </a:defRPr>
            </a:lvl1pPr>
          </a:lstStyle>
          <a:p>
            <a:r>
              <a:rPr lang="en-US">
                <a:latin typeface="Cailbri (body)"/>
              </a:rPr>
              <a:t>Earned Sick Leave is the Law in New Jersey</a:t>
            </a:r>
          </a:p>
          <a:p>
            <a:r>
              <a:rPr lang="en-US">
                <a:latin typeface="Cailbri (body)"/>
              </a:rPr>
              <a:t>NJ Stat. § 34:11D-2</a:t>
            </a:r>
          </a:p>
          <a:p>
            <a:endParaRPr/>
          </a:p>
        </p:txBody>
      </p:sp>
      <p:sp>
        <p:nvSpPr>
          <p:cNvPr id="112" name="TextBox 11"/>
          <p:cNvSpPr txBox="1"/>
          <p:nvPr/>
        </p:nvSpPr>
        <p:spPr>
          <a:xfrm>
            <a:off x="628579" y="2124456"/>
            <a:ext cx="7170460" cy="40620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342900" marR="0" lvl="0"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0" cap="none" spc="0" normalizeH="0" baseline="0" noProof="0">
                <a:ln>
                  <a:noFill/>
                </a:ln>
                <a:solidFill>
                  <a:srgbClr val="000000"/>
                </a:solidFill>
                <a:effectLst/>
                <a:uLnTx/>
                <a:uFillTx/>
                <a:latin typeface="Calibri"/>
                <a:ea typeface="+mn-lt"/>
                <a:cs typeface="Calibri"/>
                <a:sym typeface="Calibri"/>
              </a:rPr>
              <a:t>All full-time, part-time, and temporary workers all eligible</a:t>
            </a:r>
            <a:r>
              <a:rPr kumimoji="0" lang="en-US" sz="2000" b="0" i="0" u="none" strike="noStrike" kern="0" cap="none" spc="0" normalizeH="0" baseline="0" noProof="0">
                <a:ln>
                  <a:noFill/>
                </a:ln>
                <a:solidFill>
                  <a:srgbClr val="000000"/>
                </a:solidFill>
                <a:effectLst/>
                <a:uLnTx/>
                <a:uFillTx/>
                <a:latin typeface="Calibri"/>
                <a:ea typeface="+mn-lt"/>
                <a:cs typeface="Calibri"/>
                <a:sym typeface="Calibri"/>
              </a:rPr>
              <a:t>.</a:t>
            </a:r>
          </a:p>
          <a:p>
            <a:pPr marL="342900" marR="0" lvl="0"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a:ea typeface="+mn-lt"/>
                <a:cs typeface="Calibri"/>
                <a:sym typeface="Calibri"/>
              </a:rPr>
              <a:t>Note: Public employees who are provided with sick leave at full pay under any other NJ law or rule are exempt.</a:t>
            </a:r>
          </a:p>
          <a:p>
            <a:pPr marL="342900" marR="0" lvl="0"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Cailbri (body)"/>
                <a:cs typeface="Calibri"/>
                <a:sym typeface="Calibri"/>
              </a:rPr>
              <a:t>If you have an existing sick leave policy for employees, it must meet or exceed the requirements of the law.</a:t>
            </a:r>
            <a:endParaRPr kumimoji="0" lang="en-US" sz="1800" b="0" i="0" u="none" strike="noStrike" kern="0" cap="none" spc="0" normalizeH="0" baseline="0" noProof="0">
              <a:ln>
                <a:noFill/>
              </a:ln>
              <a:solidFill>
                <a:srgbClr val="000000"/>
              </a:solidFill>
              <a:effectLst/>
              <a:uLnTx/>
              <a:uFillTx/>
              <a:latin typeface="Cailbri (body)"/>
              <a:ea typeface="+mn-lt"/>
              <a:cs typeface="Calibri"/>
              <a:sym typeface="Calibri"/>
            </a:endParaRPr>
          </a:p>
          <a:p>
            <a:pPr marL="342900" marR="0" lvl="0" indent="-342900" algn="l" defTabSz="914400" rtl="0" eaLnBrk="1" fontAlgn="auto" latinLnBrk="0" hangingPunct="0">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sym typeface="Calibri"/>
              </a:rPr>
              <a:t>Employees can use sick time to care for themselves or family member – definition of family is generous: </a:t>
            </a:r>
          </a:p>
          <a:p>
            <a:pPr marL="800100" marR="0" lvl="1" indent="-342900" algn="l" defTabSz="914400" rtl="0" eaLnBrk="1" fontAlgn="auto" latinLnBrk="0" hangingPunct="0">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sym typeface="Calibri"/>
              </a:rPr>
              <a:t>for physical/mental illness or wellness care </a:t>
            </a:r>
          </a:p>
          <a:p>
            <a:pPr marL="800100" marR="0" lvl="1" indent="-342900" algn="l" defTabSz="914400" rtl="0" eaLnBrk="1" fontAlgn="auto" latinLnBrk="0" hangingPunct="0">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sym typeface="Calibri"/>
              </a:rPr>
              <a:t>to cope with domestic or sexual violence </a:t>
            </a:r>
          </a:p>
          <a:p>
            <a:pPr marL="800100" marR="0" lvl="1" indent="-342900" algn="l" defTabSz="914400" rtl="0" eaLnBrk="1" fontAlgn="auto" latinLnBrk="0" hangingPunct="0">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sym typeface="Calibri"/>
              </a:rPr>
              <a:t>to attend a meeting at a child’s school</a:t>
            </a:r>
          </a:p>
          <a:p>
            <a:pPr marL="342900" marR="0" lvl="0"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Calibri"/>
                <a:ea typeface="+mn-lt"/>
                <a:cs typeface="Calibri"/>
                <a:sym typeface="Calibri"/>
              </a:rPr>
              <a:t>Employees can earn 1 hour of sick leave for every 30 hours worked, up to 40 hours per benefit year. Or employers can employees with 40 hours of leave up front each year. </a:t>
            </a:r>
          </a:p>
        </p:txBody>
      </p:sp>
      <p:pic>
        <p:nvPicPr>
          <p:cNvPr id="113" name="NJDOL Logo blue-01.png" descr="NJDOL Logo blue-01.png"/>
          <p:cNvPicPr>
            <a:picLocks noChangeAspect="1"/>
          </p:cNvPicPr>
          <p:nvPr/>
        </p:nvPicPr>
        <p:blipFill>
          <a:blip r:embed="rId4"/>
          <a:stretch>
            <a:fillRect/>
          </a:stretch>
        </p:blipFill>
        <p:spPr>
          <a:xfrm>
            <a:off x="7965123" y="5105400"/>
            <a:ext cx="1100597" cy="1100597"/>
          </a:xfrm>
          <a:prstGeom prst="rect">
            <a:avLst/>
          </a:prstGeom>
          <a:ln w="12700">
            <a:miter lim="400000"/>
          </a:ln>
        </p:spPr>
      </p:pic>
    </p:spTree>
  </p:cSld>
  <p:clrMapOvr>
    <a:masterClrMapping/>
  </p:clrMapOvr>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RIPL Theme">
      <a:dk1>
        <a:sysClr val="windowText" lastClr="000000"/>
      </a:dk1>
      <a:lt1>
        <a:sysClr val="window" lastClr="FFFFFF"/>
      </a:lt1>
      <a:dk2>
        <a:srgbClr val="0F6FC6"/>
      </a:dk2>
      <a:lt2>
        <a:srgbClr val="E7E6E6"/>
      </a:lt2>
      <a:accent1>
        <a:srgbClr val="7CCA62"/>
      </a:accent1>
      <a:accent2>
        <a:srgbClr val="10CF9B"/>
      </a:accent2>
      <a:accent3>
        <a:srgbClr val="009DD9"/>
      </a:accent3>
      <a:accent4>
        <a:srgbClr val="0F6FC6"/>
      </a:accent4>
      <a:accent5>
        <a:srgbClr val="1C6294"/>
      </a:accent5>
      <a:accent6>
        <a:srgbClr val="7F7F7F"/>
      </a:accent6>
      <a:hlink>
        <a:srgbClr val="002060"/>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accent5"/>
            </a:solidFill>
            <a:latin typeface="Poppins" panose="00000500000000000000" pitchFamily="2" charset="0"/>
            <a:cs typeface="Poppins" panose="000005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IPL PPT Template">
  <a:themeElements>
    <a:clrScheme name="Custom 2">
      <a:dk1>
        <a:srgbClr val="0B5395"/>
      </a:dk1>
      <a:lt1>
        <a:sysClr val="window" lastClr="FFFFFF"/>
      </a:lt1>
      <a:dk2>
        <a:srgbClr val="1C6294"/>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err="1" smtClean="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C88C3221F4824D9C91C7C0827DB74B" ma:contentTypeVersion="13" ma:contentTypeDescription="Create a new document." ma:contentTypeScope="" ma:versionID="f68733be9bbb947d412011834b85db77">
  <xsd:schema xmlns:xsd="http://www.w3.org/2001/XMLSchema" xmlns:xs="http://www.w3.org/2001/XMLSchema" xmlns:p="http://schemas.microsoft.com/office/2006/metadata/properties" xmlns:ns2="a8e1cde0-adb6-4e24-85ce-c65cbc28d982" xmlns:ns3="89f951c7-df92-496d-8ce5-925bb6bc6325" targetNamespace="http://schemas.microsoft.com/office/2006/metadata/properties" ma:root="true" ma:fieldsID="fae7a16be06718d3864988b157dcf6e2" ns2:_="" ns3:_="">
    <xsd:import namespace="a8e1cde0-adb6-4e24-85ce-c65cbc28d982"/>
    <xsd:import namespace="89f951c7-df92-496d-8ce5-925bb6bc632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e1cde0-adb6-4e24-85ce-c65cbc28d98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0bba6224-55b3-4400-9c2b-5cfe89197132}" ma:internalName="TaxCatchAll" ma:showField="CatchAllData" ma:web="a8e1cde0-adb6-4e24-85ce-c65cbc28d98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f951c7-df92-496d-8ce5-925bb6bc632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11e0922-9ae0-488a-a7a6-19509e3995d7"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8E692E-E556-4556-A9CE-D29AFA12EE2A}"/>
</file>

<file path=customXml/itemProps2.xml><?xml version="1.0" encoding="utf-8"?>
<ds:datastoreItem xmlns:ds="http://schemas.openxmlformats.org/officeDocument/2006/customXml" ds:itemID="{36990EF5-D58B-4F7E-A375-CE6A88A546A2}"/>
</file>

<file path=customXml/itemProps3.xml><?xml version="1.0" encoding="utf-8"?>
<ds:datastoreItem xmlns:ds="http://schemas.openxmlformats.org/officeDocument/2006/customXml" ds:itemID="{149BF8DF-123A-4051-8D72-A14DF104F963}"/>
</file>

<file path=docProps/app.xml><?xml version="1.0" encoding="utf-8"?>
<Properties xmlns="http://schemas.openxmlformats.org/officeDocument/2006/extended-properties" xmlns:vt="http://schemas.openxmlformats.org/officeDocument/2006/docPropsVTypes">
  <Template>C:\Program Files\Microsoft Office\Templates\Presentation Designs\Sumi Painting.pot</Template>
  <TotalTime>10983</TotalTime>
  <Words>3616</Words>
  <Application>Microsoft Office PowerPoint</Application>
  <PresentationFormat>On-screen Show (4:3)</PresentationFormat>
  <Paragraphs>366</Paragraphs>
  <Slides>27</Slides>
  <Notes>15</Notes>
  <HiddenSlides>0</HiddenSlides>
  <MMClips>0</MMClips>
  <ScaleCrop>false</ScaleCrop>
  <HeadingPairs>
    <vt:vector size="8" baseType="variant">
      <vt:variant>
        <vt:lpstr>Fonts Used</vt:lpstr>
      </vt:variant>
      <vt:variant>
        <vt:i4>18</vt:i4>
      </vt:variant>
      <vt:variant>
        <vt:lpstr>Theme</vt:lpstr>
      </vt:variant>
      <vt:variant>
        <vt:i4>3</vt:i4>
      </vt:variant>
      <vt:variant>
        <vt:lpstr>Embedded OLE Servers</vt:lpstr>
      </vt:variant>
      <vt:variant>
        <vt:i4>2</vt:i4>
      </vt:variant>
      <vt:variant>
        <vt:lpstr>Slide Titles</vt:lpstr>
      </vt:variant>
      <vt:variant>
        <vt:i4>27</vt:i4>
      </vt:variant>
    </vt:vector>
  </HeadingPairs>
  <TitlesOfParts>
    <vt:vector size="50" baseType="lpstr">
      <vt:lpstr>Arial</vt:lpstr>
      <vt:lpstr>Arial Black</vt:lpstr>
      <vt:lpstr>Bell MT</vt:lpstr>
      <vt:lpstr>Cailbri (body)</vt:lpstr>
      <vt:lpstr>Calibiri body</vt:lpstr>
      <vt:lpstr>Calibri</vt:lpstr>
      <vt:lpstr>Calibri (body)</vt:lpstr>
      <vt:lpstr>Calibri Light</vt:lpstr>
      <vt:lpstr>Calisto MT</vt:lpstr>
      <vt:lpstr>Gill Sans MT</vt:lpstr>
      <vt:lpstr>Helvetica</vt:lpstr>
      <vt:lpstr>Lucida Sans</vt:lpstr>
      <vt:lpstr>Poppins</vt:lpstr>
      <vt:lpstr>Roboto</vt:lpstr>
      <vt:lpstr>Tahoma</vt:lpstr>
      <vt:lpstr>Tahoma (body)</vt:lpstr>
      <vt:lpstr>Times New Roman</vt:lpstr>
      <vt:lpstr>Wingdings</vt:lpstr>
      <vt:lpstr>Sumi Painting</vt:lpstr>
      <vt:lpstr>Office Theme</vt:lpstr>
      <vt:lpstr>RIPL PPT Template</vt:lpstr>
      <vt:lpstr>Slide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Contractor Registration  </vt:lpstr>
      <vt:lpstr>Registered Public Works Contractor List How do I Confirm Contractor Status?  </vt:lpstr>
      <vt:lpstr>PowerPoint Presentation</vt:lpstr>
      <vt:lpstr>Overview of Contractor/Subcontractor Responsibilities</vt:lpstr>
      <vt:lpstr>The New Jersey Prevailing Wage Act (N.J.S.A. 34:11-56.25 et seq.)</vt:lpstr>
      <vt:lpstr>Overview</vt:lpstr>
      <vt:lpstr>Additional Responsibilities</vt:lpstr>
      <vt:lpstr>PowerPoint Presentation</vt:lpstr>
      <vt:lpstr>N.J.A.C. 12:60-5.1(c) </vt:lpstr>
      <vt:lpstr>PowerPoint Presentation</vt:lpstr>
      <vt:lpstr>What RIPL Brings</vt:lpstr>
      <vt:lpstr>Project Goals</vt:lpstr>
      <vt:lpstr>Our Solution: Modernize Tools for Compliance &amp; Enforcement</vt:lpstr>
      <vt:lpstr>New Jersey Wage Hub Timeline</vt:lpstr>
      <vt:lpstr>Begin Using the New Jersey Wage Hub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NJ Dept of labor</dc:creator>
  <cp:lastModifiedBy>Kostecki, Joseph [DOL]</cp:lastModifiedBy>
  <cp:revision>248</cp:revision>
  <cp:lastPrinted>2023-05-15T13:35:38Z</cp:lastPrinted>
  <dcterms:created xsi:type="dcterms:W3CDTF">2000-11-09T14:32:37Z</dcterms:created>
  <dcterms:modified xsi:type="dcterms:W3CDTF">2023-06-28T17:05:07Z</dcterms:modified>
</cp:coreProperties>
</file>